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9"/>
  </p:notesMasterIdLst>
  <p:handoutMasterIdLst>
    <p:handoutMasterId r:id="rId30"/>
  </p:handoutMasterIdLst>
  <p:sldIdLst>
    <p:sldId id="454" r:id="rId2"/>
    <p:sldId id="762" r:id="rId3"/>
    <p:sldId id="656" r:id="rId4"/>
    <p:sldId id="730" r:id="rId5"/>
    <p:sldId id="727" r:id="rId6"/>
    <p:sldId id="742" r:id="rId7"/>
    <p:sldId id="728" r:id="rId8"/>
    <p:sldId id="733" r:id="rId9"/>
    <p:sldId id="732" r:id="rId10"/>
    <p:sldId id="681" r:id="rId11"/>
    <p:sldId id="720" r:id="rId12"/>
    <p:sldId id="763" r:id="rId13"/>
    <p:sldId id="764" r:id="rId14"/>
    <p:sldId id="749" r:id="rId15"/>
    <p:sldId id="750" r:id="rId16"/>
    <p:sldId id="766" r:id="rId17"/>
    <p:sldId id="740" r:id="rId18"/>
    <p:sldId id="768" r:id="rId19"/>
    <p:sldId id="770" r:id="rId20"/>
    <p:sldId id="769" r:id="rId21"/>
    <p:sldId id="562" r:id="rId22"/>
    <p:sldId id="771" r:id="rId23"/>
    <p:sldId id="772" r:id="rId24"/>
    <p:sldId id="773" r:id="rId25"/>
    <p:sldId id="774" r:id="rId26"/>
    <p:sldId id="775" r:id="rId27"/>
    <p:sldId id="776" r:id="rId28"/>
  </p:sldIdLst>
  <p:sldSz cx="9144000" cy="6858000" type="screen4x3"/>
  <p:notesSz cx="6718300" cy="9855200"/>
  <p:custDataLst>
    <p:tags r:id="rId31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E1E8E6"/>
    <a:srgbClr val="626262"/>
    <a:srgbClr val="3366FF"/>
    <a:srgbClr val="003300"/>
    <a:srgbClr val="006600"/>
    <a:srgbClr val="33339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3108" autoAdjust="0"/>
    <p:restoredTop sz="53991" autoAdjust="0"/>
  </p:normalViewPr>
  <p:slideViewPr>
    <p:cSldViewPr>
      <p:cViewPr varScale="1">
        <p:scale>
          <a:sx n="71" d="100"/>
          <a:sy n="71" d="100"/>
        </p:scale>
        <p:origin x="-1806" y="-96"/>
      </p:cViewPr>
      <p:guideLst>
        <p:guide orient="horz" pos="1117"/>
        <p:guide orient="horz" pos="3657"/>
        <p:guide orient="horz" pos="2614"/>
        <p:guide orient="horz" pos="3158"/>
        <p:guide pos="1020"/>
        <p:guide pos="930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3168"/>
    </p:cViewPr>
  </p:sorterViewPr>
  <p:notesViewPr>
    <p:cSldViewPr>
      <p:cViewPr varScale="1">
        <p:scale>
          <a:sx n="71" d="100"/>
          <a:sy n="71" d="100"/>
        </p:scale>
        <p:origin x="-2172" y="-102"/>
      </p:cViewPr>
      <p:guideLst>
        <p:guide orient="horz" pos="3104"/>
        <p:guide pos="211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798" tIns="43899" rIns="87798" bIns="43899" numCol="1" anchor="t" anchorCtr="0" compatLnSpc="1">
            <a:prstTxWarp prst="textNoShape">
              <a:avLst/>
            </a:prstTxWarp>
          </a:bodyPr>
          <a:lstStyle>
            <a:lvl1pPr defTabSz="879338"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>
              <a:latin typeface="Arial" pitchFamily="34" charset="0"/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3167" y="0"/>
            <a:ext cx="2913565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798" tIns="43899" rIns="87798" bIns="43899" numCol="1" anchor="t" anchorCtr="0" compatLnSpc="1">
            <a:prstTxWarp prst="textNoShape">
              <a:avLst/>
            </a:prstTxWarp>
          </a:bodyPr>
          <a:lstStyle>
            <a:lvl1pPr algn="r" defTabSz="879338"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>
              <a:latin typeface="Arial" pitchFamily="34" charset="0"/>
            </a:endParaRP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0313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798" tIns="43899" rIns="87798" bIns="43899" numCol="1" anchor="b" anchorCtr="0" compatLnSpc="1">
            <a:prstTxWarp prst="textNoShape">
              <a:avLst/>
            </a:prstTxWarp>
          </a:bodyPr>
          <a:lstStyle>
            <a:lvl1pPr defTabSz="879338"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>
              <a:latin typeface="Arial" pitchFamily="34" charset="0"/>
            </a:endParaRPr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3167" y="9360313"/>
            <a:ext cx="2913565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798" tIns="43899" rIns="87798" bIns="43899" numCol="1" anchor="b" anchorCtr="0" compatLnSpc="1">
            <a:prstTxWarp prst="textNoShape">
              <a:avLst/>
            </a:prstTxWarp>
          </a:bodyPr>
          <a:lstStyle>
            <a:lvl1pPr algn="r" defTabSz="879338"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6652237-76D3-4B88-9398-4C107CAD1BD0}" type="slidenum">
              <a:rPr lang="de-DE">
                <a:latin typeface="Arial" pitchFamily="34" charset="0"/>
              </a:rPr>
              <a:pPr>
                <a:defRPr/>
              </a:pPr>
              <a:t>‹Nr.›</a:t>
            </a:fld>
            <a:endParaRPr lang="de-DE" dirty="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103" tIns="47551" rIns="95103" bIns="47551" numCol="1" anchor="t" anchorCtr="0" compatLnSpc="1">
            <a:prstTxWarp prst="textNoShape">
              <a:avLst/>
            </a:prstTxWarp>
          </a:bodyPr>
          <a:lstStyle>
            <a:lvl1pPr defTabSz="951698"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6304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103" tIns="47551" rIns="95103" bIns="47551" numCol="1" anchor="t" anchorCtr="0" compatLnSpc="1">
            <a:prstTxWarp prst="textNoShape">
              <a:avLst/>
            </a:prstTxWarp>
          </a:bodyPr>
          <a:lstStyle>
            <a:lvl1pPr algn="r" defTabSz="951698"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22838" cy="3694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4309" y="4682521"/>
            <a:ext cx="4929682" cy="443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103" tIns="47551" rIns="95103" bIns="475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Klicken Sie, um die Formate des Vorlagentextes zu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888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103" tIns="47551" rIns="95103" bIns="47551" numCol="1" anchor="b" anchorCtr="0" compatLnSpc="1">
            <a:prstTxWarp prst="textNoShape">
              <a:avLst/>
            </a:prstTxWarp>
          </a:bodyPr>
          <a:lstStyle>
            <a:lvl1pPr defTabSz="951698"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6304" y="9361888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103" tIns="47551" rIns="95103" bIns="47551" numCol="1" anchor="b" anchorCtr="0" compatLnSpc="1">
            <a:prstTxWarp prst="textNoShape">
              <a:avLst/>
            </a:prstTxWarp>
          </a:bodyPr>
          <a:lstStyle>
            <a:lvl1pPr algn="r" defTabSz="951698"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6E34024-052A-445E-A87C-4ECF1D68BB8F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80CF74-B9B5-4507-BEE2-1C5830648CDD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Good morning to all and welcome. My name is aldo laudi and I am the project officer for SEMIC.,eu. I work for DG Informatics in a small unit which handles Interoperability Services for public administrations…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AED169-9D5E-456F-8EB9-6E2877B5AA89}" type="slidenum">
              <a:rPr lang="de-DE" smtClean="0"/>
              <a:pPr/>
              <a:t>21</a:t>
            </a:fld>
            <a:endParaRPr lang="de-DE" smtClean="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Thank you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30" y="4679195"/>
            <a:ext cx="5375241" cy="4434610"/>
          </a:xfrm>
          <a:noFill/>
          <a:ln/>
        </p:spPr>
        <p:txBody>
          <a:bodyPr lIns="95164" tIns="47581" rIns="95164" bIns="47581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READ THE ABOVE… </a:t>
            </a:r>
          </a:p>
          <a:p>
            <a:endParaRPr lang="en-GB" smtClean="0"/>
          </a:p>
          <a:p>
            <a:r>
              <a:rPr lang="en-GB" smtClean="0"/>
              <a:t>But most of all it is not a project. It is a service.. And how can this service assist administrations?</a:t>
            </a:r>
          </a:p>
          <a:p>
            <a:endParaRPr lang="en-GB" smtClean="0"/>
          </a:p>
          <a:p>
            <a:r>
              <a:rPr lang="en-GB" smtClean="0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ACBA95-381A-43A3-AB34-90C5464EC7F7}" type="slidenum">
              <a:rPr lang="de-DE" smtClean="0"/>
              <a:pPr/>
              <a:t>4</a:t>
            </a:fld>
            <a:endParaRPr lang="de-DE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872" y="4682253"/>
            <a:ext cx="4930559" cy="4433082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4337BB-4A99-4AF2-88C4-CB9A64084FB5}" type="slidenum">
              <a:rPr lang="de-DE"/>
              <a:pPr/>
              <a:t>5</a:t>
            </a:fld>
            <a:endParaRPr lang="de-DE"/>
          </a:p>
        </p:txBody>
      </p:sp>
      <p:sp>
        <p:nvSpPr>
          <p:cNvPr id="135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739775"/>
            <a:ext cx="4924425" cy="3694113"/>
          </a:xfrm>
          <a:ln/>
        </p:spPr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 txBox="1">
            <a:spLocks noGrp="1" noChangeArrowheads="1"/>
          </p:cNvSpPr>
          <p:nvPr/>
        </p:nvSpPr>
        <p:spPr bwMode="auto">
          <a:xfrm>
            <a:off x="3806825" y="9361488"/>
            <a:ext cx="291147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148" tIns="47575" rIns="95148" bIns="47575" anchor="b"/>
          <a:lstStyle/>
          <a:p>
            <a:pPr algn="r" defTabSz="949325">
              <a:lnSpc>
                <a:spcPts val="2400"/>
              </a:lnSpc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à"/>
            </a:pPr>
            <a:fld id="{B337832B-DB45-4517-AB3A-964067C78A55}" type="slidenum">
              <a:rPr lang="de-DE" sz="1300">
                <a:solidFill>
                  <a:schemeClr val="tx1"/>
                </a:solidFill>
                <a:latin typeface="Arial" pitchFamily="34" charset="0"/>
              </a:rPr>
              <a:pPr algn="r" defTabSz="949325">
                <a:lnSpc>
                  <a:spcPts val="2400"/>
                </a:lnSpc>
                <a:spcAft>
                  <a:spcPts val="1200"/>
                </a:spcAft>
                <a:buClr>
                  <a:schemeClr val="tx2"/>
                </a:buClr>
                <a:buFont typeface="Wingdings" pitchFamily="2" charset="2"/>
                <a:buChar char="à"/>
              </a:pPr>
              <a:t>8</a:t>
            </a:fld>
            <a:endParaRPr lang="de-DE" sz="13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148" tIns="47575" rIns="95148" bIns="47575"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A1320-9BC2-4F91-84F5-A2197C230FFB}" type="slidenum">
              <a:rPr lang="de-DE"/>
              <a:pPr/>
              <a:t>9</a:t>
            </a:fld>
            <a:endParaRPr lang="de-DE"/>
          </a:p>
        </p:txBody>
      </p:sp>
      <p:sp>
        <p:nvSpPr>
          <p:cNvPr id="136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739775"/>
            <a:ext cx="4924425" cy="3694113"/>
          </a:xfrm>
          <a:ln/>
        </p:spPr>
      </p:sp>
      <p:sp>
        <p:nvSpPr>
          <p:cNvPr id="136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6520" indent="-226520"/>
            <a:r>
              <a:rPr lang="en-GB" dirty="0" smtClean="0"/>
              <a:t>Apart from online services, SEMIC.eu offers also offline service, mainly coaching, which includes things like/: </a:t>
            </a:r>
          </a:p>
          <a:p>
            <a:pPr marL="226520" indent="-226520"/>
            <a:endParaRPr lang="en-GB" dirty="0" smtClean="0"/>
          </a:p>
          <a:p>
            <a:pPr marL="226520" indent="-226520">
              <a:buFontTx/>
              <a:buAutoNum type="arabicParenR"/>
            </a:pPr>
            <a:r>
              <a:rPr lang="en-GB" dirty="0" smtClean="0"/>
              <a:t>Assistance in the development of assets or their re-use</a:t>
            </a:r>
          </a:p>
          <a:p>
            <a:pPr marL="226520" indent="-226520">
              <a:buFontTx/>
              <a:buAutoNum type="arabicParenR"/>
            </a:pPr>
            <a:r>
              <a:rPr lang="en-GB" dirty="0" smtClean="0"/>
              <a:t> launching a public consultation on a particular issue etc </a:t>
            </a:r>
            <a:r>
              <a:rPr lang="en-GB" dirty="0" err="1" smtClean="0"/>
              <a:t>etc</a:t>
            </a:r>
            <a:endParaRPr lang="en-GB" dirty="0" smtClean="0"/>
          </a:p>
          <a:p>
            <a:pPr marL="226520" indent="-226520">
              <a:buFontTx/>
              <a:buAutoNum type="arabicParenR"/>
            </a:pPr>
            <a:r>
              <a:rPr lang="en-GB" dirty="0" smtClean="0"/>
              <a:t> Bringing stakeholders together to facilitate discussions and collaborate on semantic interoperability… </a:t>
            </a:r>
          </a:p>
          <a:p>
            <a:pPr marL="226520" indent="-226520">
              <a:buFontTx/>
              <a:buAutoNum type="arabicParenR"/>
            </a:pPr>
            <a:endParaRPr lang="en-GB" dirty="0" smtClean="0"/>
          </a:p>
          <a:p>
            <a:pPr marL="226520" indent="-226520"/>
            <a:endParaRPr lang="en-GB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6520" indent="-226520"/>
            <a:r>
              <a:rPr lang="en-GB" dirty="0" smtClean="0"/>
              <a:t>Collaboration in terms of : </a:t>
            </a:r>
          </a:p>
          <a:p>
            <a:pPr marL="226520" indent="-226520"/>
            <a:endParaRPr lang="en-GB" dirty="0" smtClean="0"/>
          </a:p>
          <a:p>
            <a:pPr marL="226520" indent="-226520">
              <a:buFontTx/>
              <a:buAutoNum type="arabicParenR"/>
            </a:pPr>
            <a:r>
              <a:rPr lang="en-GB" dirty="0" smtClean="0"/>
              <a:t> Development of methodologies and best practices </a:t>
            </a:r>
          </a:p>
          <a:p>
            <a:pPr marL="226520" indent="-226520">
              <a:buFontTx/>
              <a:buAutoNum type="arabicParenR"/>
            </a:pPr>
            <a:r>
              <a:rPr lang="en-GB" dirty="0" smtClean="0"/>
              <a:t> Discussion of particular assets and harmonisation of such assets</a:t>
            </a:r>
          </a:p>
          <a:p>
            <a:pPr marL="226520" indent="-226520">
              <a:buFontTx/>
              <a:buAutoNum type="arabicParenR"/>
            </a:pPr>
            <a:r>
              <a:rPr lang="en-GB" dirty="0" smtClean="0"/>
              <a:t> creation of communities sector specific and border specific</a:t>
            </a:r>
          </a:p>
          <a:p>
            <a:pPr marL="226520" indent="-226520"/>
            <a:endParaRPr lang="en-GB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3" Type="http://schemas.openxmlformats.org/officeDocument/2006/relationships/tags" Target="../tags/tag24.xml"/><Relationship Id="rId21" Type="http://schemas.openxmlformats.org/officeDocument/2006/relationships/slideMaster" Target="../slideMasters/slideMaster1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tags" Target="../tags/tag41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10" Type="http://schemas.openxmlformats.org/officeDocument/2006/relationships/tags" Target="../tags/tag31.xml"/><Relationship Id="rId19" Type="http://schemas.openxmlformats.org/officeDocument/2006/relationships/tags" Target="../tags/tag40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318000"/>
            <a:ext cx="9144000" cy="2540000"/>
          </a:xfrm>
          <a:prstGeom prst="rect">
            <a:avLst/>
          </a:prstGeom>
          <a:solidFill>
            <a:schemeClr val="bg1"/>
          </a:solidFill>
          <a:ln w="127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spcBef>
                <a:spcPct val="50000"/>
              </a:spcBef>
              <a:defRPr/>
            </a:pPr>
            <a:endParaRPr lang="de-DE" sz="2400" b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318000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715000" y="2286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DE" sz="2400" b="0">
              <a:solidFill>
                <a:schemeClr val="tx1"/>
              </a:solidFill>
            </a:endParaRPr>
          </a:p>
        </p:txBody>
      </p:sp>
      <p:sp>
        <p:nvSpPr>
          <p:cNvPr id="7" name="ToolBarVLine_3_579518617" hidden="1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360363" y="0"/>
            <a:ext cx="0" cy="6858000"/>
          </a:xfrm>
          <a:prstGeom prst="line">
            <a:avLst/>
          </a:prstGeom>
          <a:noFill/>
          <a:ln w="127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8" name="ToolBarVLine_4_289562464" hidden="1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439863" y="0"/>
            <a:ext cx="0" cy="6858000"/>
          </a:xfrm>
          <a:prstGeom prst="line">
            <a:avLst/>
          </a:prstGeom>
          <a:noFill/>
          <a:ln w="127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9" name="ToolBarVLine_5_301948011" hidden="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584325" y="0"/>
            <a:ext cx="0" cy="6858000"/>
          </a:xfrm>
          <a:prstGeom prst="line">
            <a:avLst/>
          </a:prstGeom>
          <a:noFill/>
          <a:ln w="127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10" name="ToolBarVLine_6_774740100" hidden="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663825" y="0"/>
            <a:ext cx="0" cy="6858000"/>
          </a:xfrm>
          <a:prstGeom prst="line">
            <a:avLst/>
          </a:prstGeom>
          <a:noFill/>
          <a:ln w="127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11" name="ToolBarVLine_7_14017642" hidden="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808288" y="0"/>
            <a:ext cx="0" cy="6858000"/>
          </a:xfrm>
          <a:prstGeom prst="line">
            <a:avLst/>
          </a:prstGeom>
          <a:noFill/>
          <a:ln w="127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12" name="ToolBarVLine_8_760723591" hidden="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887788" y="0"/>
            <a:ext cx="0" cy="6858000"/>
          </a:xfrm>
          <a:prstGeom prst="line">
            <a:avLst/>
          </a:prstGeom>
          <a:noFill/>
          <a:ln w="127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13" name="ToolBarVLine_9_814490021" hidden="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032250" y="0"/>
            <a:ext cx="0" cy="6858000"/>
          </a:xfrm>
          <a:prstGeom prst="line">
            <a:avLst/>
          </a:prstGeom>
          <a:noFill/>
          <a:ln w="127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14" name="ToolBarVLine_10_709037900" hidden="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111750" y="0"/>
            <a:ext cx="0" cy="6858000"/>
          </a:xfrm>
          <a:prstGeom prst="line">
            <a:avLst/>
          </a:prstGeom>
          <a:noFill/>
          <a:ln w="127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15" name="ToolBarVLine_11_45352757" hidden="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256213" y="0"/>
            <a:ext cx="0" cy="6858000"/>
          </a:xfrm>
          <a:prstGeom prst="line">
            <a:avLst/>
          </a:prstGeom>
          <a:noFill/>
          <a:ln w="127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16" name="ToolBarVLine_12_414032698" hidden="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6335713" y="0"/>
            <a:ext cx="0" cy="6858000"/>
          </a:xfrm>
          <a:prstGeom prst="line">
            <a:avLst/>
          </a:prstGeom>
          <a:noFill/>
          <a:ln w="127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17" name="ToolBarVLine_13_862619341" hidden="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480175" y="0"/>
            <a:ext cx="0" cy="6858000"/>
          </a:xfrm>
          <a:prstGeom prst="line">
            <a:avLst/>
          </a:prstGeom>
          <a:noFill/>
          <a:ln w="127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18" name="ToolBarVLine_12_414032698" hidden="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7556500" y="0"/>
            <a:ext cx="0" cy="6858000"/>
          </a:xfrm>
          <a:prstGeom prst="line">
            <a:avLst/>
          </a:prstGeom>
          <a:noFill/>
          <a:ln w="127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19" name="ToolBarVLine_13_862619341" hidden="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700963" y="0"/>
            <a:ext cx="0" cy="6858000"/>
          </a:xfrm>
          <a:prstGeom prst="line">
            <a:avLst/>
          </a:prstGeom>
          <a:noFill/>
          <a:ln w="127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20" name="ToolBarVLine_12_414032698" hidden="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8780463" y="0"/>
            <a:ext cx="0" cy="6858000"/>
          </a:xfrm>
          <a:prstGeom prst="line">
            <a:avLst/>
          </a:prstGeom>
          <a:noFill/>
          <a:ln w="127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21" name="ToolBarVLine_18_790480018" hidden="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0" y="1439863"/>
            <a:ext cx="9144000" cy="0"/>
          </a:xfrm>
          <a:prstGeom prst="line">
            <a:avLst/>
          </a:prstGeom>
          <a:noFill/>
          <a:ln w="127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22" name="ToolBarVLine_19_373536170" hidden="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0" y="2160588"/>
            <a:ext cx="9144000" cy="0"/>
          </a:xfrm>
          <a:prstGeom prst="line">
            <a:avLst/>
          </a:prstGeom>
          <a:noFill/>
          <a:ln w="127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23" name="ToolBarVLine_20_961953164" hidden="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0" y="6161088"/>
            <a:ext cx="9144000" cy="0"/>
          </a:xfrm>
          <a:prstGeom prst="line">
            <a:avLst/>
          </a:prstGeom>
          <a:noFill/>
          <a:ln w="127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24" name="ToolBarVLine_21_871445835" hidden="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0" y="6551613"/>
            <a:ext cx="9144000" cy="0"/>
          </a:xfrm>
          <a:prstGeom prst="line">
            <a:avLst/>
          </a:prstGeom>
          <a:noFill/>
          <a:ln w="127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25" name="ToolBarVLine_41_705547512" hidden="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0" y="4319588"/>
            <a:ext cx="9144000" cy="0"/>
          </a:xfrm>
          <a:prstGeom prst="line">
            <a:avLst/>
          </a:prstGeom>
          <a:noFill/>
          <a:ln w="127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26" name="ToolBarVLine_9_533424020" hidden="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127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spcBef>
                <a:spcPct val="50000"/>
              </a:spcBef>
              <a:defRPr/>
            </a:pPr>
            <a:endParaRPr lang="de-DE"/>
          </a:p>
        </p:txBody>
      </p:sp>
      <p:pic>
        <p:nvPicPr>
          <p:cNvPr id="27" name="Picture 28" descr="C:\Users\renkef\Desktop\2009.4224_isa_logoRGB_OK-25.png"/>
          <p:cNvPicPr>
            <a:picLocks noChangeAspect="1" noChangeArrowheads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57188" y="4572000"/>
            <a:ext cx="323373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841625" y="2003425"/>
            <a:ext cx="5956300" cy="809625"/>
          </a:xfrm>
          <a:solidFill>
            <a:srgbClr val="3399FF"/>
          </a:solidFill>
        </p:spPr>
        <p:txBody>
          <a:bodyPr anchor="b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841625" y="2895600"/>
            <a:ext cx="5956300" cy="12954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ct val="20000"/>
              </a:spcBef>
              <a:buFont typeface="Wingdings" pitchFamily="2" charset="2"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28" name="Rectangle 39"/>
          <p:cNvSpPr>
            <a:spLocks noGrp="1" noChangeArrowheads="1"/>
          </p:cNvSpPr>
          <p:nvPr>
            <p:ph type="ftr" sz="quarter" idx="10"/>
          </p:nvPr>
        </p:nvSpPr>
        <p:spPr>
          <a:xfrm>
            <a:off x="4932363" y="4581525"/>
            <a:ext cx="3887787" cy="762000"/>
          </a:xfrm>
        </p:spPr>
        <p:txBody>
          <a:bodyPr/>
          <a:lstStyle>
            <a:lvl1pPr algn="l">
              <a:tabLst/>
              <a:defRPr sz="1800">
                <a:solidFill>
                  <a:srgbClr val="3333C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Aldo </a:t>
            </a:r>
            <a:r>
              <a:rPr lang="en-GB" err="1"/>
              <a:t>Laudi</a:t>
            </a:r>
            <a:endParaRPr lang="en-GB"/>
          </a:p>
          <a:p>
            <a:pPr>
              <a:defRPr/>
            </a:pPr>
            <a:r>
              <a:rPr lang="en-GB"/>
              <a:t>IDABC Project Officer </a:t>
            </a:r>
            <a:br>
              <a:rPr lang="en-GB"/>
            </a:b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98134-F1B0-4832-8BA0-94665E8772E2}" type="datetime3">
              <a:rPr lang="en-GB"/>
              <a:pPr>
                <a:defRPr/>
              </a:pPr>
              <a:t>24 November, 2010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296025" y="1479550"/>
            <a:ext cx="1751013" cy="28829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042988" y="1479550"/>
            <a:ext cx="5100637" cy="28829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98134-F1B0-4832-8BA0-94665E8772E2}" type="datetime3">
              <a:rPr lang="en-GB"/>
              <a:pPr>
                <a:defRPr/>
              </a:pPr>
              <a:t>24 November, 2010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1300" y="1479550"/>
            <a:ext cx="6535738" cy="4175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042988" y="2159000"/>
            <a:ext cx="7004050" cy="10255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42988" y="3336925"/>
            <a:ext cx="7004050" cy="10255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98134-F1B0-4832-8BA0-94665E8772E2}" type="datetime3">
              <a:rPr lang="en-GB"/>
              <a:pPr>
                <a:defRPr/>
              </a:pPr>
              <a:t>24 November, 2010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1300" y="1479550"/>
            <a:ext cx="6535738" cy="4175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042988" y="2159000"/>
            <a:ext cx="3425825" cy="22034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1213" y="2159000"/>
            <a:ext cx="3425825" cy="22034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98134-F1B0-4832-8BA0-94665E8772E2}" type="datetime3">
              <a:rPr lang="en-GB"/>
              <a:pPr>
                <a:defRPr/>
              </a:pPr>
              <a:t>24 November, 2010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1511300" y="1479550"/>
            <a:ext cx="6535738" cy="4175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1042988" y="2159000"/>
            <a:ext cx="3425825" cy="10255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21213" y="2159000"/>
            <a:ext cx="3425825" cy="10255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1042988" y="3336925"/>
            <a:ext cx="3425825" cy="10255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1213" y="3336925"/>
            <a:ext cx="3425825" cy="10255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98134-F1B0-4832-8BA0-94665E8772E2}" type="datetime3">
              <a:rPr lang="en-GB"/>
              <a:pPr>
                <a:defRPr/>
              </a:pPr>
              <a:t>24 November, 2010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98134-F1B0-4832-8BA0-94665E8772E2}" type="datetime3">
              <a:rPr lang="en-GB"/>
              <a:pPr>
                <a:defRPr/>
              </a:pPr>
              <a:t>24 November, 2010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98134-F1B0-4832-8BA0-94665E8772E2}" type="datetime3">
              <a:rPr lang="en-GB"/>
              <a:pPr>
                <a:defRPr/>
              </a:pPr>
              <a:t>24 November, 2010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42988" y="2159000"/>
            <a:ext cx="3425825" cy="220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1213" y="2159000"/>
            <a:ext cx="3425825" cy="220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98134-F1B0-4832-8BA0-94665E8772E2}" type="datetime3">
              <a:rPr lang="en-GB"/>
              <a:pPr>
                <a:defRPr/>
              </a:pPr>
              <a:t>24 November, 2010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98134-F1B0-4832-8BA0-94665E8772E2}" type="datetime3">
              <a:rPr lang="en-GB"/>
              <a:pPr>
                <a:defRPr/>
              </a:pPr>
              <a:t>24 November, 2010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98134-F1B0-4832-8BA0-94665E8772E2}" type="datetime3">
              <a:rPr lang="en-GB"/>
              <a:pPr>
                <a:defRPr/>
              </a:pPr>
              <a:t>24 November, 2010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98134-F1B0-4832-8BA0-94665E8772E2}" type="datetime3">
              <a:rPr lang="en-GB"/>
              <a:pPr>
                <a:defRPr/>
              </a:pPr>
              <a:t>24 November, 2010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98134-F1B0-4832-8BA0-94665E8772E2}" type="datetime3">
              <a:rPr lang="en-GB"/>
              <a:pPr>
                <a:defRPr/>
              </a:pPr>
              <a:t>24 November, 2010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98134-F1B0-4832-8BA0-94665E8772E2}" type="datetime3">
              <a:rPr lang="en-GB"/>
              <a:pPr>
                <a:defRPr/>
              </a:pPr>
              <a:t>24 November, 2010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26" Type="http://schemas.openxmlformats.org/officeDocument/2006/relationships/tags" Target="../tags/tag12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7.xml"/><Relationship Id="rId34" Type="http://schemas.openxmlformats.org/officeDocument/2006/relationships/tags" Target="../tags/tag2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5" Type="http://schemas.openxmlformats.org/officeDocument/2006/relationships/tags" Target="../tags/tag11.xml"/><Relationship Id="rId33" Type="http://schemas.openxmlformats.org/officeDocument/2006/relationships/tags" Target="../tags/tag19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tags" Target="../tags/tag6.xml"/><Relationship Id="rId29" Type="http://schemas.openxmlformats.org/officeDocument/2006/relationships/tags" Target="../tags/tag1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0.xml"/><Relationship Id="rId32" Type="http://schemas.openxmlformats.org/officeDocument/2006/relationships/tags" Target="../tags/tag18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23" Type="http://schemas.openxmlformats.org/officeDocument/2006/relationships/tags" Target="../tags/tag9.xml"/><Relationship Id="rId28" Type="http://schemas.openxmlformats.org/officeDocument/2006/relationships/tags" Target="../tags/tag14.xml"/><Relationship Id="rId36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31" Type="http://schemas.openxmlformats.org/officeDocument/2006/relationships/tags" Target="../tags/tag1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8.xml"/><Relationship Id="rId27" Type="http://schemas.openxmlformats.org/officeDocument/2006/relationships/tags" Target="../tags/tag13.xml"/><Relationship Id="rId30" Type="http://schemas.openxmlformats.org/officeDocument/2006/relationships/tags" Target="../tags/tag16.xml"/><Relationship Id="rId35" Type="http://schemas.openxmlformats.org/officeDocument/2006/relationships/tags" Target="../tags/tag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17" name="Rectangle 45"/>
          <p:cNvSpPr>
            <a:spLocks noChangeArrowheads="1"/>
          </p:cNvSpPr>
          <p:nvPr userDrawn="1"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1">
            <a:gsLst>
              <a:gs pos="0">
                <a:srgbClr val="9DB9B4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131075" name="ToolBarVLine_3_579518617" hidden="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60363" y="0"/>
            <a:ext cx="0" cy="6858000"/>
          </a:xfrm>
          <a:prstGeom prst="line">
            <a:avLst/>
          </a:prstGeom>
          <a:noFill/>
          <a:ln w="127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131076" name="ToolBarVLine_4_289562464" hidden="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439863" y="0"/>
            <a:ext cx="0" cy="6858000"/>
          </a:xfrm>
          <a:prstGeom prst="line">
            <a:avLst/>
          </a:prstGeom>
          <a:noFill/>
          <a:ln w="127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131077" name="ToolBarVLine_5_301948011" hidden="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1584325" y="0"/>
            <a:ext cx="0" cy="6858000"/>
          </a:xfrm>
          <a:prstGeom prst="line">
            <a:avLst/>
          </a:prstGeom>
          <a:noFill/>
          <a:ln w="127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131078" name="ToolBarVLine_6_774740100" hidden="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663825" y="0"/>
            <a:ext cx="0" cy="6858000"/>
          </a:xfrm>
          <a:prstGeom prst="line">
            <a:avLst/>
          </a:prstGeom>
          <a:noFill/>
          <a:ln w="127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131079" name="ToolBarVLine_7_14017642" hidden="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2808288" y="0"/>
            <a:ext cx="0" cy="6858000"/>
          </a:xfrm>
          <a:prstGeom prst="line">
            <a:avLst/>
          </a:prstGeom>
          <a:noFill/>
          <a:ln w="127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131080" name="ToolBarVLine_8_760723591" hidden="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887788" y="0"/>
            <a:ext cx="0" cy="6858000"/>
          </a:xfrm>
          <a:prstGeom prst="line">
            <a:avLst/>
          </a:prstGeom>
          <a:noFill/>
          <a:ln w="127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131081" name="ToolBarVLine_9_814490021" hidden="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032250" y="0"/>
            <a:ext cx="0" cy="6858000"/>
          </a:xfrm>
          <a:prstGeom prst="line">
            <a:avLst/>
          </a:prstGeom>
          <a:noFill/>
          <a:ln w="127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131082" name="ToolBarVLine_10_709037900" hidden="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111750" y="0"/>
            <a:ext cx="0" cy="6858000"/>
          </a:xfrm>
          <a:prstGeom prst="line">
            <a:avLst/>
          </a:prstGeom>
          <a:noFill/>
          <a:ln w="127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131083" name="ToolBarVLine_11_45352757" hidden="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5256213" y="0"/>
            <a:ext cx="0" cy="6858000"/>
          </a:xfrm>
          <a:prstGeom prst="line">
            <a:avLst/>
          </a:prstGeom>
          <a:noFill/>
          <a:ln w="127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131084" name="ToolBarVLine_12_414032698" hidden="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6335713" y="0"/>
            <a:ext cx="0" cy="6858000"/>
          </a:xfrm>
          <a:prstGeom prst="line">
            <a:avLst/>
          </a:prstGeom>
          <a:noFill/>
          <a:ln w="127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131085" name="ToolBarVLine_13_862619341" hidden="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6480175" y="0"/>
            <a:ext cx="0" cy="6858000"/>
          </a:xfrm>
          <a:prstGeom prst="line">
            <a:avLst/>
          </a:prstGeom>
          <a:noFill/>
          <a:ln w="127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131086" name="ToolBarVLine_12_414032698" hidden="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7556500" y="0"/>
            <a:ext cx="0" cy="6858000"/>
          </a:xfrm>
          <a:prstGeom prst="line">
            <a:avLst/>
          </a:prstGeom>
          <a:noFill/>
          <a:ln w="127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131087" name="ToolBarVLine_13_862619341" hidden="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7700963" y="0"/>
            <a:ext cx="0" cy="6858000"/>
          </a:xfrm>
          <a:prstGeom prst="line">
            <a:avLst/>
          </a:prstGeom>
          <a:noFill/>
          <a:ln w="127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131088" name="ToolBarVLine_12_414032698" hidden="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8780463" y="0"/>
            <a:ext cx="0" cy="6858000"/>
          </a:xfrm>
          <a:prstGeom prst="line">
            <a:avLst/>
          </a:prstGeom>
          <a:noFill/>
          <a:ln w="127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131089" name="ToolBarVLine_18_790480018" hidden="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0" y="1439863"/>
            <a:ext cx="9144000" cy="0"/>
          </a:xfrm>
          <a:prstGeom prst="line">
            <a:avLst/>
          </a:prstGeom>
          <a:noFill/>
          <a:ln w="127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131090" name="ToolBarVLine_20_961953164" hidden="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0" y="6551613"/>
            <a:ext cx="9144000" cy="0"/>
          </a:xfrm>
          <a:prstGeom prst="line">
            <a:avLst/>
          </a:prstGeom>
          <a:noFill/>
          <a:ln w="127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131091" name="ToolBarVLine_21_871445835" hidden="1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0" y="6551613"/>
            <a:ext cx="9144000" cy="0"/>
          </a:xfrm>
          <a:prstGeom prst="line">
            <a:avLst/>
          </a:prstGeom>
          <a:noFill/>
          <a:ln w="127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13109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88125" y="6596063"/>
            <a:ext cx="2519363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tabLst>
                <a:tab pos="6456363" algn="r"/>
              </a:tabLst>
              <a:defRPr b="0">
                <a:solidFill>
                  <a:srgbClr val="53746E"/>
                </a:solidFill>
                <a:latin typeface="Arial" charset="0"/>
              </a:defRPr>
            </a:lvl1pPr>
          </a:lstStyle>
          <a:p>
            <a:pPr>
              <a:defRPr/>
            </a:pPr>
            <a:fld id="{29298134-F1B0-4832-8BA0-94665E8772E2}" type="datetime3">
              <a:rPr lang="en-GB"/>
              <a:pPr>
                <a:defRPr/>
              </a:pPr>
              <a:t>24 November, 2010</a:t>
            </a:fld>
            <a:endParaRPr lang="en-GB"/>
          </a:p>
        </p:txBody>
      </p:sp>
      <p:sp>
        <p:nvSpPr>
          <p:cNvPr id="131093" name="ToolBarVLine_5_289562464" hidden="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0" y="2160588"/>
            <a:ext cx="9144000" cy="0"/>
          </a:xfrm>
          <a:prstGeom prst="line">
            <a:avLst/>
          </a:prstGeom>
          <a:noFill/>
          <a:ln w="127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131094" name="ToolBarVLine_6_301948011" hidden="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0" y="6161088"/>
            <a:ext cx="9144000" cy="0"/>
          </a:xfrm>
          <a:prstGeom prst="line">
            <a:avLst/>
          </a:prstGeom>
          <a:noFill/>
          <a:ln w="127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131096" name="ToolBarVLine_42_579518617" hidden="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0" y="576263"/>
            <a:ext cx="9144000" cy="0"/>
          </a:xfrm>
          <a:prstGeom prst="line">
            <a:avLst/>
          </a:prstGeom>
          <a:noFill/>
          <a:ln w="127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1048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511300" y="1479550"/>
            <a:ext cx="6535738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49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2159000"/>
            <a:ext cx="700405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Erste Ebene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1050" name="Picture 44" descr="Logo_final_gross"/>
          <p:cNvPicPr>
            <a:picLocks noChangeAspect="1" noChangeArrowheads="1"/>
          </p:cNvPicPr>
          <p:nvPr userDrawn="1"/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4450"/>
            <a:ext cx="37084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1" name="Picture 28" descr="C:\Users\renkef\Desktop\2009.4224_isa_logoRGB_OK-25.png"/>
          <p:cNvPicPr>
            <a:picLocks noChangeAspect="1" noChangeArrowheads="1"/>
          </p:cNvPicPr>
          <p:nvPr userDrawn="1"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6627813" y="0"/>
            <a:ext cx="2587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54" r:id="rId12"/>
    <p:sldLayoutId id="2147483653" r:id="rId13"/>
    <p:sldLayoutId id="2147483652" r:id="rId14"/>
  </p:sldLayoutIdLst>
  <p:hf sldNum="0" hd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381000" algn="l"/>
        </a:tabLs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381000" algn="l"/>
        </a:tabLst>
        <a:defRPr sz="2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381000" algn="l"/>
        </a:tabLst>
        <a:defRPr sz="2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381000" algn="l"/>
        </a:tabLst>
        <a:defRPr sz="2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381000" algn="l"/>
        </a:tabLst>
        <a:defRPr sz="2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20000"/>
        </a:spcBef>
        <a:spcAft>
          <a:spcPct val="0"/>
        </a:spcAft>
        <a:tabLst>
          <a:tab pos="381000" algn="l"/>
        </a:tabLst>
        <a:defRPr sz="2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20000"/>
        </a:spcBef>
        <a:spcAft>
          <a:spcPct val="0"/>
        </a:spcAft>
        <a:tabLst>
          <a:tab pos="381000" algn="l"/>
        </a:tabLst>
        <a:defRPr sz="2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20000"/>
        </a:spcBef>
        <a:spcAft>
          <a:spcPct val="0"/>
        </a:spcAft>
        <a:tabLst>
          <a:tab pos="381000" algn="l"/>
        </a:tabLst>
        <a:defRPr sz="2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20000"/>
        </a:spcBef>
        <a:spcAft>
          <a:spcPct val="0"/>
        </a:spcAft>
        <a:tabLst>
          <a:tab pos="381000" algn="l"/>
        </a:tabLst>
        <a:defRPr sz="2200" b="1">
          <a:solidFill>
            <a:schemeClr val="tx1"/>
          </a:solidFill>
          <a:latin typeface="Arial" charset="0"/>
        </a:defRPr>
      </a:lvl9pPr>
    </p:titleStyle>
    <p:bodyStyle>
      <a:lvl1pPr marL="447675" indent="-447675" algn="l" defTabSz="895350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2B6073"/>
        </a:buClr>
        <a:buFont typeface="Wingdings" pitchFamily="2" charset="2"/>
        <a:buChar char="à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998538" indent="-371475" algn="l" defTabSz="895350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2B6073"/>
        </a:buClr>
        <a:buFont typeface="Wingdings" pitchFamily="2" charset="2"/>
        <a:buChar char="à"/>
        <a:defRPr sz="2800">
          <a:solidFill>
            <a:schemeClr val="bg2"/>
          </a:solidFill>
          <a:latin typeface="+mn-lt"/>
        </a:defRPr>
      </a:lvl2pPr>
      <a:lvl3pPr marL="1531938" indent="-354013" algn="l" defTabSz="895350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2B6073"/>
        </a:buClr>
        <a:buFont typeface="Wingdings" pitchFamily="2" charset="2"/>
        <a:buChar char="à"/>
        <a:defRPr sz="2400">
          <a:solidFill>
            <a:schemeClr val="bg2"/>
          </a:solidFill>
          <a:latin typeface="+mn-lt"/>
        </a:defRPr>
      </a:lvl3pPr>
      <a:lvl4pPr marL="1979613" indent="-268288" algn="l" defTabSz="895350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2B6073"/>
        </a:buClr>
        <a:buFont typeface="Wingdings" pitchFamily="2" charset="2"/>
        <a:buChar char="à"/>
        <a:defRPr sz="2000">
          <a:solidFill>
            <a:schemeClr val="bg2"/>
          </a:solidFill>
          <a:latin typeface="+mn-lt"/>
        </a:defRPr>
      </a:lvl4pPr>
      <a:lvl5pPr marL="2570163" indent="-323850" algn="l" defTabSz="895350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2B6073"/>
        </a:buClr>
        <a:buFont typeface="Wingdings" pitchFamily="2" charset="2"/>
        <a:buChar char="à"/>
        <a:defRPr sz="2000">
          <a:solidFill>
            <a:schemeClr val="bg2"/>
          </a:solidFill>
          <a:latin typeface="+mn-lt"/>
        </a:defRPr>
      </a:lvl5pPr>
      <a:lvl6pPr marL="3027363" indent="-323850" algn="l" defTabSz="895350" rtl="0" fontAlgn="base">
        <a:lnSpc>
          <a:spcPct val="120000"/>
        </a:lnSpc>
        <a:spcBef>
          <a:spcPct val="50000"/>
        </a:spcBef>
        <a:spcAft>
          <a:spcPct val="0"/>
        </a:spcAft>
        <a:buClr>
          <a:srgbClr val="2B6073"/>
        </a:buClr>
        <a:buFont typeface="Wingdings" pitchFamily="2" charset="2"/>
        <a:buChar char="à"/>
        <a:defRPr>
          <a:solidFill>
            <a:schemeClr val="bg2"/>
          </a:solidFill>
          <a:latin typeface="+mn-lt"/>
        </a:defRPr>
      </a:lvl6pPr>
      <a:lvl7pPr marL="3484563" indent="-323850" algn="l" defTabSz="895350" rtl="0" fontAlgn="base">
        <a:lnSpc>
          <a:spcPct val="120000"/>
        </a:lnSpc>
        <a:spcBef>
          <a:spcPct val="50000"/>
        </a:spcBef>
        <a:spcAft>
          <a:spcPct val="0"/>
        </a:spcAft>
        <a:buClr>
          <a:srgbClr val="2B6073"/>
        </a:buClr>
        <a:buFont typeface="Wingdings" pitchFamily="2" charset="2"/>
        <a:buChar char="à"/>
        <a:defRPr>
          <a:solidFill>
            <a:schemeClr val="bg2"/>
          </a:solidFill>
          <a:latin typeface="+mn-lt"/>
        </a:defRPr>
      </a:lvl7pPr>
      <a:lvl8pPr marL="3941763" indent="-323850" algn="l" defTabSz="895350" rtl="0" fontAlgn="base">
        <a:lnSpc>
          <a:spcPct val="120000"/>
        </a:lnSpc>
        <a:spcBef>
          <a:spcPct val="50000"/>
        </a:spcBef>
        <a:spcAft>
          <a:spcPct val="0"/>
        </a:spcAft>
        <a:buClr>
          <a:srgbClr val="2B6073"/>
        </a:buClr>
        <a:buFont typeface="Wingdings" pitchFamily="2" charset="2"/>
        <a:buChar char="à"/>
        <a:defRPr>
          <a:solidFill>
            <a:schemeClr val="bg2"/>
          </a:solidFill>
          <a:latin typeface="+mn-lt"/>
        </a:defRPr>
      </a:lvl8pPr>
      <a:lvl9pPr marL="4398963" indent="-323850" algn="l" defTabSz="895350" rtl="0" fontAlgn="base">
        <a:lnSpc>
          <a:spcPct val="120000"/>
        </a:lnSpc>
        <a:spcBef>
          <a:spcPct val="50000"/>
        </a:spcBef>
        <a:spcAft>
          <a:spcPct val="0"/>
        </a:spcAft>
        <a:buClr>
          <a:srgbClr val="2B6073"/>
        </a:buClr>
        <a:buFont typeface="Wingdings" pitchFamily="2" charset="2"/>
        <a:buChar char="à"/>
        <a:defRPr>
          <a:solidFill>
            <a:schemeClr val="bg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emf"/><Relationship Id="rId4" Type="http://schemas.openxmlformats.org/officeDocument/2006/relationships/image" Target="../media/image8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ebastian.sklarss@init.d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mic.e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47" Type="http://schemas.openxmlformats.org/officeDocument/2006/relationships/image" Target="../media/image50.png"/><Relationship Id="rId50" Type="http://schemas.openxmlformats.org/officeDocument/2006/relationships/image" Target="../media/image53.png"/><Relationship Id="rId55" Type="http://schemas.openxmlformats.org/officeDocument/2006/relationships/image" Target="../media/image58.png"/><Relationship Id="rId63" Type="http://schemas.openxmlformats.org/officeDocument/2006/relationships/image" Target="../media/image66.png"/><Relationship Id="rId68" Type="http://schemas.openxmlformats.org/officeDocument/2006/relationships/image" Target="../media/image71.png"/><Relationship Id="rId7" Type="http://schemas.openxmlformats.org/officeDocument/2006/relationships/image" Target="../media/image10.png"/><Relationship Id="rId71" Type="http://schemas.openxmlformats.org/officeDocument/2006/relationships/image" Target="../media/image7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9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53" Type="http://schemas.openxmlformats.org/officeDocument/2006/relationships/image" Target="../media/image56.png"/><Relationship Id="rId58" Type="http://schemas.openxmlformats.org/officeDocument/2006/relationships/image" Target="../media/image61.png"/><Relationship Id="rId66" Type="http://schemas.openxmlformats.org/officeDocument/2006/relationships/image" Target="../media/image69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49" Type="http://schemas.openxmlformats.org/officeDocument/2006/relationships/image" Target="../media/image52.png"/><Relationship Id="rId57" Type="http://schemas.openxmlformats.org/officeDocument/2006/relationships/image" Target="../media/image60.png"/><Relationship Id="rId61" Type="http://schemas.openxmlformats.org/officeDocument/2006/relationships/image" Target="../media/image64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4" Type="http://schemas.openxmlformats.org/officeDocument/2006/relationships/image" Target="../media/image47.png"/><Relationship Id="rId52" Type="http://schemas.openxmlformats.org/officeDocument/2006/relationships/image" Target="../media/image55.png"/><Relationship Id="rId60" Type="http://schemas.openxmlformats.org/officeDocument/2006/relationships/image" Target="../media/image63.png"/><Relationship Id="rId65" Type="http://schemas.openxmlformats.org/officeDocument/2006/relationships/image" Target="../media/image6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46.png"/><Relationship Id="rId48" Type="http://schemas.openxmlformats.org/officeDocument/2006/relationships/image" Target="../media/image51.png"/><Relationship Id="rId56" Type="http://schemas.openxmlformats.org/officeDocument/2006/relationships/image" Target="../media/image59.png"/><Relationship Id="rId64" Type="http://schemas.openxmlformats.org/officeDocument/2006/relationships/image" Target="../media/image67.png"/><Relationship Id="rId69" Type="http://schemas.openxmlformats.org/officeDocument/2006/relationships/image" Target="../media/image72.png"/><Relationship Id="rId8" Type="http://schemas.openxmlformats.org/officeDocument/2006/relationships/image" Target="../media/image11.png"/><Relationship Id="rId51" Type="http://schemas.openxmlformats.org/officeDocument/2006/relationships/image" Target="../media/image54.png"/><Relationship Id="rId3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46" Type="http://schemas.openxmlformats.org/officeDocument/2006/relationships/image" Target="../media/image49.png"/><Relationship Id="rId59" Type="http://schemas.openxmlformats.org/officeDocument/2006/relationships/image" Target="../media/image62.png"/><Relationship Id="rId67" Type="http://schemas.openxmlformats.org/officeDocument/2006/relationships/image" Target="../media/image70.png"/><Relationship Id="rId20" Type="http://schemas.openxmlformats.org/officeDocument/2006/relationships/image" Target="../media/image23.png"/><Relationship Id="rId41" Type="http://schemas.openxmlformats.org/officeDocument/2006/relationships/image" Target="../media/image44.png"/><Relationship Id="rId54" Type="http://schemas.openxmlformats.org/officeDocument/2006/relationships/image" Target="../media/image57.png"/><Relationship Id="rId62" Type="http://schemas.openxmlformats.org/officeDocument/2006/relationships/image" Target="../media/image65.png"/><Relationship Id="rId70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9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 smtClean="0">
                <a:latin typeface="Arial" charset="0"/>
              </a:rPr>
              <a:t>Sebastian Sklarß</a:t>
            </a:r>
          </a:p>
          <a:p>
            <a:r>
              <a:rPr lang="en-GB" dirty="0" smtClean="0">
                <a:latin typeface="Arial" charset="0"/>
              </a:rPr>
              <a:t>SEMIC.EU Team</a:t>
            </a:r>
          </a:p>
          <a:p>
            <a:r>
              <a:rPr lang="en-GB" dirty="0" smtClean="0">
                <a:latin typeface="Arial" charset="0"/>
              </a:rPr>
              <a:t>Sebastian.Sklarss@init.de</a:t>
            </a:r>
            <a:br>
              <a:rPr lang="en-GB" dirty="0" smtClean="0">
                <a:latin typeface="Arial" charset="0"/>
              </a:rPr>
            </a:br>
            <a:endParaRPr lang="en-GB" dirty="0" smtClean="0">
              <a:latin typeface="Arial" charset="0"/>
            </a:endParaRPr>
          </a:p>
          <a:p>
            <a:endParaRPr lang="en-GB" dirty="0" smtClean="0">
              <a:latin typeface="Arial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4788" y="1773238"/>
            <a:ext cx="6048375" cy="896937"/>
          </a:xfrm>
        </p:spPr>
        <p:txBody>
          <a:bodyPr/>
          <a:lstStyle/>
          <a:p>
            <a:pPr eaLnBrk="1" hangingPunct="1"/>
            <a:r>
              <a:rPr lang="en-GB" sz="2400" dirty="0" smtClean="0">
                <a:latin typeface="Arial Black" pitchFamily="34" charset="0"/>
              </a:rPr>
              <a:t>SEMIC.EU –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4788" y="2709863"/>
            <a:ext cx="7200900" cy="1009507"/>
          </a:xfrm>
        </p:spPr>
        <p:txBody>
          <a:bodyPr/>
          <a:lstStyle/>
          <a:p>
            <a:pPr eaLnBrk="1" hangingPunct="1"/>
            <a:r>
              <a:rPr lang="en-GB" dirty="0" smtClean="0"/>
              <a:t>Semantic Interoperability Centre Europe</a:t>
            </a:r>
            <a:br>
              <a:rPr lang="en-GB" dirty="0" smtClean="0"/>
            </a:br>
            <a:endParaRPr lang="en-GB" dirty="0" smtClean="0"/>
          </a:p>
          <a:p>
            <a:pPr eaLnBrk="1" hangingPunct="1"/>
            <a:r>
              <a:rPr lang="en-GB" sz="1800" dirty="0" smtClean="0"/>
              <a:t>XIII XBRL Workshop, Luxembourg</a:t>
            </a:r>
            <a:endParaRPr lang="en-GB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Benefit from SEMIC.EU Coaching service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1200" y="2616200"/>
            <a:ext cx="5749925" cy="38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9"/>
          <p:cNvSpPr>
            <a:spLocks noChangeArrowheads="1"/>
          </p:cNvSpPr>
          <p:nvPr/>
        </p:nvSpPr>
        <p:spPr bwMode="auto">
          <a:xfrm>
            <a:off x="0" y="2071688"/>
            <a:ext cx="2857500" cy="4786312"/>
          </a:xfrm>
          <a:prstGeom prst="rect">
            <a:avLst/>
          </a:prstGeom>
          <a:solidFill>
            <a:srgbClr val="E1E8E6"/>
          </a:solidFill>
          <a:ln w="635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endParaRPr lang="en-GB" sz="1800"/>
          </a:p>
        </p:txBody>
      </p:sp>
      <p:sp>
        <p:nvSpPr>
          <p:cNvPr id="45060" name="Text Box 7"/>
          <p:cNvSpPr txBox="1">
            <a:spLocks noChangeArrowheads="1"/>
          </p:cNvSpPr>
          <p:nvPr/>
        </p:nvSpPr>
        <p:spPr bwMode="auto">
          <a:xfrm>
            <a:off x="71438" y="2317080"/>
            <a:ext cx="2428875" cy="3632200"/>
          </a:xfrm>
          <a:prstGeom prst="rect">
            <a:avLst/>
          </a:prstGeom>
          <a:noFill/>
          <a:ln w="127" algn="ctr">
            <a:noFill/>
            <a:miter lim="800000"/>
            <a:headEnd/>
            <a:tailEnd/>
          </a:ln>
        </p:spPr>
        <p:txBody>
          <a:bodyPr lIns="36000" tIns="36000" rIns="36000" bIns="36000" anchor="b">
            <a:spAutoFit/>
          </a:bodyPr>
          <a:lstStyle/>
          <a:p>
            <a:pPr marL="265113" indent="-265113">
              <a:spcBef>
                <a:spcPts val="2000"/>
              </a:spcBef>
              <a:buClr>
                <a:schemeClr val="tx1"/>
              </a:buClr>
              <a:buSzPct val="100000"/>
              <a:buFont typeface="Arial" charset="0"/>
              <a:buAutoNum type="arabicPeriod"/>
            </a:pPr>
            <a:r>
              <a:rPr lang="en-GB" sz="1800" b="0" dirty="0">
                <a:solidFill>
                  <a:schemeClr val="tx1"/>
                </a:solidFill>
              </a:rPr>
              <a:t>Call for coaching by the SEMIC.EU interoperability team</a:t>
            </a:r>
          </a:p>
          <a:p>
            <a:pPr marL="265113" indent="-265113">
              <a:spcBef>
                <a:spcPts val="2000"/>
              </a:spcBef>
              <a:buClr>
                <a:schemeClr val="tx1"/>
              </a:buClr>
              <a:buSzPct val="100000"/>
              <a:buFont typeface="Arial" charset="0"/>
              <a:buAutoNum type="arabicPeriod"/>
            </a:pPr>
            <a:r>
              <a:rPr lang="en-GB" sz="1800" b="0" dirty="0">
                <a:solidFill>
                  <a:schemeClr val="tx1"/>
                </a:solidFill>
              </a:rPr>
              <a:t>Call for comments from the SEMIC.EU network of national experts </a:t>
            </a:r>
          </a:p>
          <a:p>
            <a:pPr marL="265113" indent="-265113">
              <a:spcBef>
                <a:spcPts val="2000"/>
              </a:spcBef>
              <a:buClr>
                <a:schemeClr val="tx1"/>
              </a:buClr>
              <a:buSzPct val="100000"/>
              <a:buFont typeface="Arial" charset="0"/>
              <a:buAutoNum type="arabicPeriod"/>
            </a:pPr>
            <a:r>
              <a:rPr lang="en-GB" sz="1800" b="0" dirty="0">
                <a:solidFill>
                  <a:schemeClr val="tx1"/>
                </a:solidFill>
              </a:rPr>
              <a:t>Get feedback to your concept from other community members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1772" y="2786058"/>
            <a:ext cx="2531991" cy="22891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7106" name="Titel 1"/>
          <p:cNvSpPr>
            <a:spLocks/>
          </p:cNvSpPr>
          <p:nvPr/>
        </p:nvSpPr>
        <p:spPr bwMode="auto">
          <a:xfrm>
            <a:off x="1511300" y="1479550"/>
            <a:ext cx="6535738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tabLst>
                <a:tab pos="381000" algn="l"/>
              </a:tabLst>
            </a:pPr>
            <a:r>
              <a:rPr lang="en-GB" sz="2200">
                <a:solidFill>
                  <a:schemeClr val="tx1"/>
                </a:solidFill>
              </a:rPr>
              <a:t>Collaboration and Reuse in the SEMIC.EU World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 l="16490" t="46546" r="46781" b="37958"/>
          <a:stretch>
            <a:fillRect/>
          </a:stretch>
        </p:blipFill>
        <p:spPr bwMode="auto">
          <a:xfrm>
            <a:off x="179250" y="2276872"/>
            <a:ext cx="2880000" cy="737712"/>
          </a:xfrm>
          <a:prstGeom prst="rect">
            <a:avLst/>
          </a:prstGeom>
          <a:ln w="28575">
            <a:solidFill>
              <a:schemeClr val="accent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 l="16900" t="31959" r="47422" b="48453"/>
          <a:stretch>
            <a:fillRect/>
          </a:stretch>
        </p:blipFill>
        <p:spPr bwMode="auto">
          <a:xfrm>
            <a:off x="6121156" y="2204864"/>
            <a:ext cx="2880000" cy="960000"/>
          </a:xfrm>
          <a:prstGeom prst="rect">
            <a:avLst/>
          </a:prstGeom>
          <a:ln w="28575">
            <a:solidFill>
              <a:schemeClr val="accent2"/>
            </a:solidFill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 l="16965" t="22059" r="33034" b="49999"/>
          <a:stretch>
            <a:fillRect/>
          </a:stretch>
        </p:blipFill>
        <p:spPr bwMode="auto">
          <a:xfrm>
            <a:off x="6121156" y="3284984"/>
            <a:ext cx="2880000" cy="977142"/>
          </a:xfrm>
          <a:prstGeom prst="rect">
            <a:avLst/>
          </a:prstGeom>
          <a:ln w="28575">
            <a:solidFill>
              <a:schemeClr val="accent2"/>
            </a:solidFill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 l="13281" t="51470" r="56250" b="31850"/>
          <a:stretch>
            <a:fillRect/>
          </a:stretch>
        </p:blipFill>
        <p:spPr bwMode="auto">
          <a:xfrm>
            <a:off x="1785918" y="5643578"/>
            <a:ext cx="2880000" cy="957275"/>
          </a:xfrm>
          <a:prstGeom prst="rect">
            <a:avLst/>
          </a:prstGeom>
          <a:ln w="28575">
            <a:solidFill>
              <a:schemeClr val="accent2"/>
            </a:solidFill>
            <a:headEnd/>
            <a:tailEnd/>
          </a:ln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7" cstate="print"/>
          <a:srcRect l="13281" t="77206" r="56250" b="3493"/>
          <a:stretch>
            <a:fillRect/>
          </a:stretch>
        </p:blipFill>
        <p:spPr bwMode="auto">
          <a:xfrm>
            <a:off x="214282" y="4429132"/>
            <a:ext cx="2880000" cy="1107692"/>
          </a:xfrm>
          <a:prstGeom prst="rect">
            <a:avLst/>
          </a:prstGeom>
          <a:ln w="28575">
            <a:solidFill>
              <a:schemeClr val="accent2"/>
            </a:solidFill>
            <a:headEnd/>
            <a:tailEnd/>
          </a:ln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7" cstate="print"/>
          <a:srcRect l="13281" t="34310" r="56250" b="49219"/>
          <a:stretch>
            <a:fillRect/>
          </a:stretch>
        </p:blipFill>
        <p:spPr bwMode="auto">
          <a:xfrm>
            <a:off x="4929190" y="5643578"/>
            <a:ext cx="2880000" cy="945224"/>
          </a:xfrm>
          <a:prstGeom prst="rect">
            <a:avLst/>
          </a:prstGeom>
          <a:ln w="28575">
            <a:solidFill>
              <a:schemeClr val="accent2"/>
            </a:solidFill>
            <a:headEnd/>
            <a:tailEnd/>
          </a:ln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7" cstate="print"/>
          <a:srcRect l="13281" t="15441" r="56250" b="66544"/>
          <a:stretch>
            <a:fillRect/>
          </a:stretch>
        </p:blipFill>
        <p:spPr bwMode="auto">
          <a:xfrm>
            <a:off x="6121156" y="4429132"/>
            <a:ext cx="2880000" cy="1008000"/>
          </a:xfrm>
          <a:prstGeom prst="rect">
            <a:avLst/>
          </a:prstGeom>
          <a:ln w="28575">
            <a:solidFill>
              <a:schemeClr val="accent2"/>
            </a:solidFill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 cstate="print"/>
          <a:srcRect l="16661" t="27348" r="46535" b="56034"/>
          <a:stretch>
            <a:fillRect/>
          </a:stretch>
        </p:blipFill>
        <p:spPr bwMode="auto">
          <a:xfrm>
            <a:off x="214282" y="3369057"/>
            <a:ext cx="2880000" cy="789509"/>
          </a:xfrm>
          <a:prstGeom prst="rect">
            <a:avLst/>
          </a:prstGeom>
          <a:ln w="28575">
            <a:solidFill>
              <a:schemeClr val="accent2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9"/>
          <p:cNvSpPr>
            <a:spLocks noChangeArrowheads="1"/>
          </p:cNvSpPr>
          <p:nvPr/>
        </p:nvSpPr>
        <p:spPr bwMode="auto">
          <a:xfrm>
            <a:off x="0" y="2636912"/>
            <a:ext cx="9144000" cy="3384550"/>
          </a:xfrm>
          <a:prstGeom prst="rect">
            <a:avLst/>
          </a:prstGeom>
          <a:solidFill>
            <a:schemeClr val="accent1"/>
          </a:solidFill>
          <a:ln w="127" algn="ctr">
            <a:noFill/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>
              <a:spcBef>
                <a:spcPct val="50000"/>
              </a:spcBef>
            </a:pPr>
            <a:endParaRPr lang="en-GB" b="0"/>
          </a:p>
        </p:txBody>
      </p:sp>
      <p:sp>
        <p:nvSpPr>
          <p:cNvPr id="38914" name="Text Box 7"/>
          <p:cNvSpPr txBox="1">
            <a:spLocks noChangeArrowheads="1"/>
          </p:cNvSpPr>
          <p:nvPr/>
        </p:nvSpPr>
        <p:spPr bwMode="auto">
          <a:xfrm>
            <a:off x="2002099" y="3430588"/>
            <a:ext cx="5141398" cy="934478"/>
          </a:xfrm>
          <a:prstGeom prst="rect">
            <a:avLst/>
          </a:prstGeom>
          <a:noFill/>
          <a:ln w="127" algn="ctr">
            <a:noFill/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40000"/>
              </a:lnSpc>
              <a:spcBef>
                <a:spcPct val="50000"/>
              </a:spcBef>
              <a:buClr>
                <a:schemeClr val="tx1"/>
              </a:buClr>
              <a:buSzPct val="165000"/>
              <a:buFont typeface="Wingdings" pitchFamily="2" charset="2"/>
              <a:buNone/>
            </a:pPr>
            <a:r>
              <a:rPr lang="de-DE" sz="4000" dirty="0" smtClean="0">
                <a:solidFill>
                  <a:schemeClr val="tx1"/>
                </a:solidFill>
              </a:rPr>
              <a:t>SEMIC.EU </a:t>
            </a:r>
            <a:r>
              <a:rPr lang="de-DE" sz="4000" dirty="0" err="1" smtClean="0">
                <a:solidFill>
                  <a:schemeClr val="tx1"/>
                </a:solidFill>
              </a:rPr>
              <a:t>and</a:t>
            </a:r>
            <a:r>
              <a:rPr lang="de-DE" sz="4000" dirty="0" smtClean="0">
                <a:solidFill>
                  <a:schemeClr val="tx1"/>
                </a:solidFill>
              </a:rPr>
              <a:t> XBRL</a:t>
            </a:r>
            <a:endParaRPr lang="de-DE" sz="4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29298134-F1B0-4832-8BA0-94665E8772E2}" type="datetime3">
              <a:rPr lang="en-GB" smtClean="0"/>
              <a:pPr>
                <a:defRPr/>
              </a:pPr>
              <a:t>24 November, 2010</a:t>
            </a:fld>
            <a:endParaRPr lang="en-GB"/>
          </a:p>
        </p:txBody>
      </p:sp>
      <p:sp>
        <p:nvSpPr>
          <p:cNvPr id="3" name="Textfeld 2"/>
          <p:cNvSpPr txBox="1"/>
          <p:nvPr/>
        </p:nvSpPr>
        <p:spPr>
          <a:xfrm>
            <a:off x="251520" y="3284984"/>
            <a:ext cx="8892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000" b="0" dirty="0" smtClean="0"/>
              <a:t>XBRL Europe </a:t>
            </a:r>
            <a:r>
              <a:rPr lang="de-DE" sz="2000" b="0" dirty="0" err="1" smtClean="0"/>
              <a:t>Coordinator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participated</a:t>
            </a:r>
            <a:r>
              <a:rPr lang="de-DE" sz="2000" b="0" dirty="0" smtClean="0"/>
              <a:t> in SEMIC.EU Workshop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000" b="0" dirty="0" smtClean="0"/>
              <a:t>FINREP </a:t>
            </a:r>
            <a:r>
              <a:rPr lang="de-DE" sz="2000" b="0" dirty="0" err="1" smtClean="0"/>
              <a:t>and</a:t>
            </a:r>
            <a:r>
              <a:rPr lang="de-DE" sz="2000" b="0" dirty="0" smtClean="0"/>
              <a:t> COREP registered </a:t>
            </a:r>
            <a:r>
              <a:rPr lang="de-DE" sz="2000" b="0" dirty="0" err="1" smtClean="0"/>
              <a:t>as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assets</a:t>
            </a:r>
            <a:r>
              <a:rPr lang="de-DE" sz="2000" b="0" dirty="0" smtClean="0"/>
              <a:t> in </a:t>
            </a:r>
            <a:r>
              <a:rPr lang="de-DE" sz="2000" b="0" dirty="0" err="1" smtClean="0"/>
              <a:t>repository</a:t>
            </a:r>
            <a:endParaRPr lang="de-DE" sz="2000" b="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000" b="0" dirty="0" smtClean="0"/>
              <a:t>FINREP </a:t>
            </a:r>
            <a:r>
              <a:rPr lang="de-DE" sz="2000" b="0" dirty="0" err="1" smtClean="0"/>
              <a:t>and</a:t>
            </a:r>
            <a:r>
              <a:rPr lang="de-DE" sz="2000" b="0" dirty="0" smtClean="0"/>
              <a:t> COREP </a:t>
            </a:r>
            <a:r>
              <a:rPr lang="de-DE" sz="2000" b="0" dirty="0" err="1" smtClean="0"/>
              <a:t>passed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the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maturity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process</a:t>
            </a:r>
            <a:endParaRPr lang="de-DE" sz="2000" b="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000" b="0" dirty="0" smtClean="0"/>
              <a:t>…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511300" y="1479550"/>
            <a:ext cx="6535738" cy="4175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SEMIC.EU and</a:t>
            </a:r>
            <a:r>
              <a:rPr kumimoji="0" lang="en-GB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XBRL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Level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Interoperability</a:t>
            </a:r>
            <a:endParaRPr lang="de-DE" dirty="0"/>
          </a:p>
        </p:txBody>
      </p:sp>
      <p:sp>
        <p:nvSpPr>
          <p:cNvPr id="5" name="Richtungspfeil 4"/>
          <p:cNvSpPr/>
          <p:nvPr/>
        </p:nvSpPr>
        <p:spPr bwMode="auto">
          <a:xfrm>
            <a:off x="179512" y="2204864"/>
            <a:ext cx="2592288" cy="871558"/>
          </a:xfrm>
          <a:prstGeom prst="homePlate">
            <a:avLst>
              <a:gd name="adj" fmla="val 20667"/>
            </a:avLst>
          </a:prstGeom>
          <a:solidFill>
            <a:schemeClr val="tx2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vert270" lIns="36000" tIns="36000" rIns="36000" bIns="36000" anchorCtr="1">
            <a:normAutofit/>
          </a:bodyPr>
          <a:lstStyle/>
          <a:p>
            <a:pPr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  <a:defRPr/>
            </a:pPr>
            <a:endParaRPr lang="de-DE" sz="1600">
              <a:solidFill>
                <a:srgbClr val="000000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222168" y="2012647"/>
            <a:ext cx="10374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DE" sz="7200" b="1" dirty="0" smtClean="0">
                <a:solidFill>
                  <a:srgbClr val="FFFFFF"/>
                </a:solidFill>
                <a:latin typeface="FagoOfficeSans-Bold" pitchFamily="2" charset="0"/>
                <a:ea typeface="ＭＳ Ｐゴシック" pitchFamily="34" charset="-128"/>
                <a:cs typeface="+mn-cs"/>
              </a:rPr>
              <a:t>1.</a:t>
            </a:r>
            <a:endParaRPr lang="de-DE" sz="7200" b="1" dirty="0">
              <a:solidFill>
                <a:srgbClr val="FFFFFF"/>
              </a:solidFill>
              <a:latin typeface="FagoOfficeSans-Bold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6" name="Rectangle 8"/>
          <p:cNvSpPr txBox="1">
            <a:spLocks noChangeArrowheads="1"/>
          </p:cNvSpPr>
          <p:nvPr/>
        </p:nvSpPr>
        <p:spPr bwMode="auto">
          <a:xfrm>
            <a:off x="4968552" y="2276872"/>
            <a:ext cx="6156176" cy="67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l" defTabSz="895350">
              <a:lnSpc>
                <a:spcPct val="120000"/>
              </a:lnSpc>
              <a:buClr>
                <a:srgbClr val="FF6600"/>
              </a:buClr>
              <a:defRPr/>
            </a:pPr>
            <a:r>
              <a:rPr lang="de-DE" sz="2000" kern="0" dirty="0" err="1" smtClean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Identification</a:t>
            </a:r>
            <a:r>
              <a:rPr lang="de-DE" sz="2400" kern="0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  <a:cs typeface="+mn-cs"/>
              </a:rPr>
              <a:t/>
            </a:r>
            <a:br>
              <a:rPr lang="de-DE" sz="2400" kern="0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  <a:cs typeface="+mn-cs"/>
              </a:rPr>
            </a:br>
            <a:r>
              <a:rPr lang="de-DE" sz="1800" b="0" kern="0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Data </a:t>
            </a:r>
            <a:r>
              <a:rPr lang="de-DE" sz="1800" b="0" kern="0" dirty="0" err="1" smtClean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can</a:t>
            </a:r>
            <a:r>
              <a:rPr lang="de-DE" sz="1800" b="0" kern="0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de-DE" sz="1800" b="0" kern="0" dirty="0" err="1" smtClean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be</a:t>
            </a:r>
            <a:r>
              <a:rPr lang="de-DE" sz="1800" b="0" kern="0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de-DE" sz="1800" b="0" kern="0" dirty="0" err="1" smtClean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identified</a:t>
            </a:r>
            <a:endParaRPr lang="de-DE" sz="1800" b="0" kern="0" dirty="0" smtClean="0">
              <a:solidFill>
                <a:srgbClr val="000000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49" name="Rectangle 8"/>
          <p:cNvSpPr txBox="1">
            <a:spLocks noChangeArrowheads="1"/>
          </p:cNvSpPr>
          <p:nvPr/>
        </p:nvSpPr>
        <p:spPr bwMode="auto">
          <a:xfrm>
            <a:off x="5005064" y="3429000"/>
            <a:ext cx="5039544" cy="67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l" defTabSz="89535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None/>
              <a:defRPr/>
            </a:pPr>
            <a:r>
              <a:rPr lang="de-DE" sz="2000" kern="0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Information</a:t>
            </a:r>
            <a:r>
              <a:rPr lang="de-DE" sz="2400" kern="0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  <a:cs typeface="+mn-cs"/>
              </a:rPr>
              <a:t/>
            </a:r>
            <a:br>
              <a:rPr lang="de-DE" sz="2400" kern="0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  <a:cs typeface="+mn-cs"/>
              </a:rPr>
            </a:br>
            <a:r>
              <a:rPr lang="de-DE" sz="1800" b="0" kern="0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Agreement on </a:t>
            </a:r>
            <a:r>
              <a:rPr lang="de-DE" sz="1800" b="0" kern="0" dirty="0" err="1" smtClean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common</a:t>
            </a:r>
            <a:r>
              <a:rPr lang="de-DE" sz="1800" b="0" kern="0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de-DE" sz="1800" b="0" kern="0" dirty="0" err="1" smtClean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messages</a:t>
            </a:r>
            <a:endParaRPr lang="de-DE" sz="1800" b="0" kern="0" dirty="0" smtClean="0">
              <a:solidFill>
                <a:srgbClr val="000000"/>
              </a:solidFill>
              <a:latin typeface="+mj-lt"/>
              <a:ea typeface="ＭＳ Ｐゴシック" pitchFamily="34" charset="-128"/>
              <a:cs typeface="+mn-cs"/>
            </a:endParaRPr>
          </a:p>
        </p:txBody>
      </p:sp>
      <p:sp>
        <p:nvSpPr>
          <p:cNvPr id="50" name="Rectangle 8"/>
          <p:cNvSpPr txBox="1">
            <a:spLocks noChangeArrowheads="1"/>
          </p:cNvSpPr>
          <p:nvPr/>
        </p:nvSpPr>
        <p:spPr bwMode="auto">
          <a:xfrm>
            <a:off x="5076056" y="6021288"/>
            <a:ext cx="38172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l" defTabSz="89535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None/>
              <a:defRPr/>
            </a:pPr>
            <a:r>
              <a:rPr lang="de-DE" sz="2000" kern="0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Interaction  </a:t>
            </a:r>
            <a:r>
              <a:rPr lang="de-DE" sz="2000" kern="0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  <a:cs typeface="+mn-cs"/>
              </a:rPr>
              <a:t/>
            </a:r>
            <a:br>
              <a:rPr lang="de-DE" sz="2000" kern="0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  <a:cs typeface="+mn-cs"/>
              </a:rPr>
            </a:br>
            <a:r>
              <a:rPr lang="de-DE" sz="1800" b="0" kern="0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Transaction (</a:t>
            </a:r>
            <a:r>
              <a:rPr lang="de-DE" sz="1800" b="0" kern="0" dirty="0" err="1" smtClean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read</a:t>
            </a:r>
            <a:r>
              <a:rPr lang="de-DE" sz="1800" b="0" kern="0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 &amp; </a:t>
            </a:r>
            <a:r>
              <a:rPr lang="de-DE" sz="1800" b="0" kern="0" dirty="0" err="1" smtClean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write</a:t>
            </a:r>
            <a:r>
              <a:rPr lang="de-DE" sz="1800" b="0" kern="0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) </a:t>
            </a:r>
            <a:endParaRPr lang="de-DE" sz="1600" b="0" kern="0" dirty="0" smtClean="0">
              <a:solidFill>
                <a:srgbClr val="000000"/>
              </a:solidFill>
              <a:latin typeface="+mj-lt"/>
              <a:ea typeface="ＭＳ Ｐゴシック" pitchFamily="34" charset="-128"/>
              <a:cs typeface="+mn-cs"/>
            </a:endParaRPr>
          </a:p>
        </p:txBody>
      </p:sp>
      <p:grpSp>
        <p:nvGrpSpPr>
          <p:cNvPr id="3" name="Gruppieren 59"/>
          <p:cNvGrpSpPr/>
          <p:nvPr/>
        </p:nvGrpSpPr>
        <p:grpSpPr>
          <a:xfrm>
            <a:off x="179513" y="3356992"/>
            <a:ext cx="3269712" cy="1200329"/>
            <a:chOff x="467545" y="2773143"/>
            <a:chExt cx="3269712" cy="1200329"/>
          </a:xfrm>
        </p:grpSpPr>
        <p:sp>
          <p:nvSpPr>
            <p:cNvPr id="19" name="Richtungspfeil 18"/>
            <p:cNvSpPr/>
            <p:nvPr/>
          </p:nvSpPr>
          <p:spPr bwMode="auto">
            <a:xfrm>
              <a:off x="496897" y="2933409"/>
              <a:ext cx="3240360" cy="871558"/>
            </a:xfrm>
            <a:prstGeom prst="homePlate">
              <a:avLst>
                <a:gd name="adj" fmla="val 20667"/>
              </a:avLst>
            </a:prstGeom>
            <a:solidFill>
              <a:schemeClr val="accent3">
                <a:lumMod val="65000"/>
              </a:schemeClr>
            </a:solidFill>
            <a:ln w="127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vert270" lIns="36000" tIns="36000" rIns="36000" bIns="36000" anchorCtr="1">
              <a:normAutofit/>
            </a:bodyPr>
            <a:lstStyle/>
            <a:p>
              <a:pPr>
                <a:spcBef>
                  <a:spcPct val="50000"/>
                </a:spcBef>
                <a:buClr>
                  <a:srgbClr val="FF6600"/>
                </a:buClr>
                <a:buFontTx/>
                <a:buNone/>
                <a:defRPr/>
              </a:pPr>
              <a:endParaRPr lang="de-DE" sz="1600">
                <a:solidFill>
                  <a:srgbClr val="000000"/>
                </a:solidFill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467545" y="2773143"/>
              <a:ext cx="103746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de-DE" sz="7200" b="1" smtClean="0">
                  <a:solidFill>
                    <a:srgbClr val="FFFFFF"/>
                  </a:solidFill>
                  <a:latin typeface="FagoOfficeSans-Bold" pitchFamily="2" charset="0"/>
                  <a:ea typeface="ＭＳ Ｐゴシック" pitchFamily="34" charset="-128"/>
                  <a:cs typeface="+mn-cs"/>
                </a:rPr>
                <a:t>2.</a:t>
              </a:r>
              <a:endParaRPr lang="de-DE" sz="7200" b="1">
                <a:solidFill>
                  <a:srgbClr val="FFFFFF"/>
                </a:solidFill>
                <a:latin typeface="FagoOfficeSans-Bold" pitchFamily="2" charset="0"/>
                <a:ea typeface="ＭＳ Ｐゴシック" pitchFamily="34" charset="-128"/>
                <a:cs typeface="+mn-cs"/>
              </a:endParaRPr>
            </a:p>
          </p:txBody>
        </p:sp>
      </p:grpSp>
      <p:grpSp>
        <p:nvGrpSpPr>
          <p:cNvPr id="4" name="Gruppieren 58"/>
          <p:cNvGrpSpPr/>
          <p:nvPr/>
        </p:nvGrpSpPr>
        <p:grpSpPr>
          <a:xfrm>
            <a:off x="179512" y="4581128"/>
            <a:ext cx="3960440" cy="1200329"/>
            <a:chOff x="755576" y="3645024"/>
            <a:chExt cx="3960440" cy="1200329"/>
          </a:xfrm>
        </p:grpSpPr>
        <p:sp>
          <p:nvSpPr>
            <p:cNvPr id="25" name="Richtungspfeil 24"/>
            <p:cNvSpPr/>
            <p:nvPr/>
          </p:nvSpPr>
          <p:spPr bwMode="auto">
            <a:xfrm>
              <a:off x="755576" y="3823324"/>
              <a:ext cx="3960440" cy="871558"/>
            </a:xfrm>
            <a:prstGeom prst="homePlate">
              <a:avLst>
                <a:gd name="adj" fmla="val 20667"/>
              </a:avLst>
            </a:prstGeom>
            <a:solidFill>
              <a:schemeClr val="accent5">
                <a:lumMod val="50000"/>
              </a:schemeClr>
            </a:solidFill>
            <a:ln w="127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vert270" lIns="36000" tIns="36000" rIns="36000" bIns="36000" anchorCtr="1">
              <a:normAutofit/>
            </a:bodyPr>
            <a:lstStyle/>
            <a:p>
              <a:pPr>
                <a:spcBef>
                  <a:spcPct val="50000"/>
                </a:spcBef>
                <a:buClr>
                  <a:srgbClr val="FF6600"/>
                </a:buClr>
                <a:buFontTx/>
                <a:buNone/>
                <a:defRPr/>
              </a:pPr>
              <a:endParaRPr lang="de-DE" sz="1600">
                <a:solidFill>
                  <a:srgbClr val="000000"/>
                </a:solidFill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755577" y="3645024"/>
              <a:ext cx="103746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de-DE" sz="7200" b="1" dirty="0" smtClean="0">
                  <a:solidFill>
                    <a:srgbClr val="FFFFFF"/>
                  </a:solidFill>
                  <a:latin typeface="FagoOfficeSans-Bold" pitchFamily="2" charset="0"/>
                  <a:ea typeface="ＭＳ Ｐゴシック" pitchFamily="34" charset="-128"/>
                  <a:cs typeface="+mn-cs"/>
                </a:rPr>
                <a:t>3.</a:t>
              </a:r>
              <a:endParaRPr lang="de-DE" sz="7200" b="1" dirty="0">
                <a:solidFill>
                  <a:srgbClr val="FFFFFF"/>
                </a:solidFill>
                <a:latin typeface="FagoOfficeSans-Bold" pitchFamily="2" charset="0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18" name="Richtungspfeil 17"/>
          <p:cNvSpPr/>
          <p:nvPr/>
        </p:nvSpPr>
        <p:spPr bwMode="auto">
          <a:xfrm>
            <a:off x="179512" y="5949280"/>
            <a:ext cx="4536504" cy="826703"/>
          </a:xfrm>
          <a:prstGeom prst="homePlate">
            <a:avLst>
              <a:gd name="adj" fmla="val 20667"/>
            </a:avLst>
          </a:prstGeom>
          <a:solidFill>
            <a:schemeClr val="accent4">
              <a:lumMod val="75000"/>
            </a:schemeClr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vert270" lIns="36000" tIns="36000" rIns="36000" bIns="36000" anchorCtr="1">
            <a:normAutofit/>
          </a:bodyPr>
          <a:lstStyle/>
          <a:p>
            <a:pPr>
              <a:buClr>
                <a:srgbClr val="FF6600"/>
              </a:buClr>
              <a:defRPr/>
            </a:pPr>
            <a:endParaRPr lang="de-DE" sz="16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222169" y="5757063"/>
            <a:ext cx="103746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de-DE" sz="7200" dirty="0" smtClean="0">
                <a:solidFill>
                  <a:srgbClr val="FFFFFF"/>
                </a:solidFill>
                <a:latin typeface="FagoOfficeSans-Bold" pitchFamily="2" charset="0"/>
                <a:ea typeface="ＭＳ Ｐゴシック" pitchFamily="34" charset="-128"/>
              </a:rPr>
              <a:t>4.</a:t>
            </a:r>
            <a:endParaRPr lang="de-DE" sz="7200" dirty="0">
              <a:solidFill>
                <a:srgbClr val="FFFFFF"/>
              </a:solidFill>
              <a:latin typeface="FagoOfficeSans-Bold" pitchFamily="2" charset="0"/>
              <a:ea typeface="ＭＳ Ｐゴシック" pitchFamily="34" charset="-128"/>
            </a:endParaRPr>
          </a:p>
        </p:txBody>
      </p:sp>
      <p:sp>
        <p:nvSpPr>
          <p:cNvPr id="24" name="Rectangle 8"/>
          <p:cNvSpPr txBox="1">
            <a:spLocks noChangeArrowheads="1"/>
          </p:cNvSpPr>
          <p:nvPr/>
        </p:nvSpPr>
        <p:spPr bwMode="auto">
          <a:xfrm>
            <a:off x="5005064" y="4671485"/>
            <a:ext cx="5039544" cy="67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l" defTabSz="89535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None/>
              <a:defRPr/>
            </a:pPr>
            <a:r>
              <a:rPr lang="de-DE" sz="2000" kern="0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Integration</a:t>
            </a:r>
            <a:r>
              <a:rPr lang="de-DE" sz="2400" kern="0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  <a:cs typeface="+mn-cs"/>
              </a:rPr>
              <a:t/>
            </a:r>
            <a:br>
              <a:rPr lang="de-DE" sz="2400" kern="0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  <a:cs typeface="+mn-cs"/>
              </a:rPr>
            </a:br>
            <a:r>
              <a:rPr lang="de-DE" sz="1800" b="0" kern="0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Data </a:t>
            </a:r>
            <a:r>
              <a:rPr lang="de-DE" sz="1800" b="0" kern="0" dirty="0" err="1" smtClean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can</a:t>
            </a:r>
            <a:r>
              <a:rPr lang="de-DE" sz="1800" b="0" kern="0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de-DE" sz="1800" b="0" kern="0" dirty="0" err="1" smtClean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be</a:t>
            </a:r>
            <a:r>
              <a:rPr lang="de-DE" sz="1800" b="0" kern="0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de-DE" sz="1800" b="0" kern="0" dirty="0" err="1" smtClean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read</a:t>
            </a:r>
            <a:r>
              <a:rPr lang="de-DE" sz="1800" b="0" kern="0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de-DE" sz="1800" b="0" kern="0" dirty="0" err="1" smtClean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from</a:t>
            </a:r>
            <a:r>
              <a:rPr lang="de-DE" sz="1800" b="0" kern="0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de-DE" sz="1800" b="0" kern="0" dirty="0" err="1" smtClean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other</a:t>
            </a:r>
            <a:r>
              <a:rPr lang="de-DE" sz="1800" b="0" kern="0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de-DE" sz="1800" b="0" kern="0" dirty="0" err="1" smtClean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registers</a:t>
            </a:r>
            <a:endParaRPr lang="de-DE" sz="1800" b="0" kern="0" dirty="0" smtClean="0">
              <a:solidFill>
                <a:srgbClr val="000000"/>
              </a:solidFill>
              <a:latin typeface="+mj-lt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23850" y="2132856"/>
            <a:ext cx="1943894" cy="388843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36000" tIns="180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4625" lvl="0" indent="-82550">
              <a:lnSpc>
                <a:spcPts val="1400"/>
              </a:lnSpc>
              <a:spcBef>
                <a:spcPts val="3000"/>
              </a:spcBef>
            </a:pPr>
            <a:r>
              <a:rPr lang="de-DE" sz="1600" kern="0" dirty="0" err="1" smtClean="0">
                <a:solidFill>
                  <a:srgbClr val="000000"/>
                </a:solidFill>
                <a:latin typeface="+mj-lt"/>
              </a:rPr>
              <a:t>Identification</a:t>
            </a:r>
            <a:r>
              <a:rPr lang="de-DE" sz="1600" kern="0" dirty="0" smtClean="0">
                <a:solidFill>
                  <a:srgbClr val="000000"/>
                </a:solidFill>
                <a:latin typeface="+mj-lt"/>
              </a:rPr>
              <a:t/>
            </a:r>
            <a:br>
              <a:rPr lang="de-DE" sz="1600" kern="0" dirty="0" smtClean="0">
                <a:solidFill>
                  <a:srgbClr val="000000"/>
                </a:solidFill>
                <a:latin typeface="+mj-lt"/>
              </a:rPr>
            </a:br>
            <a:r>
              <a:rPr lang="de-DE" sz="1600" kern="0" dirty="0" smtClean="0">
                <a:solidFill>
                  <a:srgbClr val="000000"/>
                </a:solidFill>
                <a:latin typeface="+mj-lt"/>
              </a:rPr>
              <a:t/>
            </a:r>
            <a:br>
              <a:rPr lang="de-DE" sz="1600" kern="0" dirty="0" smtClean="0">
                <a:solidFill>
                  <a:srgbClr val="000000"/>
                </a:solidFill>
                <a:latin typeface="+mj-lt"/>
              </a:rPr>
            </a:br>
            <a:endParaRPr lang="de-DE" sz="1600" dirty="0" smtClean="0">
              <a:solidFill>
                <a:srgbClr val="000000"/>
              </a:solidFill>
              <a:latin typeface="+mj-lt"/>
            </a:endParaRPr>
          </a:p>
          <a:p>
            <a:pPr marL="174625" indent="-82550">
              <a:lnSpc>
                <a:spcPts val="1400"/>
              </a:lnSpc>
              <a:spcBef>
                <a:spcPts val="3000"/>
              </a:spcBef>
            </a:pPr>
            <a:r>
              <a:rPr lang="de-DE" sz="1600" kern="0" dirty="0" smtClean="0">
                <a:solidFill>
                  <a:srgbClr val="000000"/>
                </a:solidFill>
                <a:latin typeface="+mj-lt"/>
              </a:rPr>
              <a:t/>
            </a:r>
            <a:br>
              <a:rPr lang="de-DE" sz="1600" kern="0" dirty="0" smtClean="0">
                <a:solidFill>
                  <a:srgbClr val="000000"/>
                </a:solidFill>
                <a:latin typeface="+mj-lt"/>
              </a:rPr>
            </a:br>
            <a:endParaRPr lang="de-DE" sz="1800" kern="0" dirty="0" smtClean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2" name="Gruppieren 89"/>
          <p:cNvGrpSpPr/>
          <p:nvPr/>
        </p:nvGrpSpPr>
        <p:grpSpPr>
          <a:xfrm>
            <a:off x="323850" y="6093296"/>
            <a:ext cx="1367830" cy="646331"/>
            <a:chOff x="539552" y="6105490"/>
            <a:chExt cx="1367830" cy="646331"/>
          </a:xfrm>
        </p:grpSpPr>
        <p:sp>
          <p:nvSpPr>
            <p:cNvPr id="57" name="Richtungspfeil 56"/>
            <p:cNvSpPr/>
            <p:nvPr/>
          </p:nvSpPr>
          <p:spPr bwMode="auto">
            <a:xfrm>
              <a:off x="539552" y="6221097"/>
              <a:ext cx="1367830" cy="476672"/>
            </a:xfrm>
            <a:prstGeom prst="homePlate">
              <a:avLst>
                <a:gd name="adj" fmla="val 20667"/>
              </a:avLst>
            </a:prstGeom>
            <a:solidFill>
              <a:schemeClr val="tx2"/>
            </a:solidFill>
            <a:ln w="127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vert270" lIns="36000" tIns="36000" rIns="36000" bIns="36000" anchorCtr="1">
              <a:normAutofit/>
            </a:bodyPr>
            <a:lstStyle/>
            <a:p>
              <a:pPr>
                <a:spcBef>
                  <a:spcPct val="50000"/>
                </a:spcBef>
                <a:buClr>
                  <a:srgbClr val="FF6600"/>
                </a:buClr>
                <a:buFont typeface="Wingdings" pitchFamily="2" charset="2"/>
                <a:buNone/>
                <a:defRPr/>
              </a:pPr>
              <a:endParaRPr lang="de-DE" sz="1600">
                <a:solidFill>
                  <a:srgbClr val="000000"/>
                </a:solidFill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563597" y="6105490"/>
              <a:ext cx="6094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de-DE" sz="3600" b="1" dirty="0" smtClean="0">
                  <a:solidFill>
                    <a:srgbClr val="FFFFFF"/>
                  </a:solidFill>
                  <a:latin typeface="FagoOfficeSans-Bold" pitchFamily="2" charset="0"/>
                  <a:ea typeface="ＭＳ Ｐゴシック" pitchFamily="34" charset="-128"/>
                  <a:cs typeface="+mn-cs"/>
                </a:rPr>
                <a:t>1.</a:t>
              </a:r>
              <a:endParaRPr lang="de-DE" sz="3600" b="1" dirty="0">
                <a:solidFill>
                  <a:srgbClr val="FFFFFF"/>
                </a:solidFill>
                <a:latin typeface="FagoOfficeSans-Bold" pitchFamily="2" charset="0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544096" y="2132856"/>
            <a:ext cx="1943894" cy="388843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36000" tIns="180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4625" lvl="0" indent="-82550">
              <a:lnSpc>
                <a:spcPts val="1400"/>
              </a:lnSpc>
              <a:spcBef>
                <a:spcPts val="800"/>
              </a:spcBef>
            </a:pPr>
            <a:r>
              <a:rPr lang="de-DE" sz="1600" kern="0" dirty="0" smtClean="0">
                <a:solidFill>
                  <a:srgbClr val="000000"/>
                </a:solidFill>
                <a:latin typeface="+mn-lt"/>
              </a:rPr>
              <a:t>Information</a:t>
            </a:r>
            <a:br>
              <a:rPr lang="de-DE" sz="1600" kern="0" dirty="0" smtClean="0">
                <a:solidFill>
                  <a:srgbClr val="000000"/>
                </a:solidFill>
                <a:latin typeface="+mn-lt"/>
              </a:rPr>
            </a:br>
            <a:r>
              <a:rPr lang="de-DE" sz="1600" kern="0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de-DE" sz="1600" kern="0" dirty="0" smtClean="0">
                <a:solidFill>
                  <a:srgbClr val="000000"/>
                </a:solidFill>
                <a:latin typeface="+mn-lt"/>
              </a:rPr>
            </a:br>
            <a:endParaRPr lang="de-DE" sz="1600" dirty="0" smtClean="0">
              <a:solidFill>
                <a:srgbClr val="000000"/>
              </a:solidFill>
              <a:latin typeface="+mn-lt"/>
            </a:endParaRPr>
          </a:p>
          <a:p>
            <a:pPr marL="180975" indent="-95250" defTabSz="895350" eaLnBrk="0" hangingPunct="0">
              <a:lnSpc>
                <a:spcPct val="120000"/>
              </a:lnSpc>
              <a:spcBef>
                <a:spcPts val="800"/>
              </a:spcBef>
              <a:buClr>
                <a:srgbClr val="FF6600"/>
              </a:buClr>
            </a:pPr>
            <a:r>
              <a:rPr lang="de-DE" kern="0" dirty="0" smtClean="0">
                <a:solidFill>
                  <a:srgbClr val="000000"/>
                </a:solidFill>
                <a:latin typeface="+mn-lt"/>
              </a:rPr>
              <a:t> </a:t>
            </a:r>
            <a:br>
              <a:rPr lang="de-DE" kern="0" dirty="0" smtClean="0">
                <a:solidFill>
                  <a:srgbClr val="000000"/>
                </a:solidFill>
                <a:latin typeface="+mn-lt"/>
              </a:rPr>
            </a:br>
            <a:endParaRPr lang="de-DE" kern="0" dirty="0" smtClean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3" name="Gruppieren 91"/>
          <p:cNvGrpSpPr/>
          <p:nvPr/>
        </p:nvGrpSpPr>
        <p:grpSpPr>
          <a:xfrm>
            <a:off x="2532095" y="6105490"/>
            <a:ext cx="1367830" cy="646331"/>
            <a:chOff x="2771800" y="6105490"/>
            <a:chExt cx="1367830" cy="646331"/>
          </a:xfrm>
        </p:grpSpPr>
        <p:sp>
          <p:nvSpPr>
            <p:cNvPr id="71" name="Richtungspfeil 70"/>
            <p:cNvSpPr/>
            <p:nvPr/>
          </p:nvSpPr>
          <p:spPr bwMode="auto">
            <a:xfrm>
              <a:off x="2771800" y="6221097"/>
              <a:ext cx="1367830" cy="476672"/>
            </a:xfrm>
            <a:prstGeom prst="homePlate">
              <a:avLst>
                <a:gd name="adj" fmla="val 20667"/>
              </a:avLst>
            </a:prstGeom>
            <a:solidFill>
              <a:schemeClr val="accent3">
                <a:lumMod val="65000"/>
              </a:schemeClr>
            </a:solidFill>
            <a:ln w="127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vert270" lIns="36000" tIns="36000" rIns="36000" bIns="36000" anchorCtr="1">
              <a:normAutofit/>
            </a:bodyPr>
            <a:lstStyle/>
            <a:p>
              <a:pPr>
                <a:buClr>
                  <a:srgbClr val="FF6600"/>
                </a:buClr>
                <a:defRPr/>
              </a:pPr>
              <a:endParaRPr lang="de-DE" sz="16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72" name="Textfeld 71"/>
            <p:cNvSpPr txBox="1"/>
            <p:nvPr/>
          </p:nvSpPr>
          <p:spPr>
            <a:xfrm>
              <a:off x="2795845" y="6105490"/>
              <a:ext cx="6094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de-DE" sz="3600" b="1" dirty="0" smtClean="0">
                  <a:solidFill>
                    <a:srgbClr val="FFFFFF"/>
                  </a:solidFill>
                  <a:latin typeface="FagoOfficeSans-Bold" pitchFamily="2" charset="0"/>
                  <a:ea typeface="ＭＳ Ｐゴシック" pitchFamily="34" charset="-128"/>
                  <a:cs typeface="+mn-cs"/>
                </a:rPr>
                <a:t>2.</a:t>
              </a:r>
              <a:endParaRPr lang="de-DE" sz="3600" b="1" dirty="0">
                <a:solidFill>
                  <a:srgbClr val="FFFFFF"/>
                </a:solidFill>
                <a:latin typeface="FagoOfficeSans-Bold" pitchFamily="2" charset="0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716177" y="2132856"/>
            <a:ext cx="1943894" cy="388843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36000" tIns="180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4625" lvl="0" indent="-82550">
              <a:lnSpc>
                <a:spcPts val="1400"/>
              </a:lnSpc>
              <a:spcBef>
                <a:spcPts val="800"/>
              </a:spcBef>
            </a:pPr>
            <a:r>
              <a:rPr lang="de-DE" sz="1600" kern="0" dirty="0" smtClean="0">
                <a:solidFill>
                  <a:srgbClr val="000000"/>
                </a:solidFill>
                <a:latin typeface="+mn-lt"/>
              </a:rPr>
              <a:t>Integration</a:t>
            </a:r>
            <a:r>
              <a:rPr lang="de-DE" kern="0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de-DE" kern="0" dirty="0" smtClean="0">
                <a:solidFill>
                  <a:srgbClr val="000000"/>
                </a:solidFill>
                <a:latin typeface="+mn-lt"/>
              </a:rPr>
            </a:br>
            <a:r>
              <a:rPr lang="de-DE" kern="0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de-DE" kern="0" dirty="0" smtClean="0">
                <a:solidFill>
                  <a:srgbClr val="000000"/>
                </a:solidFill>
                <a:latin typeface="+mn-lt"/>
              </a:rPr>
            </a:br>
            <a:endParaRPr lang="de-DE" sz="1200" dirty="0" smtClean="0">
              <a:solidFill>
                <a:srgbClr val="000000"/>
              </a:solidFill>
              <a:latin typeface="+mn-lt"/>
            </a:endParaRPr>
          </a:p>
          <a:p>
            <a:pPr marL="180975" indent="-95250" defTabSz="895350" eaLnBrk="0" hangingPunct="0">
              <a:lnSpc>
                <a:spcPct val="120000"/>
              </a:lnSpc>
              <a:spcBef>
                <a:spcPts val="800"/>
              </a:spcBef>
              <a:buClr>
                <a:srgbClr val="FF6600"/>
              </a:buClr>
            </a:pPr>
            <a:r>
              <a:rPr lang="de-DE" kern="0" dirty="0" smtClean="0">
                <a:solidFill>
                  <a:srgbClr val="000000"/>
                </a:solidFill>
                <a:latin typeface="FagoOfficeSans-Bold"/>
              </a:rPr>
              <a:t> </a:t>
            </a:r>
            <a:br>
              <a:rPr lang="de-DE" kern="0" dirty="0" smtClean="0">
                <a:solidFill>
                  <a:srgbClr val="000000"/>
                </a:solidFill>
                <a:latin typeface="FagoOfficeSans-Bold"/>
              </a:rPr>
            </a:br>
            <a:endParaRPr lang="de-DE" kern="0" dirty="0" smtClean="0">
              <a:solidFill>
                <a:srgbClr val="000000"/>
              </a:solidFill>
              <a:latin typeface="FagoOfficeSans-Bold"/>
            </a:endParaRPr>
          </a:p>
        </p:txBody>
      </p:sp>
      <p:grpSp>
        <p:nvGrpSpPr>
          <p:cNvPr id="4" name="Gruppieren 92"/>
          <p:cNvGrpSpPr/>
          <p:nvPr/>
        </p:nvGrpSpPr>
        <p:grpSpPr>
          <a:xfrm>
            <a:off x="4716016" y="6105490"/>
            <a:ext cx="1367830" cy="646331"/>
            <a:chOff x="5004048" y="6105490"/>
            <a:chExt cx="1367830" cy="646331"/>
          </a:xfrm>
        </p:grpSpPr>
        <p:sp>
          <p:nvSpPr>
            <p:cNvPr id="80" name="Richtungspfeil 79"/>
            <p:cNvSpPr/>
            <p:nvPr/>
          </p:nvSpPr>
          <p:spPr bwMode="auto">
            <a:xfrm>
              <a:off x="5004048" y="6221097"/>
              <a:ext cx="1367830" cy="476672"/>
            </a:xfrm>
            <a:prstGeom prst="homePlate">
              <a:avLst>
                <a:gd name="adj" fmla="val 20667"/>
              </a:avLst>
            </a:prstGeom>
            <a:solidFill>
              <a:schemeClr val="accent5">
                <a:lumMod val="50000"/>
              </a:schemeClr>
            </a:solidFill>
            <a:ln w="127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vert270" lIns="36000" tIns="36000" rIns="36000" bIns="36000" anchorCtr="1">
              <a:normAutofit/>
            </a:bodyPr>
            <a:lstStyle/>
            <a:p>
              <a:pPr>
                <a:buClr>
                  <a:srgbClr val="FF6600"/>
                </a:buClr>
                <a:defRPr/>
              </a:pPr>
              <a:endParaRPr lang="de-DE" sz="16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81" name="Textfeld 80"/>
            <p:cNvSpPr txBox="1"/>
            <p:nvPr/>
          </p:nvSpPr>
          <p:spPr>
            <a:xfrm>
              <a:off x="5028093" y="6105490"/>
              <a:ext cx="6094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de-DE" sz="3600" b="1" dirty="0" smtClean="0">
                  <a:solidFill>
                    <a:srgbClr val="FFFFFF"/>
                  </a:solidFill>
                  <a:latin typeface="FagoOfficeSans-Bold" pitchFamily="2" charset="0"/>
                  <a:ea typeface="ＭＳ Ｐゴシック" pitchFamily="34" charset="-128"/>
                  <a:cs typeface="+mn-cs"/>
                </a:rPr>
                <a:t>3.</a:t>
              </a:r>
              <a:endParaRPr lang="de-DE" sz="3600" b="1" dirty="0">
                <a:solidFill>
                  <a:srgbClr val="FFFFFF"/>
                </a:solidFill>
                <a:latin typeface="FagoOfficeSans-Bold" pitchFamily="2" charset="0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969571" y="2132856"/>
            <a:ext cx="1943894" cy="388843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36000" tIns="180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4625" lvl="0" indent="-82550">
              <a:lnSpc>
                <a:spcPts val="1400"/>
              </a:lnSpc>
              <a:spcBef>
                <a:spcPts val="800"/>
              </a:spcBef>
            </a:pPr>
            <a:r>
              <a:rPr lang="de-DE" sz="1600" kern="0" dirty="0" smtClean="0">
                <a:solidFill>
                  <a:srgbClr val="000000"/>
                </a:solidFill>
                <a:latin typeface="+mn-lt"/>
              </a:rPr>
              <a:t>Interaction</a:t>
            </a:r>
            <a:r>
              <a:rPr lang="de-DE" kern="0" dirty="0" smtClean="0">
                <a:solidFill>
                  <a:srgbClr val="000000"/>
                </a:solidFill>
                <a:latin typeface="FagoOfficeSans-Bold"/>
              </a:rPr>
              <a:t/>
            </a:r>
            <a:br>
              <a:rPr lang="de-DE" kern="0" dirty="0" smtClean="0">
                <a:solidFill>
                  <a:srgbClr val="000000"/>
                </a:solidFill>
                <a:latin typeface="FagoOfficeSans-Bold"/>
              </a:rPr>
            </a:br>
            <a:r>
              <a:rPr lang="de-DE" kern="0" dirty="0" smtClean="0">
                <a:solidFill>
                  <a:srgbClr val="000000"/>
                </a:solidFill>
                <a:latin typeface="FagoOfficeSans-Bold"/>
              </a:rPr>
              <a:t/>
            </a:r>
            <a:br>
              <a:rPr lang="de-DE" kern="0" dirty="0" smtClean="0">
                <a:solidFill>
                  <a:srgbClr val="000000"/>
                </a:solidFill>
                <a:latin typeface="FagoOfficeSans-Bold"/>
              </a:rPr>
            </a:br>
            <a:endParaRPr lang="de-DE" sz="1050" kern="0" dirty="0" smtClean="0">
              <a:solidFill>
                <a:srgbClr val="000000"/>
              </a:solidFill>
              <a:latin typeface="FagoOfficeSans-Regular"/>
            </a:endParaRPr>
          </a:p>
        </p:txBody>
      </p:sp>
      <p:grpSp>
        <p:nvGrpSpPr>
          <p:cNvPr id="6" name="Gruppieren 93"/>
          <p:cNvGrpSpPr/>
          <p:nvPr/>
        </p:nvGrpSpPr>
        <p:grpSpPr>
          <a:xfrm>
            <a:off x="6948586" y="6105490"/>
            <a:ext cx="1367830" cy="646331"/>
            <a:chOff x="7236296" y="6105490"/>
            <a:chExt cx="1367830" cy="646331"/>
          </a:xfrm>
        </p:grpSpPr>
        <p:sp>
          <p:nvSpPr>
            <p:cNvPr id="85" name="Richtungspfeil 84"/>
            <p:cNvSpPr/>
            <p:nvPr/>
          </p:nvSpPr>
          <p:spPr bwMode="auto">
            <a:xfrm>
              <a:off x="7236296" y="6221097"/>
              <a:ext cx="1367830" cy="476672"/>
            </a:xfrm>
            <a:prstGeom prst="homePlate">
              <a:avLst>
                <a:gd name="adj" fmla="val 20667"/>
              </a:avLst>
            </a:prstGeom>
            <a:solidFill>
              <a:schemeClr val="accent4">
                <a:lumMod val="75000"/>
              </a:schemeClr>
            </a:solidFill>
            <a:ln w="127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vert270" lIns="36000" tIns="36000" rIns="36000" bIns="36000" anchorCtr="1">
              <a:normAutofit/>
            </a:bodyPr>
            <a:lstStyle/>
            <a:p>
              <a:pPr>
                <a:buClr>
                  <a:srgbClr val="FF6600"/>
                </a:buClr>
                <a:defRPr/>
              </a:pPr>
              <a:endParaRPr lang="de-DE" sz="16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86" name="Textfeld 85"/>
            <p:cNvSpPr txBox="1"/>
            <p:nvPr/>
          </p:nvSpPr>
          <p:spPr>
            <a:xfrm>
              <a:off x="7260341" y="6105490"/>
              <a:ext cx="6094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de-DE" sz="3600" b="1" dirty="0" smtClean="0">
                  <a:solidFill>
                    <a:srgbClr val="FFFFFF"/>
                  </a:solidFill>
                  <a:latin typeface="FagoOfficeSans-Bold" pitchFamily="2" charset="0"/>
                  <a:ea typeface="ＭＳ Ｐゴシック" pitchFamily="34" charset="-128"/>
                  <a:cs typeface="+mn-cs"/>
                </a:rPr>
                <a:t>4.</a:t>
              </a:r>
              <a:endParaRPr lang="de-DE" sz="3600" b="1" dirty="0">
                <a:solidFill>
                  <a:srgbClr val="FFFFFF"/>
                </a:solidFill>
                <a:latin typeface="FagoOfficeSans-Bold" pitchFamily="2" charset="0"/>
                <a:ea typeface="ＭＳ Ｐゴシック" pitchFamily="34" charset="-128"/>
                <a:cs typeface="+mn-cs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451" y="4228984"/>
            <a:ext cx="1008693" cy="150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2357" y="4222768"/>
            <a:ext cx="1027373" cy="151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7551" y="4228984"/>
            <a:ext cx="1021146" cy="150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4719" y="4228984"/>
            <a:ext cx="1033599" cy="150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" name="Rechteck 87"/>
          <p:cNvSpPr/>
          <p:nvPr/>
        </p:nvSpPr>
        <p:spPr>
          <a:xfrm>
            <a:off x="359854" y="2636912"/>
            <a:ext cx="1871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1400" dirty="0" err="1" smtClean="0"/>
              <a:t>Identifying</a:t>
            </a:r>
            <a:r>
              <a:rPr lang="de-DE" sz="1400" dirty="0" smtClean="0"/>
              <a:t> </a:t>
            </a:r>
            <a:r>
              <a:rPr lang="de-DE" sz="1400" dirty="0" err="1" smtClean="0"/>
              <a:t>characteristics</a:t>
            </a:r>
            <a:endParaRPr lang="de-DE" sz="1400" dirty="0"/>
          </a:p>
        </p:txBody>
      </p:sp>
      <p:sp>
        <p:nvSpPr>
          <p:cNvPr id="89" name="Rechteck 88"/>
          <p:cNvSpPr/>
          <p:nvPr/>
        </p:nvSpPr>
        <p:spPr>
          <a:xfrm>
            <a:off x="2543934" y="2636912"/>
            <a:ext cx="20280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1400" kern="0" dirty="0" smtClean="0">
                <a:solidFill>
                  <a:srgbClr val="000000"/>
                </a:solidFill>
                <a:latin typeface="FagoOfficeSans-Regular"/>
              </a:rPr>
              <a:t>Common </a:t>
            </a:r>
            <a:r>
              <a:rPr lang="de-DE" sz="1400" kern="0" dirty="0" err="1" smtClean="0">
                <a:solidFill>
                  <a:srgbClr val="000000"/>
                </a:solidFill>
                <a:latin typeface="FagoOfficeSans-Regular"/>
              </a:rPr>
              <a:t>message</a:t>
            </a:r>
            <a:r>
              <a:rPr lang="de-DE" sz="1400" kern="0" dirty="0" smtClean="0">
                <a:solidFill>
                  <a:srgbClr val="000000"/>
                </a:solidFill>
                <a:latin typeface="FagoOfficeSans-Regular"/>
              </a:rPr>
              <a:t> </a:t>
            </a:r>
            <a:r>
              <a:rPr lang="de-DE" sz="1400" kern="0" dirty="0" err="1" smtClean="0">
                <a:solidFill>
                  <a:srgbClr val="000000"/>
                </a:solidFill>
                <a:latin typeface="FagoOfficeSans-Regular"/>
              </a:rPr>
              <a:t>format</a:t>
            </a:r>
            <a:endParaRPr lang="de-DE" sz="1400" dirty="0"/>
          </a:p>
        </p:txBody>
      </p:sp>
      <p:sp>
        <p:nvSpPr>
          <p:cNvPr id="95" name="Rechteck 94"/>
          <p:cNvSpPr/>
          <p:nvPr/>
        </p:nvSpPr>
        <p:spPr>
          <a:xfrm>
            <a:off x="4716016" y="2636912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1400" kern="0" dirty="0" err="1" smtClean="0">
                <a:solidFill>
                  <a:srgbClr val="000000"/>
                </a:solidFill>
                <a:latin typeface="+mn-lt"/>
              </a:rPr>
              <a:t>Federated</a:t>
            </a:r>
            <a:r>
              <a:rPr lang="de-DE" sz="1400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1400" kern="0" dirty="0" err="1" smtClean="0">
                <a:solidFill>
                  <a:srgbClr val="000000"/>
                </a:solidFill>
                <a:latin typeface="+mn-lt"/>
              </a:rPr>
              <a:t>searches</a:t>
            </a:r>
            <a:r>
              <a:rPr lang="de-DE" sz="1400" kern="0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de-DE" sz="1400" kern="0" dirty="0" err="1" smtClean="0">
                <a:solidFill>
                  <a:srgbClr val="000000"/>
                </a:solidFill>
                <a:latin typeface="+mn-lt"/>
              </a:rPr>
              <a:t>read-only</a:t>
            </a:r>
            <a:endParaRPr lang="de-DE" sz="1400" dirty="0">
              <a:latin typeface="+mn-lt"/>
            </a:endParaRPr>
          </a:p>
        </p:txBody>
      </p:sp>
      <p:sp>
        <p:nvSpPr>
          <p:cNvPr id="97" name="Rechteck 96"/>
          <p:cNvSpPr/>
          <p:nvPr/>
        </p:nvSpPr>
        <p:spPr>
          <a:xfrm>
            <a:off x="6933406" y="2636912"/>
            <a:ext cx="2016224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1400"/>
              </a:lnSpc>
              <a:spcBef>
                <a:spcPts val="800"/>
              </a:spcBef>
            </a:pPr>
            <a:r>
              <a:rPr lang="de-DE" sz="1400" kern="0" dirty="0" smtClean="0">
                <a:solidFill>
                  <a:srgbClr val="000000"/>
                </a:solidFill>
                <a:latin typeface="+mn-lt"/>
              </a:rPr>
              <a:t>Transactions</a:t>
            </a:r>
          </a:p>
        </p:txBody>
      </p:sp>
      <p:sp>
        <p:nvSpPr>
          <p:cNvPr id="27" name="Titel 1"/>
          <p:cNvSpPr txBox="1">
            <a:spLocks/>
          </p:cNvSpPr>
          <p:nvPr/>
        </p:nvSpPr>
        <p:spPr bwMode="auto">
          <a:xfrm>
            <a:off x="1547664" y="1268760"/>
            <a:ext cx="6535738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  <a:defRPr/>
            </a:pPr>
            <a:r>
              <a:rPr kumimoji="0" lang="de-DE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Level </a:t>
            </a:r>
            <a:r>
              <a:rPr kumimoji="0" lang="de-DE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</a:t>
            </a:r>
            <a:r>
              <a:rPr kumimoji="0" lang="de-DE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Interoperability</a:t>
            </a:r>
            <a:endParaRPr kumimoji="0" lang="de-DE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9"/>
          <p:cNvSpPr>
            <a:spLocks noChangeArrowheads="1"/>
          </p:cNvSpPr>
          <p:nvPr/>
        </p:nvSpPr>
        <p:spPr bwMode="auto">
          <a:xfrm>
            <a:off x="0" y="2636912"/>
            <a:ext cx="9144000" cy="3384550"/>
          </a:xfrm>
          <a:prstGeom prst="rect">
            <a:avLst/>
          </a:prstGeom>
          <a:solidFill>
            <a:schemeClr val="accent1"/>
          </a:solidFill>
          <a:ln w="127" algn="ctr">
            <a:noFill/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>
              <a:spcBef>
                <a:spcPct val="50000"/>
              </a:spcBef>
            </a:pPr>
            <a:endParaRPr lang="en-GB" b="0"/>
          </a:p>
        </p:txBody>
      </p:sp>
      <p:sp>
        <p:nvSpPr>
          <p:cNvPr id="38914" name="Text Box 7"/>
          <p:cNvSpPr txBox="1">
            <a:spLocks noChangeArrowheads="1"/>
          </p:cNvSpPr>
          <p:nvPr/>
        </p:nvSpPr>
        <p:spPr bwMode="auto">
          <a:xfrm>
            <a:off x="686842" y="3430588"/>
            <a:ext cx="7771927" cy="934478"/>
          </a:xfrm>
          <a:prstGeom prst="rect">
            <a:avLst/>
          </a:prstGeom>
          <a:noFill/>
          <a:ln w="127" algn="ctr">
            <a:noFill/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40000"/>
              </a:lnSpc>
              <a:spcBef>
                <a:spcPct val="50000"/>
              </a:spcBef>
              <a:buClr>
                <a:schemeClr val="tx1"/>
              </a:buClr>
              <a:buSzPct val="165000"/>
              <a:buFont typeface="Wingdings" pitchFamily="2" charset="2"/>
              <a:buNone/>
            </a:pPr>
            <a:r>
              <a:rPr lang="de-DE" sz="4000" dirty="0" err="1" smtClean="0">
                <a:solidFill>
                  <a:schemeClr val="tx1"/>
                </a:solidFill>
              </a:rPr>
              <a:t>Experiences</a:t>
            </a:r>
            <a:r>
              <a:rPr lang="de-DE" sz="4000" dirty="0" smtClean="0">
                <a:solidFill>
                  <a:schemeClr val="tx1"/>
                </a:solidFill>
              </a:rPr>
              <a:t> </a:t>
            </a:r>
            <a:r>
              <a:rPr lang="de-DE" sz="4000" dirty="0" err="1" smtClean="0">
                <a:solidFill>
                  <a:schemeClr val="tx1"/>
                </a:solidFill>
              </a:rPr>
              <a:t>from</a:t>
            </a:r>
            <a:r>
              <a:rPr lang="de-DE" sz="4000" dirty="0" smtClean="0">
                <a:solidFill>
                  <a:schemeClr val="tx1"/>
                </a:solidFill>
              </a:rPr>
              <a:t> </a:t>
            </a:r>
            <a:r>
              <a:rPr lang="de-DE" sz="4000" dirty="0" err="1" smtClean="0">
                <a:solidFill>
                  <a:schemeClr val="tx1"/>
                </a:solidFill>
              </a:rPr>
              <a:t>other</a:t>
            </a:r>
            <a:r>
              <a:rPr lang="de-DE" sz="4000" dirty="0" smtClean="0">
                <a:solidFill>
                  <a:schemeClr val="tx1"/>
                </a:solidFill>
              </a:rPr>
              <a:t> </a:t>
            </a:r>
            <a:r>
              <a:rPr lang="de-DE" sz="4000" dirty="0" err="1" smtClean="0">
                <a:solidFill>
                  <a:schemeClr val="tx1"/>
                </a:solidFill>
              </a:rPr>
              <a:t>sectors</a:t>
            </a:r>
            <a:endParaRPr lang="de-DE" sz="4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Frequent</a:t>
            </a:r>
            <a:r>
              <a:rPr lang="de-DE" dirty="0" smtClean="0"/>
              <a:t> </a:t>
            </a:r>
            <a:r>
              <a:rPr lang="de-DE" dirty="0" err="1" smtClean="0"/>
              <a:t>issues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2988" y="2159000"/>
            <a:ext cx="7921500" cy="3299365"/>
          </a:xfrm>
        </p:spPr>
        <p:txBody>
          <a:bodyPr/>
          <a:lstStyle/>
          <a:p>
            <a:r>
              <a:rPr lang="de-DE" sz="2000" dirty="0" err="1" smtClean="0"/>
              <a:t>How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deal </a:t>
            </a:r>
            <a:r>
              <a:rPr lang="de-DE" sz="2000" dirty="0" err="1" smtClean="0"/>
              <a:t>with</a:t>
            </a:r>
            <a:r>
              <a:rPr lang="de-DE" sz="2000" dirty="0" smtClean="0"/>
              <a:t> different </a:t>
            </a:r>
            <a:r>
              <a:rPr lang="de-DE" sz="2000" dirty="0" err="1" smtClean="0"/>
              <a:t>granularities</a:t>
            </a:r>
            <a:r>
              <a:rPr lang="de-DE" sz="2000" dirty="0" smtClean="0"/>
              <a:t> in </a:t>
            </a:r>
            <a:r>
              <a:rPr lang="de-DE" sz="2000" dirty="0" err="1" smtClean="0"/>
              <a:t>data</a:t>
            </a:r>
            <a:r>
              <a:rPr lang="de-DE" sz="2000" dirty="0" smtClean="0"/>
              <a:t> </a:t>
            </a:r>
            <a:r>
              <a:rPr lang="de-DE" sz="2000" dirty="0" err="1" smtClean="0"/>
              <a:t>exchange</a:t>
            </a:r>
            <a:r>
              <a:rPr lang="de-DE" sz="2000" dirty="0" smtClean="0"/>
              <a:t>?</a:t>
            </a:r>
          </a:p>
          <a:p>
            <a:r>
              <a:rPr lang="de-DE" sz="2000" dirty="0" smtClean="0"/>
              <a:t>Maintenance </a:t>
            </a:r>
            <a:r>
              <a:rPr lang="de-DE" sz="2000" dirty="0" err="1" smtClean="0"/>
              <a:t>processes</a:t>
            </a:r>
            <a:endParaRPr lang="de-DE" sz="2000" dirty="0" smtClean="0"/>
          </a:p>
          <a:p>
            <a:pPr lvl="1"/>
            <a:r>
              <a:rPr lang="de-DE" sz="1600" dirty="0" smtClean="0"/>
              <a:t>Change </a:t>
            </a:r>
            <a:r>
              <a:rPr lang="de-DE" sz="1600" dirty="0" err="1" smtClean="0"/>
              <a:t>management</a:t>
            </a:r>
            <a:r>
              <a:rPr lang="de-DE" sz="1600" dirty="0" smtClean="0"/>
              <a:t> </a:t>
            </a:r>
          </a:p>
          <a:p>
            <a:pPr lvl="1"/>
            <a:r>
              <a:rPr lang="de-DE" sz="1600" dirty="0" smtClean="0"/>
              <a:t>Release </a:t>
            </a:r>
            <a:r>
              <a:rPr lang="de-DE" sz="1600" dirty="0" err="1" smtClean="0"/>
              <a:t>management</a:t>
            </a:r>
            <a:endParaRPr lang="de-DE" sz="1600" dirty="0" smtClean="0"/>
          </a:p>
          <a:p>
            <a:r>
              <a:rPr lang="de-DE" sz="2000" dirty="0" smtClean="0"/>
              <a:t>Persistent </a:t>
            </a:r>
            <a:r>
              <a:rPr lang="de-DE" sz="2000" dirty="0" err="1" smtClean="0"/>
              <a:t>URI‘s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Namespaces</a:t>
            </a:r>
            <a:endParaRPr lang="de-DE" sz="2000" dirty="0" smtClean="0"/>
          </a:p>
          <a:p>
            <a:r>
              <a:rPr lang="de-DE" sz="2000" dirty="0" err="1" smtClean="0"/>
              <a:t>Naming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Design Rules</a:t>
            </a:r>
          </a:p>
          <a:p>
            <a:r>
              <a:rPr lang="de-DE" sz="2000" dirty="0" err="1" smtClean="0"/>
              <a:t>Multilingualism</a:t>
            </a:r>
            <a:r>
              <a:rPr lang="de-DE" sz="2000" dirty="0" smtClean="0"/>
              <a:t>. </a:t>
            </a:r>
            <a:r>
              <a:rPr lang="de-DE" sz="2000" dirty="0" err="1" smtClean="0"/>
              <a:t>Pluralism</a:t>
            </a:r>
            <a:r>
              <a:rPr lang="de-DE" sz="2000" dirty="0" smtClean="0"/>
              <a:t> ‚</a:t>
            </a:r>
            <a:r>
              <a:rPr lang="de-DE" sz="2000" dirty="0" err="1" smtClean="0"/>
              <a:t>Heterogenity</a:t>
            </a:r>
            <a:endParaRPr lang="de-DE" sz="20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29298134-F1B0-4832-8BA0-94665E8772E2}" type="datetime3">
              <a:rPr lang="en-GB" smtClean="0"/>
              <a:pPr>
                <a:defRPr/>
              </a:pPr>
              <a:t>24 November, 2010</a:t>
            </a:fld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Frequent</a:t>
            </a:r>
            <a:r>
              <a:rPr lang="de-DE" dirty="0" smtClean="0"/>
              <a:t> </a:t>
            </a:r>
            <a:r>
              <a:rPr lang="de-DE" dirty="0" err="1" smtClean="0"/>
              <a:t>issues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2988" y="2159000"/>
            <a:ext cx="7921500" cy="4555093"/>
          </a:xfrm>
        </p:spPr>
        <p:txBody>
          <a:bodyPr/>
          <a:lstStyle/>
          <a:p>
            <a:r>
              <a:rPr lang="de-DE" sz="2000" dirty="0" smtClean="0"/>
              <a:t>Hyperonyms, Hyponyms </a:t>
            </a:r>
            <a:r>
              <a:rPr lang="de-DE" sz="2000" dirty="0" err="1" smtClean="0"/>
              <a:t>and</a:t>
            </a:r>
            <a:r>
              <a:rPr lang="de-DE" sz="2000" dirty="0" smtClean="0"/>
              <a:t> Synonyms </a:t>
            </a:r>
          </a:p>
          <a:p>
            <a:r>
              <a:rPr lang="de-DE" sz="2000" dirty="0" err="1" smtClean="0"/>
              <a:t>Ontologies</a:t>
            </a:r>
            <a:r>
              <a:rPr lang="de-DE" sz="2000" dirty="0" smtClean="0"/>
              <a:t> </a:t>
            </a:r>
            <a:r>
              <a:rPr lang="de-DE" sz="2000" dirty="0" err="1" smtClean="0"/>
              <a:t>or</a:t>
            </a:r>
            <a:r>
              <a:rPr lang="de-DE" sz="2000" dirty="0" smtClean="0"/>
              <a:t> Name-Value </a:t>
            </a:r>
            <a:r>
              <a:rPr lang="de-DE" sz="2000" dirty="0" err="1" smtClean="0"/>
              <a:t>pairs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Information Integration?</a:t>
            </a:r>
          </a:p>
          <a:p>
            <a:r>
              <a:rPr lang="de-DE" sz="2000" dirty="0" err="1" smtClean="0"/>
              <a:t>Feasibility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Mappings</a:t>
            </a:r>
            <a:endParaRPr lang="de-DE" sz="2000" dirty="0" smtClean="0"/>
          </a:p>
          <a:p>
            <a:r>
              <a:rPr lang="de-DE" sz="2000" dirty="0" smtClean="0"/>
              <a:t>Loss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information</a:t>
            </a:r>
            <a:endParaRPr lang="de-DE" sz="2000" dirty="0" smtClean="0"/>
          </a:p>
          <a:p>
            <a:r>
              <a:rPr lang="de-DE" sz="2000" dirty="0" err="1" smtClean="0"/>
              <a:t>How</a:t>
            </a:r>
            <a:r>
              <a:rPr lang="de-DE" sz="2000" dirty="0" smtClean="0"/>
              <a:t> </a:t>
            </a:r>
            <a:r>
              <a:rPr lang="de-DE" sz="2000" dirty="0" err="1" smtClean="0"/>
              <a:t>much</a:t>
            </a:r>
            <a:r>
              <a:rPr lang="de-DE" sz="2000" dirty="0" smtClean="0"/>
              <a:t> </a:t>
            </a:r>
            <a:r>
              <a:rPr lang="de-DE" sz="2000" dirty="0" err="1" smtClean="0"/>
              <a:t>structure</a:t>
            </a:r>
            <a:r>
              <a:rPr lang="de-DE" sz="2000" dirty="0" smtClean="0"/>
              <a:t>, </a:t>
            </a:r>
            <a:r>
              <a:rPr lang="de-DE" sz="2000" dirty="0" err="1" smtClean="0"/>
              <a:t>how</a:t>
            </a:r>
            <a:r>
              <a:rPr lang="de-DE" sz="2000" dirty="0" smtClean="0"/>
              <a:t> </a:t>
            </a:r>
            <a:r>
              <a:rPr lang="de-DE" sz="2000" dirty="0" err="1" smtClean="0"/>
              <a:t>much</a:t>
            </a:r>
            <a:r>
              <a:rPr lang="de-DE" sz="2000" dirty="0" smtClean="0"/>
              <a:t> </a:t>
            </a:r>
            <a:r>
              <a:rPr lang="de-DE" sz="2000" dirty="0" err="1" smtClean="0"/>
              <a:t>syntax</a:t>
            </a:r>
            <a:r>
              <a:rPr lang="de-DE" sz="2000" dirty="0" smtClean="0"/>
              <a:t>, </a:t>
            </a:r>
            <a:r>
              <a:rPr lang="de-DE" sz="2000" dirty="0" err="1" smtClean="0"/>
              <a:t>how</a:t>
            </a:r>
            <a:r>
              <a:rPr lang="de-DE" sz="2000" dirty="0" smtClean="0"/>
              <a:t> </a:t>
            </a:r>
            <a:r>
              <a:rPr lang="de-DE" sz="2000" dirty="0" err="1" smtClean="0"/>
              <a:t>much</a:t>
            </a:r>
            <a:r>
              <a:rPr lang="de-DE" sz="2000" dirty="0" smtClean="0"/>
              <a:t> </a:t>
            </a:r>
            <a:r>
              <a:rPr lang="de-DE" sz="2000" dirty="0" err="1" smtClean="0"/>
              <a:t>semantics</a:t>
            </a:r>
            <a:r>
              <a:rPr lang="de-DE" sz="2000" dirty="0" smtClean="0"/>
              <a:t>?</a:t>
            </a:r>
          </a:p>
          <a:p>
            <a:r>
              <a:rPr lang="de-DE" sz="2000" dirty="0" err="1" smtClean="0"/>
              <a:t>Modularisation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assets</a:t>
            </a:r>
            <a:endParaRPr lang="de-DE" sz="2000" dirty="0" smtClean="0"/>
          </a:p>
          <a:p>
            <a:r>
              <a:rPr lang="de-DE" sz="2000" dirty="0" smtClean="0"/>
              <a:t>Reuse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assets</a:t>
            </a:r>
            <a:endParaRPr lang="de-DE" sz="2000" dirty="0" smtClean="0"/>
          </a:p>
          <a:p>
            <a:endParaRPr lang="de-DE" sz="2000" dirty="0" smtClean="0"/>
          </a:p>
          <a:p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29298134-F1B0-4832-8BA0-94665E8772E2}" type="datetime3">
              <a:rPr lang="en-GB" smtClean="0"/>
              <a:pPr>
                <a:defRPr/>
              </a:pPr>
              <a:t>24 November, 2010</a:t>
            </a:fld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Frequent</a:t>
            </a:r>
            <a:r>
              <a:rPr lang="de-DE" dirty="0" smtClean="0"/>
              <a:t> </a:t>
            </a:r>
            <a:r>
              <a:rPr lang="de-DE" dirty="0" err="1" smtClean="0"/>
              <a:t>issues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2988" y="2159000"/>
            <a:ext cx="7921500" cy="4505849"/>
          </a:xfrm>
        </p:spPr>
        <p:txBody>
          <a:bodyPr/>
          <a:lstStyle/>
          <a:p>
            <a:r>
              <a:rPr lang="de-DE" sz="2000" dirty="0" smtClean="0"/>
              <a:t>Separation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concerns</a:t>
            </a:r>
            <a:r>
              <a:rPr lang="de-DE" sz="2000" dirty="0" smtClean="0"/>
              <a:t> (</a:t>
            </a:r>
            <a:r>
              <a:rPr lang="de-DE" sz="2000" dirty="0" err="1" smtClean="0"/>
              <a:t>presentation</a:t>
            </a:r>
            <a:r>
              <a:rPr lang="de-DE" sz="2000" dirty="0" smtClean="0"/>
              <a:t>, </a:t>
            </a:r>
            <a:r>
              <a:rPr lang="de-DE" sz="2000" dirty="0" err="1" smtClean="0"/>
              <a:t>content</a:t>
            </a:r>
            <a:r>
              <a:rPr lang="de-DE" sz="2000" dirty="0" smtClean="0"/>
              <a:t>, </a:t>
            </a:r>
            <a:r>
              <a:rPr lang="de-DE" sz="2000" dirty="0" err="1" smtClean="0"/>
              <a:t>technical</a:t>
            </a:r>
            <a:r>
              <a:rPr lang="de-DE" sz="2000" dirty="0" smtClean="0"/>
              <a:t> </a:t>
            </a:r>
            <a:r>
              <a:rPr lang="de-DE" sz="2000" dirty="0" err="1" smtClean="0"/>
              <a:t>details</a:t>
            </a:r>
            <a:r>
              <a:rPr lang="de-DE" sz="2000" dirty="0" smtClean="0"/>
              <a:t>)</a:t>
            </a:r>
          </a:p>
          <a:p>
            <a:r>
              <a:rPr lang="de-DE" sz="2000" dirty="0" err="1" smtClean="0"/>
              <a:t>Ongoing</a:t>
            </a:r>
            <a:r>
              <a:rPr lang="de-DE" sz="2000" dirty="0" smtClean="0"/>
              <a:t> </a:t>
            </a:r>
            <a:r>
              <a:rPr lang="de-DE" sz="2000" dirty="0" err="1" smtClean="0"/>
              <a:t>migration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huge</a:t>
            </a:r>
            <a:r>
              <a:rPr lang="de-DE" sz="2000" dirty="0" smtClean="0"/>
              <a:t> </a:t>
            </a:r>
            <a:r>
              <a:rPr lang="de-DE" sz="2000" dirty="0" err="1" smtClean="0"/>
              <a:t>data</a:t>
            </a:r>
            <a:r>
              <a:rPr lang="de-DE" sz="2000" dirty="0" smtClean="0"/>
              <a:t> </a:t>
            </a:r>
            <a:r>
              <a:rPr lang="de-DE" sz="2000" dirty="0" err="1" smtClean="0"/>
              <a:t>bases</a:t>
            </a:r>
            <a:r>
              <a:rPr lang="de-DE" sz="2000" dirty="0" smtClean="0"/>
              <a:t> (DTD-&gt;XSD-&gt;SKOS-&gt;?)</a:t>
            </a:r>
          </a:p>
          <a:p>
            <a:r>
              <a:rPr lang="de-DE" sz="2000" dirty="0" smtClean="0"/>
              <a:t>Domain </a:t>
            </a:r>
            <a:r>
              <a:rPr lang="de-DE" sz="2000" dirty="0" err="1" smtClean="0"/>
              <a:t>specific</a:t>
            </a:r>
            <a:r>
              <a:rPr lang="de-DE" sz="2000" dirty="0" smtClean="0"/>
              <a:t> </a:t>
            </a:r>
            <a:r>
              <a:rPr lang="de-DE" sz="2000" dirty="0" err="1" smtClean="0"/>
              <a:t>data</a:t>
            </a:r>
            <a:r>
              <a:rPr lang="de-DE" sz="2000" dirty="0" smtClean="0"/>
              <a:t> </a:t>
            </a:r>
            <a:r>
              <a:rPr lang="de-DE" sz="2000" dirty="0" err="1" smtClean="0"/>
              <a:t>exchange</a:t>
            </a:r>
            <a:r>
              <a:rPr lang="de-DE" sz="2000" dirty="0" smtClean="0"/>
              <a:t> </a:t>
            </a:r>
            <a:r>
              <a:rPr lang="de-DE" sz="2000" dirty="0" err="1" smtClean="0"/>
              <a:t>formats</a:t>
            </a:r>
            <a:r>
              <a:rPr lang="de-DE" sz="2000" dirty="0" smtClean="0"/>
              <a:t> </a:t>
            </a:r>
            <a:br>
              <a:rPr lang="de-DE" sz="2000" dirty="0" smtClean="0"/>
            </a:br>
            <a:r>
              <a:rPr lang="de-DE" sz="2000" dirty="0" smtClean="0"/>
              <a:t>vs. RDF / </a:t>
            </a:r>
            <a:r>
              <a:rPr lang="de-DE" sz="2000" dirty="0" err="1" smtClean="0"/>
              <a:t>Linked</a:t>
            </a:r>
            <a:r>
              <a:rPr lang="de-DE" sz="2000" dirty="0" smtClean="0"/>
              <a:t> open </a:t>
            </a:r>
            <a:r>
              <a:rPr lang="de-DE" sz="2000" dirty="0" err="1" smtClean="0"/>
              <a:t>data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domain</a:t>
            </a:r>
            <a:r>
              <a:rPr lang="de-DE" sz="2000" dirty="0" smtClean="0"/>
              <a:t> </a:t>
            </a:r>
            <a:r>
              <a:rPr lang="de-DE" sz="2000" dirty="0" err="1" smtClean="0"/>
              <a:t>specific</a:t>
            </a:r>
            <a:r>
              <a:rPr lang="de-DE" sz="2000" dirty="0" smtClean="0"/>
              <a:t> </a:t>
            </a:r>
            <a:r>
              <a:rPr lang="de-DE" sz="2000" dirty="0" err="1" smtClean="0"/>
              <a:t>vocabularies</a:t>
            </a:r>
            <a:endParaRPr lang="de-DE" sz="2000" dirty="0" smtClean="0"/>
          </a:p>
          <a:p>
            <a:r>
              <a:rPr lang="de-DE" sz="2000" dirty="0" smtClean="0"/>
              <a:t>Quality / </a:t>
            </a:r>
            <a:r>
              <a:rPr lang="de-DE" sz="2000" dirty="0" err="1" smtClean="0"/>
              <a:t>Credibility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data</a:t>
            </a:r>
            <a:endParaRPr lang="de-DE" sz="2000" dirty="0" smtClean="0"/>
          </a:p>
          <a:p>
            <a:r>
              <a:rPr lang="de-DE" sz="2000" dirty="0" err="1" smtClean="0"/>
              <a:t>Complexity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legal </a:t>
            </a:r>
            <a:r>
              <a:rPr lang="de-DE" sz="2000" dirty="0" err="1" smtClean="0"/>
              <a:t>interoperability</a:t>
            </a:r>
            <a:endParaRPr lang="de-DE" sz="2000" dirty="0" smtClean="0"/>
          </a:p>
          <a:p>
            <a:endParaRPr lang="de-DE" sz="2000" dirty="0" smtClean="0"/>
          </a:p>
          <a:p>
            <a:endParaRPr lang="de-DE" sz="2400" dirty="0" smtClean="0"/>
          </a:p>
          <a:p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29298134-F1B0-4832-8BA0-94665E8772E2}" type="datetime3">
              <a:rPr lang="en-GB" smtClean="0"/>
              <a:pPr>
                <a:defRPr/>
              </a:pPr>
              <a:t>24 November, 2010</a:t>
            </a:fld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Agenda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2243187"/>
            <a:ext cx="8568952" cy="1698927"/>
          </a:xfrm>
        </p:spPr>
        <p:txBody>
          <a:bodyPr/>
          <a:lstStyle/>
          <a:p>
            <a:r>
              <a:rPr lang="en-GB" sz="2400" smtClean="0"/>
              <a:t>What is SEMIC.EU?</a:t>
            </a:r>
          </a:p>
          <a:p>
            <a:r>
              <a:rPr lang="en-GB" sz="2400" smtClean="0"/>
              <a:t>Experiences on Semantic Interoperability from other sectors</a:t>
            </a:r>
          </a:p>
          <a:p>
            <a:r>
              <a:rPr lang="en-GB" sz="2400" smtClean="0"/>
              <a:t>[Backup] SEMIC.EU Core Person</a:t>
            </a:r>
            <a:endParaRPr lang="en-GB" sz="24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29298134-F1B0-4832-8BA0-94665E8772E2}" type="datetime3">
              <a:rPr lang="en-GB" smtClean="0"/>
              <a:pPr>
                <a:defRPr/>
              </a:pPr>
              <a:t>24 November, 2010</a:t>
            </a:fld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Frequent</a:t>
            </a:r>
            <a:r>
              <a:rPr lang="de-DE" dirty="0" smtClean="0"/>
              <a:t> </a:t>
            </a:r>
            <a:r>
              <a:rPr lang="de-DE" dirty="0" err="1" smtClean="0"/>
              <a:t>issues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2988" y="2159000"/>
            <a:ext cx="7921500" cy="3508653"/>
          </a:xfrm>
        </p:spPr>
        <p:txBody>
          <a:bodyPr/>
          <a:lstStyle/>
          <a:p>
            <a:r>
              <a:rPr lang="de-DE" sz="2000" dirty="0" err="1" smtClean="0"/>
              <a:t>Visualisation</a:t>
            </a:r>
            <a:endParaRPr lang="de-DE" sz="2000" dirty="0" smtClean="0"/>
          </a:p>
          <a:p>
            <a:r>
              <a:rPr lang="de-DE" sz="2000" dirty="0" smtClean="0"/>
              <a:t>Tool </a:t>
            </a:r>
            <a:r>
              <a:rPr lang="de-DE" sz="2000" dirty="0" err="1" smtClean="0"/>
              <a:t>support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handling</a:t>
            </a:r>
            <a:r>
              <a:rPr lang="de-DE" sz="2000" dirty="0" smtClean="0"/>
              <a:t> </a:t>
            </a:r>
            <a:r>
              <a:rPr lang="de-DE" sz="2000" dirty="0" err="1" smtClean="0"/>
              <a:t>semantic</a:t>
            </a:r>
            <a:r>
              <a:rPr lang="de-DE" sz="2000" dirty="0" smtClean="0"/>
              <a:t> </a:t>
            </a:r>
            <a:r>
              <a:rPr lang="de-DE" sz="2000" dirty="0" err="1" smtClean="0"/>
              <a:t>assets</a:t>
            </a:r>
            <a:endParaRPr lang="de-DE" sz="2000" dirty="0" smtClean="0"/>
          </a:p>
          <a:p>
            <a:r>
              <a:rPr lang="de-DE" sz="2000" dirty="0" err="1" smtClean="0"/>
              <a:t>Federation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repositories</a:t>
            </a:r>
            <a:endParaRPr lang="de-DE" sz="2000" dirty="0" smtClean="0"/>
          </a:p>
          <a:p>
            <a:r>
              <a:rPr lang="de-DE" sz="2000" dirty="0" smtClean="0"/>
              <a:t>Asset Description </a:t>
            </a:r>
            <a:r>
              <a:rPr lang="de-DE" sz="2000" dirty="0" err="1" smtClean="0"/>
              <a:t>Metadata</a:t>
            </a:r>
            <a:r>
              <a:rPr lang="de-DE" sz="2000" dirty="0" smtClean="0"/>
              <a:t> </a:t>
            </a:r>
            <a:r>
              <a:rPr lang="de-DE" sz="2000" dirty="0" smtClean="0"/>
              <a:t>Format</a:t>
            </a:r>
            <a:endParaRPr lang="de-DE" sz="2000" dirty="0" smtClean="0"/>
          </a:p>
          <a:p>
            <a:r>
              <a:rPr lang="de-DE" sz="2000" dirty="0" smtClean="0"/>
              <a:t>Test </a:t>
            </a:r>
            <a:r>
              <a:rPr lang="de-DE" sz="2000" dirty="0" err="1" smtClean="0"/>
              <a:t>suites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test</a:t>
            </a:r>
            <a:r>
              <a:rPr lang="de-DE" sz="2000" dirty="0" smtClean="0"/>
              <a:t> </a:t>
            </a:r>
            <a:r>
              <a:rPr lang="de-DE" sz="2000" dirty="0" err="1" smtClean="0"/>
              <a:t>beds</a:t>
            </a:r>
            <a:endParaRPr lang="de-DE" sz="2000" dirty="0" smtClean="0"/>
          </a:p>
          <a:p>
            <a:r>
              <a:rPr lang="de-DE" sz="2000" dirty="0" err="1" smtClean="0"/>
              <a:t>And</a:t>
            </a:r>
            <a:r>
              <a:rPr lang="de-DE" sz="2000" dirty="0" smtClean="0"/>
              <a:t> so on….</a:t>
            </a:r>
          </a:p>
          <a:p>
            <a:endParaRPr lang="de-DE" sz="20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29298134-F1B0-4832-8BA0-94665E8772E2}" type="datetime3">
              <a:rPr lang="en-GB" smtClean="0"/>
              <a:pPr>
                <a:defRPr/>
              </a:pPr>
              <a:t>24 November, 2010</a:t>
            </a:fld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39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 smtClean="0">
                <a:latin typeface="Arial" charset="0"/>
              </a:rPr>
              <a:t>Sebastian Sklarß</a:t>
            </a:r>
          </a:p>
          <a:p>
            <a:r>
              <a:rPr lang="en-GB" dirty="0" smtClean="0">
                <a:latin typeface="Arial" charset="0"/>
              </a:rPr>
              <a:t>SEMIC.EU Team</a:t>
            </a:r>
          </a:p>
          <a:p>
            <a:r>
              <a:rPr lang="en-GB" dirty="0" smtClean="0">
                <a:latin typeface="Arial" charset="0"/>
              </a:rPr>
              <a:t>Sebastian.Sklarss@init.eu</a:t>
            </a: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1639888" y="1484313"/>
            <a:ext cx="59563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tabLst>
                <a:tab pos="381000" algn="l"/>
              </a:tabLst>
            </a:pPr>
            <a:r>
              <a:rPr lang="de-DE" sz="2000" dirty="0">
                <a:solidFill>
                  <a:schemeClr val="bg1"/>
                </a:solidFill>
              </a:rPr>
              <a:t/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/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/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/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/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 err="1">
                <a:solidFill>
                  <a:schemeClr val="bg1"/>
                </a:solidFill>
              </a:rPr>
              <a:t>Contact</a:t>
            </a:r>
            <a:r>
              <a:rPr lang="de-DE" sz="2000" dirty="0">
                <a:solidFill>
                  <a:schemeClr val="bg1"/>
                </a:solidFill>
              </a:rPr>
              <a:t>: </a:t>
            </a:r>
            <a:r>
              <a:rPr lang="de-DE" sz="2000" dirty="0" smtClean="0">
                <a:solidFill>
                  <a:schemeClr val="bg1"/>
                </a:solidFill>
                <a:hlinkClick r:id="rId3"/>
              </a:rPr>
              <a:t>sebastian.sklarss@init.de</a:t>
            </a:r>
            <a:endParaRPr lang="de-DE" sz="2000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tabLst>
                <a:tab pos="381000" algn="l"/>
              </a:tabLst>
            </a:pPr>
            <a:endParaRPr lang="de-DE" sz="2000" dirty="0">
              <a:solidFill>
                <a:srgbClr val="FFFFFF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619672" y="1988840"/>
            <a:ext cx="3744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Thank you for your attention!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9"/>
          <p:cNvSpPr>
            <a:spLocks noChangeArrowheads="1"/>
          </p:cNvSpPr>
          <p:nvPr/>
        </p:nvSpPr>
        <p:spPr bwMode="auto">
          <a:xfrm>
            <a:off x="0" y="2924175"/>
            <a:ext cx="9144000" cy="3384550"/>
          </a:xfrm>
          <a:prstGeom prst="rect">
            <a:avLst/>
          </a:prstGeom>
          <a:solidFill>
            <a:schemeClr val="accent1"/>
          </a:solidFill>
          <a:ln w="127" algn="ctr">
            <a:noFill/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>
              <a:spcBef>
                <a:spcPct val="50000"/>
              </a:spcBef>
            </a:pPr>
            <a:endParaRPr lang="en-GB" b="0"/>
          </a:p>
        </p:txBody>
      </p:sp>
      <p:sp>
        <p:nvSpPr>
          <p:cNvPr id="38914" name="Text Box 7"/>
          <p:cNvSpPr txBox="1">
            <a:spLocks noChangeArrowheads="1"/>
          </p:cNvSpPr>
          <p:nvPr/>
        </p:nvSpPr>
        <p:spPr bwMode="auto">
          <a:xfrm>
            <a:off x="1786493" y="3430588"/>
            <a:ext cx="5572607" cy="2104028"/>
          </a:xfrm>
          <a:prstGeom prst="rect">
            <a:avLst/>
          </a:prstGeom>
          <a:noFill/>
          <a:ln w="127" algn="ctr">
            <a:noFill/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pPr algn="ctr">
              <a:lnSpc>
                <a:spcPct val="140000"/>
              </a:lnSpc>
              <a:spcBef>
                <a:spcPct val="50000"/>
              </a:spcBef>
              <a:buClr>
                <a:schemeClr val="tx1"/>
              </a:buClr>
              <a:buSzPct val="165000"/>
              <a:buFont typeface="Wingdings" pitchFamily="2" charset="2"/>
              <a:buNone/>
            </a:pPr>
            <a:r>
              <a:rPr lang="de-DE" sz="4000" dirty="0" err="1" smtClean="0">
                <a:solidFill>
                  <a:schemeClr val="tx1"/>
                </a:solidFill>
              </a:rPr>
              <a:t>What</a:t>
            </a:r>
            <a:r>
              <a:rPr lang="de-DE" sz="4000" dirty="0" smtClean="0">
                <a:solidFill>
                  <a:schemeClr val="tx1"/>
                </a:solidFill>
              </a:rPr>
              <a:t> </a:t>
            </a:r>
            <a:r>
              <a:rPr lang="de-DE" sz="4000" dirty="0" err="1" smtClean="0">
                <a:solidFill>
                  <a:schemeClr val="tx1"/>
                </a:solidFill>
              </a:rPr>
              <a:t>is</a:t>
            </a:r>
            <a:r>
              <a:rPr lang="de-DE" sz="4000" dirty="0" smtClean="0">
                <a:solidFill>
                  <a:schemeClr val="tx1"/>
                </a:solidFill>
              </a:rPr>
              <a:t> </a:t>
            </a:r>
            <a:r>
              <a:rPr lang="de-DE" sz="4000" dirty="0" err="1" smtClean="0">
                <a:solidFill>
                  <a:schemeClr val="tx1"/>
                </a:solidFill>
              </a:rPr>
              <a:t>the</a:t>
            </a:r>
            <a:r>
              <a:rPr lang="de-DE" sz="4000" dirty="0" smtClean="0">
                <a:solidFill>
                  <a:schemeClr val="tx1"/>
                </a:solidFill>
              </a:rPr>
              <a:t> SEMIC.EU </a:t>
            </a:r>
            <a:endParaRPr lang="de-DE" sz="4000" dirty="0">
              <a:solidFill>
                <a:schemeClr val="tx1"/>
              </a:solidFill>
            </a:endParaRPr>
          </a:p>
          <a:p>
            <a:pPr algn="ctr">
              <a:lnSpc>
                <a:spcPct val="140000"/>
              </a:lnSpc>
              <a:spcBef>
                <a:spcPct val="50000"/>
              </a:spcBef>
              <a:buClr>
                <a:schemeClr val="tx1"/>
              </a:buClr>
              <a:buSzPct val="165000"/>
              <a:buFont typeface="Wingdings" pitchFamily="2" charset="2"/>
              <a:buNone/>
            </a:pPr>
            <a:r>
              <a:rPr lang="de-DE" sz="4000" dirty="0" smtClean="0">
                <a:solidFill>
                  <a:schemeClr val="tx1"/>
                </a:solidFill>
              </a:rPr>
              <a:t>Core Person?</a:t>
            </a:r>
            <a:endParaRPr lang="de-DE" sz="4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2419" y="1479550"/>
            <a:ext cx="6535737" cy="417513"/>
          </a:xfrm>
        </p:spPr>
        <p:txBody>
          <a:bodyPr/>
          <a:lstStyle/>
          <a:p>
            <a:r>
              <a:rPr lang="de-DE" sz="2000" dirty="0" smtClean="0"/>
              <a:t>List </a:t>
            </a:r>
            <a:r>
              <a:rPr lang="de-DE" sz="2000" dirty="0" err="1" smtClean="0"/>
              <a:t>of</a:t>
            </a:r>
            <a:r>
              <a:rPr lang="de-DE" sz="2000" dirty="0" smtClean="0"/>
              <a:t> 60 Co-</a:t>
            </a:r>
            <a:r>
              <a:rPr lang="de-DE" sz="2000" dirty="0" err="1" smtClean="0"/>
              <a:t>Authors</a:t>
            </a: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1939762"/>
            <a:ext cx="8879332" cy="2497350"/>
          </a:xfrm>
        </p:spPr>
        <p:txBody>
          <a:bodyPr/>
          <a:lstStyle/>
          <a:p>
            <a:pPr marL="0" indent="0" algn="just">
              <a:buNone/>
            </a:pPr>
            <a:r>
              <a:rPr lang="en-GB" sz="800" dirty="0" err="1" smtClean="0"/>
              <a:t>Segun</a:t>
            </a:r>
            <a:r>
              <a:rPr lang="en-GB" sz="800" dirty="0" smtClean="0"/>
              <a:t> </a:t>
            </a:r>
            <a:r>
              <a:rPr lang="en-GB" sz="800" dirty="0" err="1" smtClean="0">
                <a:latin typeface="+mj-lt"/>
              </a:rPr>
              <a:t>Alayande</a:t>
            </a:r>
            <a:r>
              <a:rPr lang="en-GB" sz="800" dirty="0" smtClean="0"/>
              <a:t>, British Airports Authority, Great Britain; Marko </a:t>
            </a:r>
            <a:r>
              <a:rPr lang="en-GB" sz="800" dirty="0" err="1" smtClean="0">
                <a:latin typeface="+mj-lt"/>
              </a:rPr>
              <a:t>Ambroz</a:t>
            </a:r>
            <a:r>
              <a:rPr lang="en-GB" sz="800" dirty="0" smtClean="0"/>
              <a:t>, Slovene Government, Slovenia; Adam </a:t>
            </a:r>
            <a:r>
              <a:rPr lang="en-GB" sz="800" dirty="0" smtClean="0">
                <a:latin typeface="+mj-lt"/>
              </a:rPr>
              <a:t>Arndt, </a:t>
            </a:r>
            <a:r>
              <a:rPr lang="en-GB" sz="800" dirty="0" smtClean="0"/>
              <a:t>National IT and Telecom Agency - Ministry of Science, Denmark; Joseph </a:t>
            </a:r>
            <a:r>
              <a:rPr lang="en-GB" sz="800" dirty="0" err="1" smtClean="0">
                <a:latin typeface="+mj-lt"/>
              </a:rPr>
              <a:t>Azzopardi</a:t>
            </a:r>
            <a:r>
              <a:rPr lang="en-GB" sz="800" dirty="0" smtClean="0">
                <a:latin typeface="+mj-lt"/>
              </a:rPr>
              <a:t>, </a:t>
            </a:r>
            <a:r>
              <a:rPr lang="en-GB" sz="800" dirty="0" smtClean="0"/>
              <a:t>Government of Malta, Malta; Francisco </a:t>
            </a:r>
            <a:r>
              <a:rPr lang="en-GB" sz="800" dirty="0" err="1" smtClean="0">
                <a:latin typeface="+mj-lt"/>
              </a:rPr>
              <a:t>Barbedo</a:t>
            </a:r>
            <a:r>
              <a:rPr lang="en-GB" sz="800" dirty="0" smtClean="0"/>
              <a:t>, </a:t>
            </a:r>
            <a:r>
              <a:rPr lang="en-GB" sz="800" dirty="0" err="1" smtClean="0"/>
              <a:t>Ministery</a:t>
            </a:r>
            <a:r>
              <a:rPr lang="en-GB" sz="800" dirty="0" smtClean="0"/>
              <a:t> of Culture, Portugal; Mohamed </a:t>
            </a:r>
            <a:r>
              <a:rPr lang="en-GB" sz="800" dirty="0" smtClean="0">
                <a:latin typeface="+mj-lt"/>
              </a:rPr>
              <a:t>Ben Said</a:t>
            </a:r>
            <a:r>
              <a:rPr lang="en-GB" sz="800" dirty="0" smtClean="0"/>
              <a:t>, University Paris Descartes, France; </a:t>
            </a:r>
            <a:r>
              <a:rPr lang="en-GB" sz="800" dirty="0" err="1" smtClean="0"/>
              <a:t>Fineke</a:t>
            </a:r>
            <a:r>
              <a:rPr lang="en-GB" sz="800" dirty="0" smtClean="0"/>
              <a:t> </a:t>
            </a:r>
            <a:r>
              <a:rPr lang="en-GB" sz="800" dirty="0" err="1" smtClean="0">
                <a:latin typeface="+mj-lt"/>
              </a:rPr>
              <a:t>Beukema</a:t>
            </a:r>
            <a:r>
              <a:rPr lang="en-GB" sz="800" dirty="0" smtClean="0">
                <a:latin typeface="+mj-lt"/>
              </a:rPr>
              <a:t>, </a:t>
            </a:r>
            <a:r>
              <a:rPr lang="en-GB" sz="800" dirty="0" smtClean="0"/>
              <a:t>Ministry of Justice, Netherlands; </a:t>
            </a:r>
            <a:r>
              <a:rPr lang="en-GB" sz="800" dirty="0" err="1" smtClean="0"/>
              <a:t>Lyubo</a:t>
            </a:r>
            <a:r>
              <a:rPr lang="en-GB" sz="800" dirty="0" smtClean="0"/>
              <a:t> </a:t>
            </a:r>
            <a:r>
              <a:rPr lang="en-GB" sz="800" dirty="0" err="1" smtClean="0">
                <a:latin typeface="+mj-lt"/>
              </a:rPr>
              <a:t>Blagoev</a:t>
            </a:r>
            <a:r>
              <a:rPr lang="en-GB" sz="800" dirty="0" smtClean="0"/>
              <a:t>, United Software Writers, Bulgaria; </a:t>
            </a:r>
            <a:r>
              <a:rPr lang="en-GB" sz="800" dirty="0" err="1" smtClean="0"/>
              <a:t>Giuliana</a:t>
            </a:r>
            <a:r>
              <a:rPr lang="en-GB" sz="800" dirty="0" smtClean="0"/>
              <a:t> </a:t>
            </a:r>
            <a:r>
              <a:rPr lang="en-GB" sz="800" dirty="0" err="1" smtClean="0">
                <a:latin typeface="+mj-lt"/>
              </a:rPr>
              <a:t>Bonello</a:t>
            </a:r>
            <a:r>
              <a:rPr lang="en-GB" sz="800" dirty="0" smtClean="0"/>
              <a:t>, CSI </a:t>
            </a:r>
            <a:r>
              <a:rPr lang="en-GB" sz="800" dirty="0" err="1" smtClean="0"/>
              <a:t>Piemonte</a:t>
            </a:r>
            <a:r>
              <a:rPr lang="en-GB" sz="800" dirty="0" smtClean="0"/>
              <a:t>, Italy; Claudio </a:t>
            </a:r>
            <a:r>
              <a:rPr lang="en-GB" sz="800" dirty="0" err="1" smtClean="0">
                <a:latin typeface="+mj-lt"/>
              </a:rPr>
              <a:t>Bosco</a:t>
            </a:r>
            <a:r>
              <a:rPr lang="en-GB" sz="800" dirty="0" smtClean="0"/>
              <a:t>, City of </a:t>
            </a:r>
            <a:r>
              <a:rPr lang="en-GB" sz="800" dirty="0" err="1" smtClean="0"/>
              <a:t>Cittadella</a:t>
            </a:r>
            <a:r>
              <a:rPr lang="en-GB" sz="800" dirty="0" smtClean="0"/>
              <a:t>, Italy; Heath </a:t>
            </a:r>
            <a:r>
              <a:rPr lang="en-GB" sz="800" dirty="0" smtClean="0">
                <a:latin typeface="+mj-lt"/>
              </a:rPr>
              <a:t>Bunting</a:t>
            </a:r>
            <a:r>
              <a:rPr lang="en-GB" sz="800" dirty="0" smtClean="0"/>
              <a:t>, </a:t>
            </a:r>
            <a:r>
              <a:rPr lang="en-GB" sz="800" dirty="0" err="1" smtClean="0"/>
              <a:t>Irational</a:t>
            </a:r>
            <a:r>
              <a:rPr lang="en-GB" sz="800" dirty="0" smtClean="0"/>
              <a:t>, United Kingdom; Mustafa </a:t>
            </a:r>
            <a:r>
              <a:rPr lang="en-GB" sz="800" dirty="0" err="1" smtClean="0">
                <a:latin typeface="+mj-lt"/>
              </a:rPr>
              <a:t>Canli</a:t>
            </a:r>
            <a:r>
              <a:rPr lang="en-GB" sz="800" dirty="0" smtClean="0"/>
              <a:t>, </a:t>
            </a:r>
            <a:r>
              <a:rPr lang="en-GB" sz="800" dirty="0" err="1" smtClean="0"/>
              <a:t>Turksat</a:t>
            </a:r>
            <a:r>
              <a:rPr lang="en-GB" sz="800" dirty="0" smtClean="0"/>
              <a:t>, Turkey; Anna </a:t>
            </a:r>
            <a:r>
              <a:rPr lang="en-GB" sz="800" dirty="0" err="1" smtClean="0">
                <a:latin typeface="+mj-lt"/>
              </a:rPr>
              <a:t>Cavallo</a:t>
            </a:r>
            <a:r>
              <a:rPr lang="en-GB" sz="800" dirty="0" smtClean="0"/>
              <a:t>, CSI </a:t>
            </a:r>
            <a:r>
              <a:rPr lang="en-GB" sz="800" dirty="0" err="1" smtClean="0"/>
              <a:t>Piemonte</a:t>
            </a:r>
            <a:r>
              <a:rPr lang="en-GB" sz="800" dirty="0" smtClean="0"/>
              <a:t>, Italy; Marco </a:t>
            </a:r>
            <a:r>
              <a:rPr lang="en-GB" sz="800" b="1" dirty="0" err="1" smtClean="0"/>
              <a:t>Combetto</a:t>
            </a:r>
            <a:r>
              <a:rPr lang="en-GB" sz="800" dirty="0" smtClean="0"/>
              <a:t>, </a:t>
            </a:r>
            <a:r>
              <a:rPr lang="en-GB" sz="800" dirty="0" err="1" smtClean="0"/>
              <a:t>Informatica</a:t>
            </a:r>
            <a:r>
              <a:rPr lang="en-GB" sz="800" dirty="0" smtClean="0"/>
              <a:t> </a:t>
            </a:r>
            <a:r>
              <a:rPr lang="en-GB" sz="800" dirty="0" err="1" smtClean="0"/>
              <a:t>Trentina</a:t>
            </a:r>
            <a:r>
              <a:rPr lang="en-GB" sz="800" dirty="0" smtClean="0"/>
              <a:t> , Italy; Noel </a:t>
            </a:r>
            <a:r>
              <a:rPr lang="en-GB" sz="800" dirty="0" err="1" smtClean="0">
                <a:latin typeface="+mj-lt"/>
              </a:rPr>
              <a:t>Cuschieri</a:t>
            </a:r>
            <a:r>
              <a:rPr lang="en-GB" sz="800" dirty="0" smtClean="0">
                <a:latin typeface="+mj-lt"/>
              </a:rPr>
              <a:t>,</a:t>
            </a:r>
            <a:r>
              <a:rPr lang="en-GB" sz="800" dirty="0" smtClean="0"/>
              <a:t> Government of Malta, Malta; Michal </a:t>
            </a:r>
            <a:r>
              <a:rPr lang="en-GB" sz="800" dirty="0" err="1" smtClean="0">
                <a:latin typeface="+mj-lt"/>
              </a:rPr>
              <a:t>Danilak</a:t>
            </a:r>
            <a:r>
              <a:rPr lang="en-GB" sz="800" dirty="0" smtClean="0"/>
              <a:t>, LYNX, Slovakia; Ralph </a:t>
            </a:r>
            <a:r>
              <a:rPr lang="en-GB" sz="800" dirty="0" err="1" smtClean="0">
                <a:latin typeface="+mj-lt"/>
              </a:rPr>
              <a:t>Fiergolla</a:t>
            </a:r>
            <a:r>
              <a:rPr lang="en-GB" sz="800" dirty="0" smtClean="0"/>
              <a:t>, DG DIGIT, EC; </a:t>
            </a:r>
            <a:r>
              <a:rPr lang="en-GB" sz="800" dirty="0" err="1" smtClean="0"/>
              <a:t>Jörn</a:t>
            </a:r>
            <a:r>
              <a:rPr lang="en-GB" sz="800" dirty="0" smtClean="0"/>
              <a:t> </a:t>
            </a:r>
            <a:r>
              <a:rPr lang="en-GB" sz="800" dirty="0" err="1" smtClean="0">
                <a:latin typeface="+mj-lt"/>
              </a:rPr>
              <a:t>Freiheit</a:t>
            </a:r>
            <a:r>
              <a:rPr lang="en-GB" sz="800" dirty="0" smtClean="0"/>
              <a:t>, CSC, Germany; Mark </a:t>
            </a:r>
            <a:r>
              <a:rPr lang="en-GB" sz="800" dirty="0" err="1" smtClean="0">
                <a:latin typeface="+mj-lt"/>
              </a:rPr>
              <a:t>Fresko</a:t>
            </a:r>
            <a:r>
              <a:rPr lang="en-GB" sz="800" dirty="0" smtClean="0"/>
              <a:t>, </a:t>
            </a:r>
            <a:r>
              <a:rPr lang="en-GB" sz="800" dirty="0" err="1" smtClean="0"/>
              <a:t>Inforesight</a:t>
            </a:r>
            <a:r>
              <a:rPr lang="en-GB" sz="800" dirty="0" smtClean="0"/>
              <a:t>, United Kingdom; Monica </a:t>
            </a:r>
            <a:r>
              <a:rPr lang="en-GB" sz="800" dirty="0" err="1" smtClean="0">
                <a:latin typeface="+mj-lt"/>
              </a:rPr>
              <a:t>Ghecea</a:t>
            </a:r>
            <a:r>
              <a:rPr lang="en-GB" sz="800" dirty="0" smtClean="0"/>
              <a:t>, </a:t>
            </a:r>
            <a:r>
              <a:rPr lang="en-GB" sz="800" dirty="0" err="1" smtClean="0"/>
              <a:t>Bromotion</a:t>
            </a:r>
            <a:r>
              <a:rPr lang="en-GB" sz="800" dirty="0" smtClean="0"/>
              <a:t>, Belgium; Juan </a:t>
            </a:r>
            <a:r>
              <a:rPr lang="en-GB" sz="800" dirty="0" err="1" smtClean="0">
                <a:latin typeface="+mj-lt"/>
              </a:rPr>
              <a:t>Goni</a:t>
            </a:r>
            <a:r>
              <a:rPr lang="en-GB" sz="800" dirty="0" smtClean="0"/>
              <a:t>, </a:t>
            </a:r>
            <a:r>
              <a:rPr lang="en-GB" sz="800" dirty="0" err="1" smtClean="0"/>
              <a:t>Fatronic-Tecnalia</a:t>
            </a:r>
            <a:r>
              <a:rPr lang="en-GB" sz="800" dirty="0" smtClean="0"/>
              <a:t>, Spain; Eduardo Alejandro </a:t>
            </a:r>
            <a:r>
              <a:rPr lang="en-GB" sz="800" dirty="0" smtClean="0">
                <a:latin typeface="+mj-lt"/>
              </a:rPr>
              <a:t>Gonzalez Blanco</a:t>
            </a:r>
            <a:r>
              <a:rPr lang="en-GB" sz="800" dirty="0" smtClean="0"/>
              <a:t>, </a:t>
            </a:r>
            <a:r>
              <a:rPr lang="en-GB" sz="800" dirty="0" err="1" smtClean="0"/>
              <a:t>Gonblan</a:t>
            </a:r>
            <a:r>
              <a:rPr lang="en-GB" sz="800" dirty="0" smtClean="0"/>
              <a:t> </a:t>
            </a:r>
            <a:r>
              <a:rPr lang="en-GB" sz="800" dirty="0" err="1" smtClean="0"/>
              <a:t>Consultores</a:t>
            </a:r>
            <a:r>
              <a:rPr lang="en-GB" sz="800" dirty="0" smtClean="0"/>
              <a:t> S.L.P., Spain; Alejandro </a:t>
            </a:r>
            <a:r>
              <a:rPr lang="en-GB" sz="800" dirty="0" smtClean="0">
                <a:latin typeface="+mj-lt"/>
              </a:rPr>
              <a:t>Gonzalez San Roman</a:t>
            </a:r>
            <a:r>
              <a:rPr lang="en-GB" sz="800" dirty="0" smtClean="0"/>
              <a:t>, Accenture, Spain; Jan </a:t>
            </a:r>
            <a:r>
              <a:rPr lang="en-GB" sz="800" dirty="0" err="1" smtClean="0">
                <a:latin typeface="+mj-lt"/>
              </a:rPr>
              <a:t>Goossenaerts</a:t>
            </a:r>
            <a:r>
              <a:rPr lang="en-GB" sz="800" dirty="0" smtClean="0"/>
              <a:t>, </a:t>
            </a:r>
            <a:r>
              <a:rPr lang="en-GB" sz="800" dirty="0" err="1" smtClean="0"/>
              <a:t>Pragmeta</a:t>
            </a:r>
            <a:r>
              <a:rPr lang="en-GB" sz="800" dirty="0" smtClean="0"/>
              <a:t> Knowledge Clout, Belgium; Simon </a:t>
            </a:r>
            <a:r>
              <a:rPr lang="en-GB" sz="800" b="1" dirty="0" smtClean="0"/>
              <a:t>G</a:t>
            </a:r>
            <a:r>
              <a:rPr lang="en-GB" sz="800" dirty="0" smtClean="0">
                <a:latin typeface="+mj-lt"/>
              </a:rPr>
              <a:t>rant</a:t>
            </a:r>
            <a:r>
              <a:rPr lang="en-GB" sz="800" dirty="0" smtClean="0"/>
              <a:t>, </a:t>
            </a:r>
            <a:r>
              <a:rPr lang="en-GB" sz="800" dirty="0" err="1" smtClean="0"/>
              <a:t>Center</a:t>
            </a:r>
            <a:r>
              <a:rPr lang="en-GB" sz="800" dirty="0" smtClean="0"/>
              <a:t> for Educational Technology and Interoperability Standards, United Kingdom; </a:t>
            </a:r>
            <a:r>
              <a:rPr lang="en-GB" sz="800" dirty="0" err="1" smtClean="0"/>
              <a:t>Riccardo</a:t>
            </a:r>
            <a:r>
              <a:rPr lang="en-GB" sz="800" dirty="0" smtClean="0"/>
              <a:t> </a:t>
            </a:r>
            <a:r>
              <a:rPr lang="en-GB" sz="800" dirty="0" err="1" smtClean="0">
                <a:latin typeface="+mj-lt"/>
              </a:rPr>
              <a:t>Grosso</a:t>
            </a:r>
            <a:r>
              <a:rPr lang="en-GB" sz="800" dirty="0" smtClean="0"/>
              <a:t>, CSI </a:t>
            </a:r>
            <a:r>
              <a:rPr lang="en-GB" sz="800" dirty="0" err="1" smtClean="0"/>
              <a:t>Piemonte</a:t>
            </a:r>
            <a:r>
              <a:rPr lang="en-GB" sz="800" dirty="0" smtClean="0"/>
              <a:t>, Italy; </a:t>
            </a:r>
            <a:r>
              <a:rPr lang="en-GB" sz="800" dirty="0" err="1" smtClean="0"/>
              <a:t>Heimo</a:t>
            </a:r>
            <a:r>
              <a:rPr lang="en-GB" sz="800" dirty="0" smtClean="0"/>
              <a:t> </a:t>
            </a:r>
            <a:r>
              <a:rPr lang="en-GB" sz="800" dirty="0" err="1" smtClean="0">
                <a:latin typeface="+mj-lt"/>
              </a:rPr>
              <a:t>Hänninen</a:t>
            </a:r>
            <a:r>
              <a:rPr lang="en-GB" sz="800" dirty="0" smtClean="0"/>
              <a:t>, </a:t>
            </a:r>
            <a:r>
              <a:rPr lang="en-GB" sz="800" dirty="0" err="1" smtClean="0"/>
              <a:t>Tieto</a:t>
            </a:r>
            <a:r>
              <a:rPr lang="en-GB" sz="800" dirty="0" smtClean="0"/>
              <a:t>, Finland; Bart </a:t>
            </a:r>
            <a:r>
              <a:rPr lang="en-GB" sz="800" dirty="0" err="1" smtClean="0">
                <a:latin typeface="+mj-lt"/>
              </a:rPr>
              <a:t>Hanssens</a:t>
            </a:r>
            <a:r>
              <a:rPr lang="en-GB" sz="800" dirty="0" smtClean="0"/>
              <a:t>, Federal Public Service for Information and Communication Technology, Belgium; Michaela Elisa </a:t>
            </a:r>
            <a:r>
              <a:rPr lang="en-GB" sz="800" dirty="0" smtClean="0">
                <a:latin typeface="+mj-lt"/>
              </a:rPr>
              <a:t>J</a:t>
            </a:r>
            <a:r>
              <a:rPr lang="en-GB" sz="800" dirty="0" err="1" smtClean="0">
                <a:latin typeface="+mj-lt"/>
              </a:rPr>
              <a:t>a</a:t>
            </a:r>
            <a:r>
              <a:rPr lang="en-GB" sz="800" dirty="0" smtClean="0">
                <a:latin typeface="+mj-lt"/>
              </a:rPr>
              <a:t>ckson</a:t>
            </a:r>
            <a:r>
              <a:rPr lang="en-GB" sz="800" dirty="0" smtClean="0"/>
              <a:t>, CSI </a:t>
            </a:r>
            <a:r>
              <a:rPr lang="en-GB" sz="800" dirty="0" err="1" smtClean="0"/>
              <a:t>Piemonte</a:t>
            </a:r>
            <a:r>
              <a:rPr lang="en-GB" sz="800" dirty="0" smtClean="0"/>
              <a:t>, Italy; Brigitte </a:t>
            </a:r>
            <a:r>
              <a:rPr lang="en-GB" sz="800" b="1" dirty="0" smtClean="0"/>
              <a:t>Jörg</a:t>
            </a:r>
            <a:r>
              <a:rPr lang="en-GB" sz="800" dirty="0" smtClean="0"/>
              <a:t>, Institute for Artificial Intelligence, Germany; Eva </a:t>
            </a:r>
            <a:r>
              <a:rPr lang="en-GB" sz="800" dirty="0" smtClean="0">
                <a:latin typeface="+mj-lt"/>
              </a:rPr>
              <a:t>Kassenaar</a:t>
            </a:r>
            <a:r>
              <a:rPr lang="en-GB" sz="800" dirty="0" smtClean="0"/>
              <a:t>, Ministry of the Interior, Netherlands; Thomas </a:t>
            </a:r>
            <a:r>
              <a:rPr lang="en-GB" sz="800" dirty="0" err="1" smtClean="0">
                <a:latin typeface="+mj-lt"/>
              </a:rPr>
              <a:t>Knape</a:t>
            </a:r>
            <a:r>
              <a:rPr lang="en-GB" sz="800" dirty="0" smtClean="0"/>
              <a:t>, Columba, Ireland; </a:t>
            </a:r>
            <a:r>
              <a:rPr lang="en-GB" sz="800" dirty="0" err="1" smtClean="0"/>
              <a:t>Mitja</a:t>
            </a:r>
            <a:r>
              <a:rPr lang="en-GB" sz="800" dirty="0" smtClean="0"/>
              <a:t> </a:t>
            </a:r>
            <a:r>
              <a:rPr lang="en-GB" sz="800" dirty="0" err="1" smtClean="0">
                <a:latin typeface="+mj-lt"/>
              </a:rPr>
              <a:t>Kova</a:t>
            </a:r>
            <a:r>
              <a:rPr lang="en-US" sz="800" dirty="0" smtClean="0">
                <a:latin typeface="+mj-lt"/>
              </a:rPr>
              <a:t>č</a:t>
            </a:r>
            <a:r>
              <a:rPr lang="en-GB" sz="800" dirty="0" err="1" smtClean="0">
                <a:latin typeface="+mj-lt"/>
              </a:rPr>
              <a:t>i</a:t>
            </a:r>
            <a:r>
              <a:rPr lang="en-US" sz="800" dirty="0" smtClean="0">
                <a:latin typeface="+mj-lt"/>
              </a:rPr>
              <a:t>č</a:t>
            </a:r>
            <a:r>
              <a:rPr lang="en-GB" sz="800" dirty="0" smtClean="0"/>
              <a:t>, Employment Service of Slovenia, Slovenia; Fredrik </a:t>
            </a:r>
            <a:r>
              <a:rPr lang="en-GB" sz="800" dirty="0" smtClean="0">
                <a:latin typeface="+mj-lt"/>
              </a:rPr>
              <a:t>Linden</a:t>
            </a:r>
            <a:r>
              <a:rPr lang="en-GB" sz="800" dirty="0" smtClean="0"/>
              <a:t>, Centre for </a:t>
            </a:r>
            <a:r>
              <a:rPr lang="en-GB" sz="800" dirty="0" err="1" smtClean="0"/>
              <a:t>eHealth</a:t>
            </a:r>
            <a:r>
              <a:rPr lang="en-GB" sz="800" dirty="0" smtClean="0"/>
              <a:t>, Sweden; Yuri </a:t>
            </a:r>
            <a:r>
              <a:rPr lang="en-GB" sz="800" b="1" dirty="0" err="1" smtClean="0"/>
              <a:t>Lipuntsov</a:t>
            </a:r>
            <a:r>
              <a:rPr lang="en-GB" sz="800" dirty="0" smtClean="0"/>
              <a:t>, Moscow State University, Russia; Bonnie J. </a:t>
            </a:r>
            <a:r>
              <a:rPr lang="en-GB" sz="800" dirty="0" smtClean="0">
                <a:latin typeface="+mj-lt"/>
              </a:rPr>
              <a:t>Lowell</a:t>
            </a:r>
            <a:r>
              <a:rPr lang="en-GB" sz="800" dirty="0" smtClean="0"/>
              <a:t>, Standards Consortium for Travel Companies, USA; Paul Oude </a:t>
            </a:r>
            <a:r>
              <a:rPr lang="en-GB" sz="800" dirty="0" err="1" smtClean="0">
                <a:latin typeface="+mj-lt"/>
              </a:rPr>
              <a:t>Luttighuis</a:t>
            </a:r>
            <a:r>
              <a:rPr lang="en-GB" sz="800" dirty="0" smtClean="0"/>
              <a:t>, </a:t>
            </a:r>
            <a:r>
              <a:rPr lang="en-GB" sz="800" dirty="0" err="1" smtClean="0"/>
              <a:t>Novay</a:t>
            </a:r>
            <a:r>
              <a:rPr lang="en-GB" sz="800" dirty="0" smtClean="0"/>
              <a:t> - </a:t>
            </a:r>
            <a:r>
              <a:rPr lang="en-GB" sz="800" dirty="0" err="1" smtClean="0"/>
              <a:t>Telematica</a:t>
            </a:r>
            <a:r>
              <a:rPr lang="en-GB" sz="800" dirty="0" smtClean="0"/>
              <a:t> Institute, Netherlands; </a:t>
            </a:r>
            <a:r>
              <a:rPr lang="en-GB" sz="800" dirty="0" err="1" smtClean="0"/>
              <a:t>Andras</a:t>
            </a:r>
            <a:r>
              <a:rPr lang="en-GB" sz="800" dirty="0" smtClean="0"/>
              <a:t> </a:t>
            </a:r>
            <a:r>
              <a:rPr lang="en-GB" sz="800" dirty="0" err="1" smtClean="0">
                <a:latin typeface="+mj-lt"/>
              </a:rPr>
              <a:t>Micsik</a:t>
            </a:r>
            <a:r>
              <a:rPr lang="en-GB" sz="800" dirty="0" smtClean="0"/>
              <a:t>, MTA </a:t>
            </a:r>
            <a:r>
              <a:rPr lang="en-GB" sz="800" dirty="0" err="1" smtClean="0"/>
              <a:t>Sztaki</a:t>
            </a:r>
            <a:r>
              <a:rPr lang="en-GB" sz="800" dirty="0" smtClean="0"/>
              <a:t> - Computer &amp; Automation Research Institute, Hungary; Andrea </a:t>
            </a:r>
            <a:r>
              <a:rPr lang="en-GB" sz="800" dirty="0" err="1" smtClean="0">
                <a:latin typeface="+mj-lt"/>
              </a:rPr>
              <a:t>Muraca</a:t>
            </a:r>
            <a:r>
              <a:rPr lang="en-GB" sz="800" dirty="0" smtClean="0"/>
              <a:t>, CSI </a:t>
            </a:r>
            <a:r>
              <a:rPr lang="en-GB" sz="800" dirty="0" err="1" smtClean="0"/>
              <a:t>Piemonte</a:t>
            </a:r>
            <a:r>
              <a:rPr lang="en-GB" sz="800" dirty="0" smtClean="0"/>
              <a:t>, Italy; Ronald </a:t>
            </a:r>
            <a:r>
              <a:rPr lang="en-GB" sz="800" dirty="0" err="1" smtClean="0">
                <a:latin typeface="+mj-lt"/>
              </a:rPr>
              <a:t>Poell</a:t>
            </a:r>
            <a:r>
              <a:rPr lang="en-GB" sz="800" dirty="0" smtClean="0">
                <a:latin typeface="+mj-lt"/>
              </a:rPr>
              <a:t>, </a:t>
            </a:r>
            <a:r>
              <a:rPr lang="en-GB" sz="800" dirty="0" smtClean="0"/>
              <a:t>TNO, Netherlands; Greg </a:t>
            </a:r>
            <a:r>
              <a:rPr lang="en-GB" sz="800" dirty="0" err="1" smtClean="0">
                <a:latin typeface="+mj-lt"/>
              </a:rPr>
              <a:t>Potterton</a:t>
            </a:r>
            <a:r>
              <a:rPr lang="en-GB" sz="800" dirty="0" smtClean="0"/>
              <a:t>, </a:t>
            </a:r>
            <a:r>
              <a:rPr lang="en-GB" sz="800" dirty="0" err="1" smtClean="0"/>
              <a:t>Eurojust</a:t>
            </a:r>
            <a:r>
              <a:rPr lang="en-GB" sz="800" dirty="0" smtClean="0"/>
              <a:t>, EC; Anton </a:t>
            </a:r>
            <a:r>
              <a:rPr lang="en-GB" sz="800" dirty="0" err="1" smtClean="0">
                <a:latin typeface="+mj-lt"/>
              </a:rPr>
              <a:t>Predo</a:t>
            </a:r>
            <a:r>
              <a:rPr lang="en-GB" sz="800" dirty="0" smtClean="0">
                <a:latin typeface="+mj-lt"/>
              </a:rPr>
              <a:t>, </a:t>
            </a:r>
            <a:r>
              <a:rPr lang="en-GB" sz="800" dirty="0" err="1" smtClean="0"/>
              <a:t>Seggitur</a:t>
            </a:r>
            <a:r>
              <a:rPr lang="en-GB" sz="800" dirty="0" smtClean="0"/>
              <a:t> - Tourism and Innovation, Spain; </a:t>
            </a:r>
            <a:r>
              <a:rPr lang="en-GB" sz="800" dirty="0" err="1" smtClean="0"/>
              <a:t>Silvana</a:t>
            </a:r>
            <a:r>
              <a:rPr lang="en-GB" sz="800" dirty="0" smtClean="0"/>
              <a:t> </a:t>
            </a:r>
            <a:r>
              <a:rPr lang="en-GB" sz="800" dirty="0" err="1" smtClean="0">
                <a:latin typeface="+mj-lt"/>
              </a:rPr>
              <a:t>Raffa</a:t>
            </a:r>
            <a:r>
              <a:rPr lang="en-GB" sz="800" dirty="0" smtClean="0"/>
              <a:t>, CSI </a:t>
            </a:r>
            <a:r>
              <a:rPr lang="en-GB" sz="800" dirty="0" err="1" smtClean="0"/>
              <a:t>Piemonte</a:t>
            </a:r>
            <a:r>
              <a:rPr lang="en-GB" sz="800" dirty="0" smtClean="0"/>
              <a:t>, Italy; Maria </a:t>
            </a:r>
            <a:r>
              <a:rPr lang="en-GB" sz="800" dirty="0" err="1" smtClean="0"/>
              <a:t>Merce</a:t>
            </a:r>
            <a:r>
              <a:rPr lang="en-GB" sz="800" dirty="0" smtClean="0"/>
              <a:t> </a:t>
            </a:r>
            <a:r>
              <a:rPr lang="en-GB" sz="800" b="1" dirty="0" err="1" smtClean="0"/>
              <a:t>Rovira</a:t>
            </a:r>
            <a:r>
              <a:rPr lang="en-GB" sz="800" dirty="0" smtClean="0"/>
              <a:t>, University of </a:t>
            </a:r>
            <a:r>
              <a:rPr lang="en-GB" sz="800" dirty="0" err="1" smtClean="0"/>
              <a:t>Girona</a:t>
            </a:r>
            <a:r>
              <a:rPr lang="en-GB" sz="800" dirty="0" smtClean="0"/>
              <a:t>, Italy; </a:t>
            </a:r>
            <a:r>
              <a:rPr lang="en-GB" sz="800" dirty="0" err="1" smtClean="0"/>
              <a:t>Andris</a:t>
            </a:r>
            <a:r>
              <a:rPr lang="en-GB" sz="800" dirty="0" smtClean="0"/>
              <a:t> </a:t>
            </a:r>
            <a:r>
              <a:rPr lang="en-GB" sz="800" b="1" dirty="0" err="1" smtClean="0"/>
              <a:t>Rudzitis</a:t>
            </a:r>
            <a:r>
              <a:rPr lang="en-GB" sz="800" dirty="0" smtClean="0"/>
              <a:t>, RIX Technologies, Latvia; </a:t>
            </a:r>
            <a:r>
              <a:rPr lang="en-GB" sz="800" dirty="0" err="1" smtClean="0"/>
              <a:t>Borge</a:t>
            </a:r>
            <a:r>
              <a:rPr lang="en-GB" sz="800" dirty="0" smtClean="0"/>
              <a:t> </a:t>
            </a:r>
            <a:r>
              <a:rPr lang="en-GB" sz="800" b="1" dirty="0" smtClean="0"/>
              <a:t>Samuelsen</a:t>
            </a:r>
            <a:r>
              <a:rPr lang="en-GB" sz="800" dirty="0" smtClean="0"/>
              <a:t>, Local Government, Denmark; Diana </a:t>
            </a:r>
            <a:r>
              <a:rPr lang="en-GB" sz="800" dirty="0" err="1" smtClean="0">
                <a:latin typeface="+mj-lt"/>
              </a:rPr>
              <a:t>Simic</a:t>
            </a:r>
            <a:r>
              <a:rPr lang="en-GB" sz="800" dirty="0" smtClean="0">
                <a:latin typeface="+mj-lt"/>
              </a:rPr>
              <a:t>, </a:t>
            </a:r>
            <a:r>
              <a:rPr lang="en-GB" sz="800" dirty="0" smtClean="0"/>
              <a:t>Croatian </a:t>
            </a:r>
            <a:r>
              <a:rPr lang="en-GB" sz="800" dirty="0" err="1" smtClean="0"/>
              <a:t>Institut</a:t>
            </a:r>
            <a:r>
              <a:rPr lang="en-GB" sz="800" dirty="0" smtClean="0"/>
              <a:t> of Technology, Croatia; </a:t>
            </a:r>
            <a:r>
              <a:rPr lang="en-GB" sz="800" dirty="0" err="1" smtClean="0"/>
              <a:t>Flavio</a:t>
            </a:r>
            <a:r>
              <a:rPr lang="en-GB" sz="800" dirty="0" smtClean="0"/>
              <a:t> </a:t>
            </a:r>
            <a:r>
              <a:rPr lang="en-GB" sz="800" b="1" dirty="0" err="1" smtClean="0"/>
              <a:t>Soares</a:t>
            </a:r>
            <a:r>
              <a:rPr lang="en-GB" sz="800" b="1" dirty="0" smtClean="0"/>
              <a:t> Correa </a:t>
            </a:r>
            <a:r>
              <a:rPr lang="en-GB" sz="800" b="1" dirty="0" err="1" smtClean="0"/>
              <a:t>da</a:t>
            </a:r>
            <a:r>
              <a:rPr lang="en-GB" sz="800" b="1" dirty="0" smtClean="0"/>
              <a:t> Silva</a:t>
            </a:r>
            <a:r>
              <a:rPr lang="en-GB" sz="800" dirty="0" smtClean="0"/>
              <a:t>, </a:t>
            </a:r>
            <a:r>
              <a:rPr lang="en-GB" sz="800" dirty="0" err="1" smtClean="0"/>
              <a:t>Institut</a:t>
            </a:r>
            <a:r>
              <a:rPr lang="en-GB" sz="800" dirty="0" smtClean="0"/>
              <a:t> for Mathematics and Statistics, Sao Paolo, </a:t>
            </a:r>
            <a:r>
              <a:rPr lang="en-GB" sz="800" dirty="0" err="1" smtClean="0"/>
              <a:t>Brasil</a:t>
            </a:r>
            <a:r>
              <a:rPr lang="en-GB" sz="800" dirty="0" smtClean="0"/>
              <a:t>; Anders </a:t>
            </a:r>
            <a:r>
              <a:rPr lang="en-GB" sz="800" dirty="0" smtClean="0">
                <a:latin typeface="+mj-lt"/>
              </a:rPr>
              <a:t>Tell, </a:t>
            </a:r>
            <a:r>
              <a:rPr lang="en-GB" sz="800" dirty="0" err="1" smtClean="0"/>
              <a:t>Toolsmiths</a:t>
            </a:r>
            <a:r>
              <a:rPr lang="en-GB" sz="800" dirty="0" smtClean="0"/>
              <a:t>, Sweden; Alexandre  </a:t>
            </a:r>
            <a:r>
              <a:rPr lang="en-GB" sz="800" dirty="0" smtClean="0">
                <a:latin typeface="+mj-lt"/>
              </a:rPr>
              <a:t>Tran</a:t>
            </a:r>
            <a:r>
              <a:rPr lang="en-GB" sz="800" dirty="0" smtClean="0"/>
              <a:t>, OHIM - Office for Harmonisation in the Internal Market, Spain; Emile </a:t>
            </a:r>
            <a:r>
              <a:rPr lang="en-GB" sz="800" b="1" dirty="0" smtClean="0"/>
              <a:t>van der Maas</a:t>
            </a:r>
            <a:r>
              <a:rPr lang="en-GB" sz="800" dirty="0" smtClean="0"/>
              <a:t>, Ministry of the Interior, Netherlands; Jos </a:t>
            </a:r>
            <a:r>
              <a:rPr lang="en-GB" sz="800" dirty="0" smtClean="0">
                <a:latin typeface="+mj-lt"/>
              </a:rPr>
              <a:t>Van Oosten</a:t>
            </a:r>
            <a:r>
              <a:rPr lang="en-GB" sz="800" dirty="0" smtClean="0"/>
              <a:t>, Q-Tips, Netherlands; Maurice </a:t>
            </a:r>
            <a:r>
              <a:rPr lang="en-GB" sz="800" b="1" dirty="0" err="1" smtClean="0"/>
              <a:t>Vanderfeesten</a:t>
            </a:r>
            <a:r>
              <a:rPr lang="en-GB" sz="800" dirty="0" smtClean="0"/>
              <a:t>, SURF Foundation - Scientific Consortium, Netherlands; Luk </a:t>
            </a:r>
            <a:r>
              <a:rPr lang="en-GB" sz="800" dirty="0" smtClean="0">
                <a:latin typeface="+mj-lt"/>
              </a:rPr>
              <a:t>Vervenne</a:t>
            </a:r>
            <a:r>
              <a:rPr lang="en-GB" sz="800" dirty="0" smtClean="0"/>
              <a:t>, </a:t>
            </a:r>
            <a:r>
              <a:rPr lang="en-GB" sz="800" dirty="0" err="1" smtClean="0"/>
              <a:t>Synergetics</a:t>
            </a:r>
            <a:r>
              <a:rPr lang="en-GB" sz="800" dirty="0" smtClean="0"/>
              <a:t>, Belgium; Egbert </a:t>
            </a:r>
            <a:r>
              <a:rPr lang="en-GB" sz="800" b="1" dirty="0" smtClean="0"/>
              <a:t>Verweij</a:t>
            </a:r>
            <a:r>
              <a:rPr lang="en-GB" sz="800" dirty="0" smtClean="0"/>
              <a:t>, Ministry of the Interior, Netherlands; Neven </a:t>
            </a:r>
            <a:r>
              <a:rPr lang="en-GB" sz="800" b="1" dirty="0" smtClean="0"/>
              <a:t>Vrcek</a:t>
            </a:r>
            <a:r>
              <a:rPr lang="en-GB" sz="800" dirty="0" smtClean="0"/>
              <a:t>, Faculty for Organization and Computer Science, University of Zagreb, Croatia; Peter </a:t>
            </a:r>
            <a:r>
              <a:rPr lang="en-GB" sz="800" dirty="0" smtClean="0">
                <a:latin typeface="+mj-lt"/>
              </a:rPr>
              <a:t>Waters</a:t>
            </a:r>
            <a:r>
              <a:rPr lang="en-GB" sz="800" dirty="0" smtClean="0"/>
              <a:t>, Netherlands; Ulrike </a:t>
            </a:r>
            <a:r>
              <a:rPr lang="en-GB" sz="800" b="1" dirty="0" err="1" smtClean="0"/>
              <a:t>Wiechmann</a:t>
            </a:r>
            <a:r>
              <a:rPr lang="en-GB" sz="800" dirty="0" smtClean="0"/>
              <a:t>, Federal Criminal Police Office, Germany; Susanne </a:t>
            </a:r>
            <a:r>
              <a:rPr lang="en-GB" sz="800" dirty="0" err="1" smtClean="0">
                <a:latin typeface="+mj-lt"/>
              </a:rPr>
              <a:t>Wigard</a:t>
            </a:r>
            <a:r>
              <a:rPr lang="en-GB" sz="800" dirty="0" smtClean="0"/>
              <a:t>, IT department of the Federal State of North Rhine-Westphalia, Germany; Peter </a:t>
            </a:r>
            <a:r>
              <a:rPr lang="en-GB" sz="800" dirty="0" err="1" smtClean="0">
                <a:latin typeface="+mj-lt"/>
              </a:rPr>
              <a:t>Winstanley</a:t>
            </a:r>
            <a:r>
              <a:rPr lang="en-GB" sz="800" dirty="0" smtClean="0"/>
              <a:t>, Scottish Government, Scotland</a:t>
            </a:r>
            <a:endParaRPr lang="de-DE" sz="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2068513" y="6426200"/>
            <a:ext cx="6507162" cy="203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 smtClean="0"/>
              <a:t>	</a:t>
            </a:r>
            <a:endParaRPr lang="de-DE" sz="1100" dirty="0">
              <a:solidFill>
                <a:schemeClr val="bg2"/>
              </a:solidFill>
              <a:latin typeface="+mj-lt"/>
              <a:cs typeface="+mn-cs"/>
            </a:endParaRPr>
          </a:p>
        </p:txBody>
      </p:sp>
      <p:sp>
        <p:nvSpPr>
          <p:cNvPr id="173057" name="Rectangle 1"/>
          <p:cNvSpPr>
            <a:spLocks noChangeArrowheads="1"/>
          </p:cNvSpPr>
          <p:nvPr/>
        </p:nvSpPr>
        <p:spPr bwMode="auto">
          <a:xfrm>
            <a:off x="107504" y="5157192"/>
            <a:ext cx="8879332" cy="14773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9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Sylvain </a:t>
            </a:r>
            <a:r>
              <a:rPr kumimoji="0" lang="en-GB" sz="9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Bellengier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, Ministry of Finance, France; </a:t>
            </a:r>
            <a:r>
              <a:rPr kumimoji="0" lang="en-GB" sz="9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Abdelkrim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9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Boujraf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, Unisys, Belgium; Michel </a:t>
            </a:r>
            <a:r>
              <a:rPr kumimoji="0" lang="en-GB" sz="9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de Winter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, Ministry of Justice, Netherlands; </a:t>
            </a:r>
            <a:r>
              <a:rPr kumimoji="0" lang="en-GB" sz="9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Rami-Habib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9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Eid-Sabbagh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, University of Potsdam, Germany; </a:t>
            </a:r>
            <a:r>
              <a:rPr kumimoji="0" lang="en-GB" sz="9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Mikel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9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Emaldi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, European Software Institute, Spain; Michel </a:t>
            </a:r>
            <a:r>
              <a:rPr kumimoji="0" lang="en-GB" sz="9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Entat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GB" sz="9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Axemio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, France; </a:t>
            </a:r>
            <a:r>
              <a:rPr kumimoji="0" lang="en-GB" sz="9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Frode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9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Preber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9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Ettesvoll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, More Software Solutions, Norway; Pedro </a:t>
            </a:r>
            <a:r>
              <a:rPr kumimoji="0" lang="en-GB" sz="9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Garcia </a:t>
            </a:r>
            <a:r>
              <a:rPr kumimoji="0" lang="en-GB" sz="9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Repetto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, Ministry of Economics and Finance, Spain; </a:t>
            </a:r>
            <a:r>
              <a:rPr kumimoji="0" lang="en-GB" sz="9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Imran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9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Ghani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, KMU, Asia; Nicola </a:t>
            </a:r>
            <a:r>
              <a:rPr kumimoji="0" lang="en-GB" sz="9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Guarino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, Laboratory for Applied Ontology, Italy; </a:t>
            </a:r>
            <a:r>
              <a:rPr kumimoji="0" lang="en-GB" sz="9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Timo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9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Herborn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GB" sz="9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Conlabz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, Germany; Paul </a:t>
            </a:r>
            <a:r>
              <a:rPr kumimoji="0" lang="en-GB" sz="9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Hermans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GB" sz="9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ProXML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, Belgium; </a:t>
            </a:r>
            <a:r>
              <a:rPr kumimoji="0" lang="en-GB" sz="9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Renato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9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Iannella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, ICT Research Centre, Australia; </a:t>
            </a:r>
            <a:r>
              <a:rPr kumimoji="0" lang="en-GB" sz="9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Evika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9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Karamaglioli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, Gov2U, Greece; Daniel </a:t>
            </a:r>
            <a:r>
              <a:rPr kumimoji="0" lang="en-GB" sz="9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Koller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, Greece; </a:t>
            </a:r>
            <a:r>
              <a:rPr kumimoji="0" lang="en-GB" sz="9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Fenareti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9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Lampathaki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, Technical University of Athens, Greece; Rae </a:t>
            </a:r>
            <a:r>
              <a:rPr kumimoji="0" lang="en-GB" sz="9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Long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, National Health Service, United Kingdom; Dickson </a:t>
            </a:r>
            <a:r>
              <a:rPr kumimoji="0" lang="en-GB" sz="9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Lukose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, Malaysian Institute of Microelectronic Systems, Malaysia; Mark </a:t>
            </a:r>
            <a:r>
              <a:rPr kumimoji="0" lang="en-GB" sz="9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Reynolds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, National Health Service, United Kingdom; Jean-Louis </a:t>
            </a:r>
            <a:r>
              <a:rPr kumimoji="0" lang="en-GB" sz="9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Monteverde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, Canal Com, France; Anna </a:t>
            </a:r>
            <a:r>
              <a:rPr kumimoji="0" lang="en-GB" sz="9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Ntinidou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, Global Trust Council, Sweden; </a:t>
            </a:r>
            <a:r>
              <a:rPr kumimoji="0" lang="en-GB" sz="9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Milani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9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Pierluigi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, Consortium of Chamber of Commerce, Italy; Sergei </a:t>
            </a:r>
            <a:r>
              <a:rPr kumimoji="0" lang="en-GB" sz="9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Shavrov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, Ministry of Information, Belarus; </a:t>
            </a:r>
            <a:r>
              <a:rPr kumimoji="0" lang="en-GB" sz="9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Amritpal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9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Singh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, Department for Immigration, Crime and Police, United Kingdom; </a:t>
            </a:r>
            <a:r>
              <a:rPr kumimoji="0" lang="en-GB" sz="9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Vjeran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9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Strahonja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, University of Zagreb, Croatia; </a:t>
            </a:r>
            <a:r>
              <a:rPr kumimoji="0" lang="en-GB" sz="9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Branislav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9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Tepavcevic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, Ocean, Bosnia-Herzegovina; </a:t>
            </a:r>
            <a:r>
              <a:rPr kumimoji="0" lang="en-GB" sz="9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Esa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9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Tiainen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, National Land Survey (Ministry of Agriculture), Finland; Slim </a:t>
            </a:r>
            <a:r>
              <a:rPr kumimoji="0" lang="en-GB" sz="9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Turki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, CRP Henri Tudor, Luxembourg; Marc </a:t>
            </a:r>
            <a:r>
              <a:rPr kumimoji="0" lang="en-GB" sz="9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van </a:t>
            </a:r>
            <a:r>
              <a:rPr kumimoji="0" lang="en-GB" sz="9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Coillie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, European Institute for E-Learning, France; Norbert </a:t>
            </a:r>
            <a:r>
              <a:rPr kumimoji="0" lang="en-GB" sz="9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van </a:t>
            </a:r>
            <a:r>
              <a:rPr kumimoji="0" lang="en-GB" sz="9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Dijk</a:t>
            </a:r>
            <a:r>
              <a:rPr kumimoji="0" lang="en-GB" sz="9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, Ministry of the Interior and Kingdom Relations, Netherlands;</a:t>
            </a:r>
            <a:endParaRPr kumimoji="0" lang="en-GB" sz="16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1498004" y="4811687"/>
            <a:ext cx="65357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List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Reviewers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1"/>
          <p:cNvPicPr>
            <a:picLocks noChangeAspect="1" noChangeArrowheads="1"/>
          </p:cNvPicPr>
          <p:nvPr/>
        </p:nvPicPr>
        <p:blipFill>
          <a:blip r:embed="rId2" cstate="print"/>
          <a:srcRect l="6017"/>
          <a:stretch>
            <a:fillRect/>
          </a:stretch>
        </p:blipFill>
        <p:spPr bwMode="auto">
          <a:xfrm>
            <a:off x="5652120" y="3707163"/>
            <a:ext cx="3491880" cy="31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3808" y="1340768"/>
            <a:ext cx="6535738" cy="417513"/>
          </a:xfrm>
        </p:spPr>
        <p:txBody>
          <a:bodyPr/>
          <a:lstStyle/>
          <a:p>
            <a:r>
              <a:rPr lang="en-GB" sz="2400" dirty="0" smtClean="0"/>
              <a:t>SEMIC.EU Core Person’s business need</a:t>
            </a:r>
            <a:endParaRPr lang="en-GB" sz="2400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2276872"/>
            <a:ext cx="8568952" cy="2492990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en-GB" sz="1800" dirty="0" smtClean="0">
                <a:latin typeface="+mj-lt"/>
              </a:rPr>
              <a:t>Goal of the SEMIC.EU Core Person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1800" dirty="0" smtClean="0"/>
              <a:t>Development of a global schema on natural person to identify a natural person unequivocally. 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1800" dirty="0" smtClean="0"/>
              <a:t>Development of an interoperability asset which enables cross-border data exchange (AT, DE, DK, FR, ...)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1800" dirty="0" smtClean="0"/>
              <a:t>Find a minimum set of common ground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endParaRPr lang="en-GB" sz="18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	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3808" y="1340768"/>
            <a:ext cx="6535738" cy="417513"/>
          </a:xfrm>
        </p:spPr>
        <p:txBody>
          <a:bodyPr/>
          <a:lstStyle/>
          <a:p>
            <a:r>
              <a:rPr lang="en-GB" sz="2400" dirty="0" smtClean="0"/>
              <a:t>Pilot of shared development</a:t>
            </a:r>
            <a:endParaRPr lang="en-GB" sz="2400" dirty="0">
              <a:latin typeface="+mn-lt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	</a:t>
            </a:r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5" y="2132856"/>
            <a:ext cx="4897455" cy="3888432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miter lim="800000"/>
            <a:headEnd type="none" w="med" len="med"/>
            <a:tailEnd type="none" w="med" len="med"/>
          </a:ln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3851920" y="2204864"/>
            <a:ext cx="5184576" cy="2952090"/>
          </a:xfrm>
        </p:spPr>
        <p:txBody>
          <a:bodyPr/>
          <a:lstStyle/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GB" sz="1600" b="1" dirty="0" smtClean="0">
                <a:latin typeface="+mj-lt"/>
              </a:rPr>
              <a:t>Define the use case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US" sz="1600" dirty="0" smtClean="0"/>
              <a:t>Specify the data which has to be represented in the schema.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GB" sz="1600" b="1" dirty="0" smtClean="0">
                <a:latin typeface="+mj-lt"/>
              </a:rPr>
              <a:t>Reuse existing material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Search for assets in the repository that could be reused or adopted.</a:t>
            </a:r>
            <a:endParaRPr lang="de-DE" sz="1600" dirty="0" smtClean="0"/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GB" sz="1600" b="1" dirty="0" smtClean="0">
                <a:latin typeface="+mj-lt"/>
              </a:rPr>
              <a:t>Reduce Complexity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Concentrate on </a:t>
            </a:r>
            <a:r>
              <a:rPr lang="en-US" sz="1600" dirty="0" smtClean="0"/>
              <a:t>data which really is required. Minimize the number of attributes. Keep schema as simple as possible.</a:t>
            </a:r>
          </a:p>
          <a:p>
            <a:pPr>
              <a:buFont typeface="+mj-lt"/>
              <a:buAutoNum type="arabicPeriod"/>
            </a:pPr>
            <a:r>
              <a:rPr lang="en-GB" sz="1600" b="1" dirty="0" smtClean="0">
                <a:latin typeface="+mj-lt"/>
              </a:rPr>
              <a:t>Semantic Documentation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US" sz="1600" dirty="0" smtClean="0"/>
              <a:t>An exact semantic documentation is indispensible to guarantee the proper reuse of a schema.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82" name="Fußzeilenplatzhalter 3"/>
          <p:cNvSpPr txBox="1">
            <a:spLocks noGrp="1"/>
          </p:cNvSpPr>
          <p:nvPr/>
        </p:nvSpPr>
        <p:spPr bwMode="auto">
          <a:xfrm>
            <a:off x="6588125" y="6596063"/>
            <a:ext cx="2519363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spcBef>
                <a:spcPct val="0"/>
              </a:spcBef>
              <a:tabLst>
                <a:tab pos="6456363" algn="r"/>
              </a:tabLst>
            </a:pPr>
            <a:endParaRPr lang="en-GB" b="0" dirty="0">
              <a:solidFill>
                <a:srgbClr val="53746E"/>
              </a:solidFill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0" y="2636912"/>
            <a:ext cx="9144000" cy="3888432"/>
          </a:xfrm>
          <a:prstGeom prst="rect">
            <a:avLst/>
          </a:prstGeom>
          <a:solidFill>
            <a:schemeClr val="accent1"/>
          </a:solidFill>
          <a:ln w="127" algn="ctr">
            <a:noFill/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algn="l">
              <a:spcBef>
                <a:spcPct val="85000"/>
              </a:spcBef>
              <a:buClr>
                <a:srgbClr val="2B6073"/>
              </a:buClr>
              <a:buFont typeface="Wingdings" pitchFamily="2" charset="2"/>
              <a:buNone/>
              <a:tabLst>
                <a:tab pos="4394200" algn="l"/>
              </a:tabLst>
            </a:pPr>
            <a:endParaRPr lang="de-DE" sz="2000" b="0"/>
          </a:p>
        </p:txBody>
      </p:sp>
      <p:sp>
        <p:nvSpPr>
          <p:cNvPr id="36" name="Rechteck 35"/>
          <p:cNvSpPr/>
          <p:nvPr/>
        </p:nvSpPr>
        <p:spPr>
          <a:xfrm>
            <a:off x="3995936" y="2708920"/>
            <a:ext cx="4608512" cy="5847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14350" lvl="0" indent="-514350" algn="l"/>
            <a:r>
              <a:rPr lang="de-DE" sz="3200" dirty="0" smtClean="0">
                <a:solidFill>
                  <a:schemeClr val="tx2"/>
                </a:solidFill>
                <a:latin typeface="FagoOfficeSans-Bold" pitchFamily="2" charset="0"/>
              </a:rPr>
              <a:t>Key </a:t>
            </a:r>
            <a:r>
              <a:rPr lang="de-DE" sz="3200" dirty="0" err="1" smtClean="0">
                <a:solidFill>
                  <a:schemeClr val="tx2"/>
                </a:solidFill>
                <a:latin typeface="FagoOfficeSans-Bold" pitchFamily="2" charset="0"/>
              </a:rPr>
              <a:t>requirements</a:t>
            </a:r>
            <a:r>
              <a:rPr lang="de-DE" sz="3200" dirty="0" smtClean="0">
                <a:solidFill>
                  <a:schemeClr val="tx2"/>
                </a:solidFill>
                <a:latin typeface="FagoOfficeSans-Bold" pitchFamily="2" charset="0"/>
              </a:rPr>
              <a:t>:</a:t>
            </a:r>
          </a:p>
        </p:txBody>
      </p:sp>
      <p:sp>
        <p:nvSpPr>
          <p:cNvPr id="10" name="Titel 4"/>
          <p:cNvSpPr>
            <a:spLocks noGrp="1"/>
          </p:cNvSpPr>
          <p:nvPr>
            <p:ph type="title"/>
          </p:nvPr>
        </p:nvSpPr>
        <p:spPr>
          <a:xfrm>
            <a:off x="1562079" y="1479550"/>
            <a:ext cx="6535737" cy="417513"/>
          </a:xfrm>
        </p:spPr>
        <p:txBody>
          <a:bodyPr/>
          <a:lstStyle/>
          <a:p>
            <a:r>
              <a:rPr lang="de-DE" sz="2000" dirty="0" err="1" smtClean="0"/>
              <a:t>Implementation</a:t>
            </a:r>
            <a:r>
              <a:rPr lang="de-DE" sz="2000" dirty="0" smtClean="0"/>
              <a:t> </a:t>
            </a:r>
            <a:r>
              <a:rPr lang="de-DE" sz="2000" dirty="0" err="1" smtClean="0"/>
              <a:t>details</a:t>
            </a:r>
            <a:endParaRPr lang="de-DE" sz="2000" dirty="0"/>
          </a:p>
        </p:txBody>
      </p:sp>
      <p:sp>
        <p:nvSpPr>
          <p:cNvPr id="8" name="Rechteck 7"/>
          <p:cNvSpPr/>
          <p:nvPr/>
        </p:nvSpPr>
        <p:spPr>
          <a:xfrm>
            <a:off x="4067944" y="3368313"/>
            <a:ext cx="5076056" cy="252376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457200" lvl="0" indent="-457200" algn="l">
              <a:spcBef>
                <a:spcPts val="1800"/>
              </a:spcBef>
              <a:buFont typeface="+mj-lt"/>
              <a:buAutoNum type="arabicPeriod"/>
            </a:pPr>
            <a:r>
              <a:rPr lang="de-DE" sz="1600" b="0" dirty="0" smtClean="0">
                <a:latin typeface="FagoOfficeSans-Bold" pitchFamily="2" charset="0"/>
              </a:rPr>
              <a:t>KISS </a:t>
            </a:r>
            <a:r>
              <a:rPr lang="de-DE" sz="1600" b="0" dirty="0" err="1" smtClean="0">
                <a:latin typeface="FagoOfficeSans-Bold" pitchFamily="2" charset="0"/>
              </a:rPr>
              <a:t>Principle</a:t>
            </a:r>
            <a:r>
              <a:rPr lang="de-DE" sz="1600" b="0" dirty="0" smtClean="0">
                <a:latin typeface="FagoOfficeSans-Bold" pitchFamily="2" charset="0"/>
              </a:rPr>
              <a:t> (Keep </a:t>
            </a:r>
            <a:r>
              <a:rPr lang="de-DE" sz="1600" b="0" dirty="0" err="1" smtClean="0">
                <a:latin typeface="FagoOfficeSans-Bold" pitchFamily="2" charset="0"/>
              </a:rPr>
              <a:t>it</a:t>
            </a:r>
            <a:r>
              <a:rPr lang="de-DE" sz="1600" b="0" dirty="0" smtClean="0">
                <a:latin typeface="FagoOfficeSans-Bold" pitchFamily="2" charset="0"/>
              </a:rPr>
              <a:t> simple </a:t>
            </a:r>
            <a:r>
              <a:rPr lang="de-DE" sz="1600" b="0" dirty="0" err="1" smtClean="0">
                <a:latin typeface="FagoOfficeSans-Bold" pitchFamily="2" charset="0"/>
              </a:rPr>
              <a:t>and</a:t>
            </a:r>
            <a:r>
              <a:rPr lang="de-DE" sz="1600" b="0" dirty="0" smtClean="0">
                <a:latin typeface="FagoOfficeSans-Bold" pitchFamily="2" charset="0"/>
              </a:rPr>
              <a:t> stupid)</a:t>
            </a:r>
            <a:br>
              <a:rPr lang="de-DE" sz="1600" b="0" dirty="0" smtClean="0">
                <a:latin typeface="FagoOfficeSans-Bold" pitchFamily="2" charset="0"/>
              </a:rPr>
            </a:br>
            <a:endParaRPr lang="de-DE" sz="1600" b="0" dirty="0" smtClean="0"/>
          </a:p>
          <a:p>
            <a:pPr marL="457200" lvl="0" indent="-457200" algn="l">
              <a:spcBef>
                <a:spcPts val="1800"/>
              </a:spcBef>
              <a:buFont typeface="+mj-lt"/>
              <a:buAutoNum type="arabicPeriod"/>
            </a:pPr>
            <a:r>
              <a:rPr lang="de-DE" sz="1600" b="0" dirty="0" smtClean="0">
                <a:latin typeface="FagoOfficeSans-Bold" pitchFamily="2" charset="0"/>
              </a:rPr>
              <a:t>Mapping</a:t>
            </a:r>
            <a:r>
              <a:rPr lang="de-DE" sz="1600" b="0" dirty="0" smtClean="0"/>
              <a:t/>
            </a:r>
            <a:br>
              <a:rPr lang="de-DE" sz="1600" b="0" dirty="0" smtClean="0"/>
            </a:br>
            <a:r>
              <a:rPr lang="de-DE" sz="1600" b="0" dirty="0" smtClean="0"/>
              <a:t>Loss </a:t>
            </a:r>
            <a:r>
              <a:rPr lang="de-DE" sz="1600" b="0" dirty="0" err="1" smtClean="0"/>
              <a:t>of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information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has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to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be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accepted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or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avoided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by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adding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business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specific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information</a:t>
            </a:r>
            <a:endParaRPr lang="de-DE" sz="1600" b="0" dirty="0" smtClean="0"/>
          </a:p>
          <a:p>
            <a:pPr marL="457200" lvl="0" indent="-457200" algn="l">
              <a:spcBef>
                <a:spcPts val="1800"/>
              </a:spcBef>
              <a:buFont typeface="+mj-lt"/>
              <a:buAutoNum type="arabicPeriod"/>
            </a:pPr>
            <a:r>
              <a:rPr lang="de-DE" sz="1600" b="0" dirty="0" err="1" smtClean="0">
                <a:latin typeface="FagoOfficeSans-Bold" pitchFamily="2" charset="0"/>
              </a:rPr>
              <a:t>Extensibility</a:t>
            </a:r>
            <a:r>
              <a:rPr lang="de-DE" sz="1600" b="0" dirty="0" smtClean="0"/>
              <a:t/>
            </a:r>
            <a:br>
              <a:rPr lang="de-DE" sz="1600" b="0" dirty="0" smtClean="0"/>
            </a:br>
            <a:r>
              <a:rPr lang="de-DE" sz="1600" b="0" dirty="0" smtClean="0"/>
              <a:t>The </a:t>
            </a:r>
            <a:r>
              <a:rPr lang="de-DE" sz="1600" b="0" dirty="0" err="1" smtClean="0"/>
              <a:t>exchange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format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has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to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be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easily</a:t>
            </a:r>
            <a:r>
              <a:rPr lang="de-DE" sz="1600" b="0" dirty="0" smtClean="0"/>
              <a:t> extensible </a:t>
            </a:r>
            <a:r>
              <a:rPr lang="de-DE" sz="1600" b="0" dirty="0" err="1" smtClean="0"/>
              <a:t>for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other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use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cases</a:t>
            </a:r>
            <a:r>
              <a:rPr lang="de-DE" sz="1600" b="0" dirty="0" smtClean="0"/>
              <a:t>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5" y="2132856"/>
            <a:ext cx="4897455" cy="3888432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miter lim="800000"/>
            <a:headEnd type="none" w="med" len="med"/>
            <a:tailEnd type="none" w="med" len="med"/>
          </a:ln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hteck 45"/>
          <p:cNvSpPr/>
          <p:nvPr/>
        </p:nvSpPr>
        <p:spPr bwMode="auto">
          <a:xfrm flipH="1">
            <a:off x="4551485" y="2636912"/>
            <a:ext cx="864096" cy="33120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/>
          </a:sp3d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4163" indent="-284163" algn="l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à"/>
              <a:tabLst/>
              <a:defRPr/>
            </a:pPr>
            <a:endParaRPr lang="de-DE" sz="14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4570153" y="4105987"/>
            <a:ext cx="8499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de-DE" sz="1000" b="1" dirty="0" smtClean="0">
                <a:latin typeface="Arial" pitchFamily="34" charset="0"/>
                <a:cs typeface="Arial" pitchFamily="34" charset="0"/>
              </a:rPr>
              <a:t>SEMIC.EU </a:t>
            </a:r>
            <a:r>
              <a:rPr lang="de-DE" sz="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800" dirty="0" smtClean="0">
                <a:latin typeface="Arial" pitchFamily="34" charset="0"/>
                <a:cs typeface="Arial" pitchFamily="34" charset="0"/>
              </a:rPr>
            </a:br>
            <a:r>
              <a:rPr lang="de-DE" sz="800" i="1" dirty="0" smtClean="0">
                <a:latin typeface="Arial" pitchFamily="34" charset="0"/>
                <a:cs typeface="Arial" pitchFamily="34" charset="0"/>
              </a:rPr>
              <a:t>Core  </a:t>
            </a:r>
            <a:r>
              <a:rPr lang="de-DE" sz="800" i="1" dirty="0" err="1" smtClean="0">
                <a:latin typeface="Arial" pitchFamily="34" charset="0"/>
                <a:cs typeface="Arial" pitchFamily="34" charset="0"/>
              </a:rPr>
              <a:t>Concept</a:t>
            </a:r>
            <a:endParaRPr lang="de-DE" sz="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hteck 47"/>
          <p:cNvSpPr/>
          <p:nvPr/>
        </p:nvSpPr>
        <p:spPr bwMode="auto">
          <a:xfrm flipH="1">
            <a:off x="4626921" y="4113076"/>
            <a:ext cx="720080" cy="936104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4163" indent="-284163"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de-DE" sz="14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Ellipse 48"/>
          <p:cNvSpPr/>
          <p:nvPr/>
        </p:nvSpPr>
        <p:spPr bwMode="auto">
          <a:xfrm>
            <a:off x="4824028" y="4653136"/>
            <a:ext cx="216024" cy="216024"/>
          </a:xfrm>
          <a:prstGeom prst="ellipse">
            <a:avLst/>
          </a:prstGeom>
          <a:solidFill>
            <a:schemeClr val="tx2"/>
          </a:solidFill>
          <a:ln w="762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84163" marR="0" indent="-284163" algn="ctr" defTabSz="914400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Tx/>
              <a:buFont typeface="Wingdings" pitchFamily="2" charset="2"/>
              <a:buChar char="à"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feld 58"/>
          <p:cNvSpPr txBox="1"/>
          <p:nvPr/>
        </p:nvSpPr>
        <p:spPr>
          <a:xfrm rot="16200000">
            <a:off x="4098727" y="295428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de-DE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SEMIC.EU</a:t>
            </a:r>
            <a:r>
              <a:rPr lang="de-DE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de-DE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DE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European Exchange</a:t>
            </a:r>
            <a:br>
              <a:rPr lang="de-DE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DE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Format</a:t>
            </a:r>
            <a:endParaRPr lang="de-DE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hteck 60"/>
          <p:cNvSpPr/>
          <p:nvPr/>
        </p:nvSpPr>
        <p:spPr bwMode="auto">
          <a:xfrm>
            <a:off x="1403648" y="2636912"/>
            <a:ext cx="1944216" cy="331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/>
          </a:sp3d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4163" indent="-284163" algn="l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à"/>
              <a:tabLst/>
              <a:defRPr/>
            </a:pPr>
            <a:endParaRPr lang="de-DE" sz="14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1380708" y="2636912"/>
            <a:ext cx="192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Member State A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hteck 62"/>
          <p:cNvSpPr/>
          <p:nvPr/>
        </p:nvSpPr>
        <p:spPr bwMode="auto">
          <a:xfrm>
            <a:off x="1755304" y="3429000"/>
            <a:ext cx="1592560" cy="2311949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/>
          </a:sp3d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4163" indent="-284163" algn="l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à"/>
              <a:tabLst/>
              <a:defRPr/>
            </a:pPr>
            <a:endParaRPr lang="de-DE" sz="14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hteck 63"/>
          <p:cNvSpPr/>
          <p:nvPr/>
        </p:nvSpPr>
        <p:spPr bwMode="auto">
          <a:xfrm>
            <a:off x="2483768" y="4149080"/>
            <a:ext cx="864096" cy="93568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/>
          </a:sp3d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4163" indent="-284163" algn="l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à"/>
              <a:tabLst/>
              <a:defRPr/>
            </a:pPr>
            <a:endParaRPr lang="de-DE" sz="14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Ellipse 64"/>
          <p:cNvSpPr/>
          <p:nvPr/>
        </p:nvSpPr>
        <p:spPr bwMode="auto">
          <a:xfrm>
            <a:off x="2879812" y="4653136"/>
            <a:ext cx="216024" cy="216024"/>
          </a:xfrm>
          <a:prstGeom prst="ellipse">
            <a:avLst/>
          </a:prstGeom>
          <a:solidFill>
            <a:schemeClr val="tx2"/>
          </a:solidFill>
          <a:ln w="762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84163" marR="0" indent="-284163" algn="ctr" defTabSz="914400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Tx/>
              <a:buFont typeface="Wingdings" pitchFamily="2" charset="2"/>
              <a:buChar char="à"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feld 65"/>
          <p:cNvSpPr txBox="1"/>
          <p:nvPr/>
        </p:nvSpPr>
        <p:spPr>
          <a:xfrm>
            <a:off x="2391212" y="4138806"/>
            <a:ext cx="99899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de-DE" sz="900" b="1" dirty="0" err="1" smtClean="0">
                <a:latin typeface="Arial" pitchFamily="34" charset="0"/>
                <a:cs typeface="Arial" pitchFamily="34" charset="0"/>
              </a:rPr>
              <a:t>Identifying</a:t>
            </a:r>
            <a:r>
              <a:rPr lang="de-DE" sz="900" b="1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de-DE" sz="900" b="1" dirty="0" smtClean="0">
                <a:latin typeface="Arial" pitchFamily="34" charset="0"/>
                <a:cs typeface="Arial" pitchFamily="34" charset="0"/>
              </a:rPr>
            </a:br>
            <a:r>
              <a:rPr lang="de-DE" sz="900" b="1" dirty="0" err="1" smtClean="0">
                <a:latin typeface="Arial" pitchFamily="34" charset="0"/>
                <a:cs typeface="Arial" pitchFamily="34" charset="0"/>
              </a:rPr>
              <a:t>characteristics</a:t>
            </a:r>
            <a:endParaRPr lang="de-DE" sz="9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1702044" y="3399483"/>
            <a:ext cx="134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de-DE" sz="1400" b="1" dirty="0" smtClean="0">
                <a:latin typeface="Arial" pitchFamily="34" charset="0"/>
                <a:cs typeface="Arial" pitchFamily="34" charset="0"/>
              </a:rPr>
              <a:t>Information &amp;</a:t>
            </a:r>
            <a:br>
              <a:rPr lang="de-DE" sz="1400" b="1" dirty="0" smtClean="0">
                <a:latin typeface="Arial" pitchFamily="34" charset="0"/>
                <a:cs typeface="Arial" pitchFamily="34" charset="0"/>
              </a:rPr>
            </a:br>
            <a:r>
              <a:rPr lang="de-DE" sz="1400" b="1" dirty="0" err="1" smtClean="0">
                <a:latin typeface="Arial" pitchFamily="34" charset="0"/>
                <a:cs typeface="Arial" pitchFamily="34" charset="0"/>
              </a:rPr>
              <a:t>data</a:t>
            </a:r>
            <a:r>
              <a:rPr lang="de-DE" sz="1400" b="1" dirty="0" smtClean="0">
                <a:latin typeface="Arial" pitchFamily="34" charset="0"/>
                <a:cs typeface="Arial" pitchFamily="34" charset="0"/>
              </a:rPr>
              <a:t> model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8" name="Gerade Verbindung 67"/>
          <p:cNvCxnSpPr>
            <a:endCxn id="49" idx="2"/>
          </p:cNvCxnSpPr>
          <p:nvPr/>
        </p:nvCxnSpPr>
        <p:spPr bwMode="auto">
          <a:xfrm>
            <a:off x="3095836" y="4761148"/>
            <a:ext cx="1728192" cy="0"/>
          </a:xfrm>
          <a:prstGeom prst="line">
            <a:avLst/>
          </a:prstGeom>
          <a:solidFill>
            <a:schemeClr val="tx2"/>
          </a:solidFill>
          <a:ln w="762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echteck 14"/>
          <p:cNvSpPr/>
          <p:nvPr/>
        </p:nvSpPr>
        <p:spPr bwMode="auto">
          <a:xfrm flipH="1">
            <a:off x="6300192" y="2196763"/>
            <a:ext cx="1944216" cy="93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/>
          </a:sp3d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4163" indent="-284163" algn="l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à"/>
              <a:tabLst/>
              <a:defRPr/>
            </a:pPr>
            <a:endParaRPr lang="de-DE" sz="1400" b="1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722309" y="2196763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.SE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hteck 18"/>
          <p:cNvSpPr/>
          <p:nvPr/>
        </p:nvSpPr>
        <p:spPr bwMode="auto">
          <a:xfrm flipH="1">
            <a:off x="6300192" y="3314912"/>
            <a:ext cx="1944216" cy="93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/>
          </a:sp3d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4163" indent="-284163" algn="l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à"/>
              <a:tabLst/>
              <a:defRPr/>
            </a:pPr>
            <a:endParaRPr lang="de-DE" sz="1400" b="1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7739141" y="3314912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.NL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 flipH="1">
            <a:off x="6300192" y="4433061"/>
            <a:ext cx="1944216" cy="93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/>
          </a:sp3d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4163" indent="-284163" algn="l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à"/>
              <a:tabLst/>
              <a:defRPr/>
            </a:pPr>
            <a:endParaRPr lang="de-DE" sz="1400" b="1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7713495" y="4433061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.ES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 flipH="1">
            <a:off x="6300192" y="5551210"/>
            <a:ext cx="1944216" cy="93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/>
          </a:sp3d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4163" indent="-284163" algn="l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à"/>
              <a:tabLst/>
              <a:defRPr/>
            </a:pPr>
            <a:endParaRPr lang="de-DE" sz="1400" b="1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7713494" y="555121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.FR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hteck 30"/>
          <p:cNvSpPr/>
          <p:nvPr/>
        </p:nvSpPr>
        <p:spPr bwMode="auto">
          <a:xfrm flipH="1">
            <a:off x="6300192" y="6669360"/>
            <a:ext cx="1944216" cy="93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/>
          </a:sp3d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4163" indent="-284163" algn="l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à"/>
              <a:tabLst/>
              <a:defRPr/>
            </a:pPr>
            <a:endParaRPr lang="de-DE" sz="1400" b="1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7709486" y="666936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.BE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 flipH="1">
            <a:off x="6300192" y="1078614"/>
            <a:ext cx="1944216" cy="93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/>
          </a:sp3d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4163" indent="-284163" algn="l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à"/>
              <a:tabLst/>
              <a:defRPr/>
            </a:pPr>
            <a:endParaRPr lang="de-DE" sz="1400" b="1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7705478" y="1078614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.DK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Ellipse 37"/>
          <p:cNvSpPr/>
          <p:nvPr/>
        </p:nvSpPr>
        <p:spPr bwMode="auto">
          <a:xfrm>
            <a:off x="6552220" y="1665226"/>
            <a:ext cx="216024" cy="216024"/>
          </a:xfrm>
          <a:prstGeom prst="ellipse">
            <a:avLst/>
          </a:prstGeom>
          <a:solidFill>
            <a:schemeClr val="tx2"/>
          </a:solidFill>
          <a:ln w="762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84163" marR="0" indent="-284163" algn="ctr" defTabSz="914400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Tx/>
              <a:buFont typeface="Wingdings" pitchFamily="2" charset="2"/>
              <a:buChar char="à"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Ellipse 38"/>
          <p:cNvSpPr/>
          <p:nvPr/>
        </p:nvSpPr>
        <p:spPr bwMode="auto">
          <a:xfrm>
            <a:off x="6552220" y="2781266"/>
            <a:ext cx="216024" cy="216024"/>
          </a:xfrm>
          <a:prstGeom prst="ellipse">
            <a:avLst/>
          </a:prstGeom>
          <a:solidFill>
            <a:schemeClr val="tx2"/>
          </a:solidFill>
          <a:ln w="762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84163" marR="0" indent="-284163" algn="ctr" defTabSz="914400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Tx/>
              <a:buFont typeface="Wingdings" pitchFamily="2" charset="2"/>
              <a:buChar char="à"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Ellipse 39"/>
          <p:cNvSpPr/>
          <p:nvPr/>
        </p:nvSpPr>
        <p:spPr bwMode="auto">
          <a:xfrm>
            <a:off x="6552220" y="3897306"/>
            <a:ext cx="216024" cy="216024"/>
          </a:xfrm>
          <a:prstGeom prst="ellipse">
            <a:avLst/>
          </a:prstGeom>
          <a:solidFill>
            <a:schemeClr val="tx2"/>
          </a:solidFill>
          <a:ln w="762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84163" marR="0" indent="-284163" algn="ctr" defTabSz="914400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Tx/>
              <a:buFont typeface="Wingdings" pitchFamily="2" charset="2"/>
              <a:buChar char="à"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Ellipse 40"/>
          <p:cNvSpPr/>
          <p:nvPr/>
        </p:nvSpPr>
        <p:spPr bwMode="auto">
          <a:xfrm>
            <a:off x="6552220" y="5013346"/>
            <a:ext cx="216024" cy="216024"/>
          </a:xfrm>
          <a:prstGeom prst="ellipse">
            <a:avLst/>
          </a:prstGeom>
          <a:solidFill>
            <a:schemeClr val="tx2"/>
          </a:solidFill>
          <a:ln w="762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84163" marR="0" indent="-284163" algn="ctr" defTabSz="914400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Tx/>
              <a:buFont typeface="Wingdings" pitchFamily="2" charset="2"/>
              <a:buChar char="à"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Ellipse 41"/>
          <p:cNvSpPr/>
          <p:nvPr/>
        </p:nvSpPr>
        <p:spPr bwMode="auto">
          <a:xfrm>
            <a:off x="6552220" y="6129386"/>
            <a:ext cx="216024" cy="216024"/>
          </a:xfrm>
          <a:prstGeom prst="ellipse">
            <a:avLst/>
          </a:prstGeom>
          <a:solidFill>
            <a:schemeClr val="tx2"/>
          </a:solidFill>
          <a:ln w="762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84163" marR="0" indent="-284163" algn="ctr" defTabSz="914400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Tx/>
              <a:buFont typeface="Wingdings" pitchFamily="2" charset="2"/>
              <a:buChar char="à"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Ellipse 42"/>
          <p:cNvSpPr/>
          <p:nvPr/>
        </p:nvSpPr>
        <p:spPr bwMode="auto">
          <a:xfrm>
            <a:off x="6552220" y="7245424"/>
            <a:ext cx="216024" cy="216024"/>
          </a:xfrm>
          <a:prstGeom prst="ellipse">
            <a:avLst/>
          </a:prstGeom>
          <a:solidFill>
            <a:schemeClr val="tx2"/>
          </a:solidFill>
          <a:ln w="762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84163" marR="0" indent="-284163" algn="ctr" defTabSz="914400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Tx/>
              <a:buFont typeface="Wingdings" pitchFamily="2" charset="2"/>
              <a:buChar char="à"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Gerade Verbindung 49"/>
          <p:cNvCxnSpPr>
            <a:endCxn id="38" idx="3"/>
          </p:cNvCxnSpPr>
          <p:nvPr/>
        </p:nvCxnSpPr>
        <p:spPr bwMode="auto">
          <a:xfrm flipV="1">
            <a:off x="5040052" y="1849614"/>
            <a:ext cx="1543804" cy="2911534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Gerade Verbindung 50"/>
          <p:cNvCxnSpPr>
            <a:endCxn id="39" idx="2"/>
          </p:cNvCxnSpPr>
          <p:nvPr/>
        </p:nvCxnSpPr>
        <p:spPr bwMode="auto">
          <a:xfrm flipV="1">
            <a:off x="5040052" y="2889278"/>
            <a:ext cx="1512168" cy="1871870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Gerade Verbindung 51"/>
          <p:cNvCxnSpPr>
            <a:endCxn id="40" idx="2"/>
          </p:cNvCxnSpPr>
          <p:nvPr/>
        </p:nvCxnSpPr>
        <p:spPr bwMode="auto">
          <a:xfrm flipV="1">
            <a:off x="5040052" y="4005318"/>
            <a:ext cx="1512168" cy="755830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Gerade Verbindung 52"/>
          <p:cNvCxnSpPr>
            <a:endCxn id="41" idx="2"/>
          </p:cNvCxnSpPr>
          <p:nvPr/>
        </p:nvCxnSpPr>
        <p:spPr bwMode="auto">
          <a:xfrm>
            <a:off x="5040052" y="4761148"/>
            <a:ext cx="1512168" cy="360210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Gerade Verbindung 53"/>
          <p:cNvCxnSpPr>
            <a:endCxn id="42" idx="1"/>
          </p:cNvCxnSpPr>
          <p:nvPr/>
        </p:nvCxnSpPr>
        <p:spPr bwMode="auto">
          <a:xfrm>
            <a:off x="5040052" y="4761148"/>
            <a:ext cx="1543804" cy="1399874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Gerade Verbindung 54"/>
          <p:cNvCxnSpPr>
            <a:endCxn id="43" idx="1"/>
          </p:cNvCxnSpPr>
          <p:nvPr/>
        </p:nvCxnSpPr>
        <p:spPr bwMode="auto">
          <a:xfrm>
            <a:off x="5040052" y="4761148"/>
            <a:ext cx="1543804" cy="2515912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Titel 1"/>
          <p:cNvSpPr txBox="1">
            <a:spLocks noGrp="1"/>
          </p:cNvSpPr>
          <p:nvPr>
            <p:ph type="title"/>
          </p:nvPr>
        </p:nvSpPr>
        <p:spPr bwMode="auto">
          <a:xfrm>
            <a:off x="1511300" y="1479550"/>
            <a:ext cx="30607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de-DE" sz="2000" dirty="0" smtClean="0"/>
              <a:t>SEMIC.EU Core </a:t>
            </a:r>
            <a:r>
              <a:rPr lang="de-DE" sz="2000" dirty="0" err="1" smtClean="0"/>
              <a:t>Concept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SEMIC.EU – Service from DG Informatics 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42988" y="2189063"/>
            <a:ext cx="7489825" cy="38322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85000"/>
              </a:spcBef>
              <a:tabLst>
                <a:tab pos="3403600" algn="l"/>
              </a:tabLst>
            </a:pPr>
            <a:r>
              <a:rPr lang="en-GB" sz="1800" dirty="0" smtClean="0"/>
              <a:t>SEMIC.EU stands for </a:t>
            </a:r>
            <a:r>
              <a:rPr lang="en-GB" sz="1800" b="1" dirty="0" smtClean="0"/>
              <a:t>Semantic Interoperability Centre Europe</a:t>
            </a:r>
          </a:p>
          <a:p>
            <a:pPr eaLnBrk="1" hangingPunct="1">
              <a:lnSpc>
                <a:spcPct val="100000"/>
              </a:lnSpc>
              <a:spcBef>
                <a:spcPct val="85000"/>
              </a:spcBef>
              <a:tabLst>
                <a:tab pos="3403600" algn="l"/>
              </a:tabLst>
            </a:pPr>
            <a:r>
              <a:rPr lang="en-GB" sz="1800" b="1" dirty="0" smtClean="0"/>
              <a:t>Open platform </a:t>
            </a:r>
            <a:r>
              <a:rPr lang="en-GB" sz="1800" dirty="0" smtClean="0"/>
              <a:t>as an </a:t>
            </a:r>
            <a:r>
              <a:rPr lang="en-GB" sz="1800" u="sng" dirty="0" smtClean="0"/>
              <a:t>online</a:t>
            </a:r>
            <a:r>
              <a:rPr lang="en-GB" sz="1800" dirty="0" smtClean="0"/>
              <a:t> single point of contact and resource on semantic interoperability</a:t>
            </a:r>
          </a:p>
          <a:p>
            <a:pPr eaLnBrk="1" hangingPunct="1">
              <a:lnSpc>
                <a:spcPct val="100000"/>
              </a:lnSpc>
              <a:spcBef>
                <a:spcPct val="85000"/>
              </a:spcBef>
              <a:tabLst>
                <a:tab pos="3403600" algn="l"/>
              </a:tabLst>
            </a:pPr>
            <a:r>
              <a:rPr lang="en-GB" sz="1800" b="1" dirty="0" smtClean="0"/>
              <a:t>Collaborative tool </a:t>
            </a:r>
            <a:r>
              <a:rPr lang="en-GB" sz="1800" dirty="0" smtClean="0"/>
              <a:t>permitting the </a:t>
            </a:r>
            <a:r>
              <a:rPr lang="en-GB" sz="1800" u="sng" dirty="0" smtClean="0"/>
              <a:t>development</a:t>
            </a:r>
            <a:r>
              <a:rPr lang="en-GB" sz="1800" dirty="0" smtClean="0"/>
              <a:t>, </a:t>
            </a:r>
            <a:r>
              <a:rPr lang="en-GB" sz="1800" u="sng" dirty="0" smtClean="0"/>
              <a:t>sharing</a:t>
            </a:r>
            <a:r>
              <a:rPr lang="en-GB" sz="1800" dirty="0" smtClean="0"/>
              <a:t> and </a:t>
            </a:r>
            <a:r>
              <a:rPr lang="en-GB" sz="1800" u="sng" dirty="0" smtClean="0"/>
              <a:t>reuse</a:t>
            </a:r>
            <a:r>
              <a:rPr lang="en-GB" sz="1800" dirty="0" smtClean="0"/>
              <a:t> of semantic assets between European public administrations</a:t>
            </a:r>
          </a:p>
          <a:p>
            <a:pPr eaLnBrk="1" hangingPunct="1">
              <a:lnSpc>
                <a:spcPct val="100000"/>
              </a:lnSpc>
              <a:spcBef>
                <a:spcPct val="85000"/>
              </a:spcBef>
              <a:tabLst>
                <a:tab pos="3403600" algn="l"/>
              </a:tabLst>
            </a:pPr>
            <a:r>
              <a:rPr lang="en-GB" sz="1800" b="1" dirty="0" smtClean="0"/>
              <a:t>Service Centre </a:t>
            </a:r>
            <a:r>
              <a:rPr lang="en-GB" sz="1800" dirty="0" smtClean="0"/>
              <a:t>for </a:t>
            </a:r>
            <a:r>
              <a:rPr lang="en-GB" sz="1800" u="sng" dirty="0" smtClean="0"/>
              <a:t>European administrations</a:t>
            </a:r>
            <a:r>
              <a:rPr lang="en-GB" sz="1800" dirty="0" smtClean="0"/>
              <a:t> and eGovernment projects</a:t>
            </a:r>
          </a:p>
          <a:p>
            <a:pPr marL="742950" lvl="1" indent="-285750" eaLnBrk="1" hangingPunct="1">
              <a:lnSpc>
                <a:spcPct val="100000"/>
              </a:lnSpc>
              <a:spcBef>
                <a:spcPct val="85000"/>
              </a:spcBef>
              <a:tabLst>
                <a:tab pos="3403600" algn="l"/>
              </a:tabLst>
            </a:pPr>
            <a:r>
              <a:rPr lang="en-GB" sz="1600" b="1" dirty="0" smtClean="0"/>
              <a:t>Online – </a:t>
            </a:r>
            <a:r>
              <a:rPr lang="en-GB" sz="1600" b="1" dirty="0" smtClean="0">
                <a:hlinkClick r:id="rId3"/>
              </a:rPr>
              <a:t>www.semic.eu</a:t>
            </a:r>
            <a:r>
              <a:rPr lang="en-GB" sz="1600" b="1" dirty="0" smtClean="0"/>
              <a:t> </a:t>
            </a:r>
          </a:p>
          <a:p>
            <a:pPr marL="742950" lvl="1" indent="-285750" eaLnBrk="1" hangingPunct="1">
              <a:lnSpc>
                <a:spcPct val="100000"/>
              </a:lnSpc>
              <a:spcBef>
                <a:spcPct val="85000"/>
              </a:spcBef>
              <a:tabLst>
                <a:tab pos="3403600" algn="l"/>
              </a:tabLst>
            </a:pPr>
            <a:r>
              <a:rPr lang="en-GB" sz="1600" b="1" dirty="0" smtClean="0"/>
              <a:t>Offline – Contact with the </a:t>
            </a:r>
            <a:r>
              <a:rPr lang="en-GB" sz="1600" b="1" dirty="0" err="1" smtClean="0"/>
              <a:t>semic</a:t>
            </a:r>
            <a:r>
              <a:rPr lang="en-GB" sz="1600" b="1" dirty="0" smtClean="0"/>
              <a:t> team.	</a:t>
            </a:r>
            <a:br>
              <a:rPr lang="en-GB" sz="1600" b="1" dirty="0" smtClean="0"/>
            </a:br>
            <a:endParaRPr lang="en-GB" sz="2000" b="1" dirty="0" smtClean="0"/>
          </a:p>
        </p:txBody>
      </p:sp>
      <p:sp>
        <p:nvSpPr>
          <p:cNvPr id="36867" name="Fußzeilenplatzhalter 3"/>
          <p:cNvSpPr txBox="1">
            <a:spLocks noGrp="1"/>
          </p:cNvSpPr>
          <p:nvPr/>
        </p:nvSpPr>
        <p:spPr bwMode="auto">
          <a:xfrm>
            <a:off x="6588125" y="6596063"/>
            <a:ext cx="2519363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tabLst>
                <a:tab pos="6456363" algn="r"/>
              </a:tabLst>
            </a:pPr>
            <a:fld id="{4C1FA8F2-CE5E-4626-B0A9-00F5E23ADE4C}" type="datetime3">
              <a:rPr lang="en-GB" b="0">
                <a:solidFill>
                  <a:srgbClr val="53746E"/>
                </a:solidFill>
              </a:rPr>
              <a:pPr algn="r">
                <a:tabLst>
                  <a:tab pos="6456363" algn="r"/>
                </a:tabLst>
              </a:pPr>
              <a:t>24 November, 2010</a:t>
            </a:fld>
            <a:endParaRPr lang="en-GB" b="0">
              <a:solidFill>
                <a:srgbClr val="53746E"/>
              </a:solidFill>
            </a:endParaRPr>
          </a:p>
        </p:txBody>
      </p:sp>
      <p:pic>
        <p:nvPicPr>
          <p:cNvPr id="6" name="Picture 28" descr="C:\Users\renkef\Desktop\2009.4224_isa_logoRGB_OK-2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0263" y="5429250"/>
            <a:ext cx="323373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59036"/>
          <a:stretch>
            <a:fillRect/>
          </a:stretch>
        </p:blipFill>
        <p:spPr bwMode="auto">
          <a:xfrm rot="10800000">
            <a:off x="-214345" y="1719289"/>
            <a:ext cx="3562344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print"/>
          <a:srcRect r="59036"/>
          <a:stretch>
            <a:fillRect/>
          </a:stretch>
        </p:blipFill>
        <p:spPr bwMode="auto">
          <a:xfrm>
            <a:off x="5715008" y="1719289"/>
            <a:ext cx="3562344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11188" y="5022833"/>
            <a:ext cx="8532812" cy="18002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/>
          <a:lstStyle/>
          <a:p>
            <a:pPr marL="539750" indent="-539750" algn="l" eaLnBrk="0" hangingPunct="0">
              <a:lnSpc>
                <a:spcPct val="130000"/>
              </a:lnSpc>
              <a:spcBef>
                <a:spcPct val="0"/>
              </a:spcBef>
            </a:pPr>
            <a:endParaRPr lang="de-DE"/>
          </a:p>
        </p:txBody>
      </p:sp>
      <p:sp>
        <p:nvSpPr>
          <p:cNvPr id="8204" name="AutoShape 4"/>
          <p:cNvSpPr>
            <a:spLocks noChangeArrowheads="1"/>
          </p:cNvSpPr>
          <p:nvPr/>
        </p:nvSpPr>
        <p:spPr bwMode="auto">
          <a:xfrm>
            <a:off x="3022788" y="4857760"/>
            <a:ext cx="3025337" cy="576263"/>
          </a:xfrm>
          <a:prstGeom prst="leftRightArrow">
            <a:avLst>
              <a:gd name="adj1" fmla="val 53435"/>
              <a:gd name="adj2" fmla="val 58730"/>
            </a:avLst>
          </a:prstGeom>
          <a:solidFill>
            <a:schemeClr val="accent5">
              <a:lumMod val="25000"/>
            </a:schemeClr>
          </a:solidFill>
          <a:ln w="6350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eaLnBrk="0" hangingPunct="0">
              <a:buClr>
                <a:schemeClr val="tx1"/>
              </a:buClr>
              <a:tabLst>
                <a:tab pos="3403600" algn="l"/>
              </a:tabLst>
            </a:pPr>
            <a:r>
              <a:rPr lang="de-DE" sz="1600" b="1" dirty="0" smtClean="0">
                <a:latin typeface="+mn-lt"/>
              </a:rPr>
              <a:t>Technical</a:t>
            </a:r>
            <a:endParaRPr lang="de-DE" sz="1600" b="1" dirty="0">
              <a:latin typeface="+mn-lt"/>
            </a:endParaRPr>
          </a:p>
        </p:txBody>
      </p:sp>
      <p:sp>
        <p:nvSpPr>
          <p:cNvPr id="8205" name="AutoShape 5"/>
          <p:cNvSpPr>
            <a:spLocks noChangeArrowheads="1"/>
          </p:cNvSpPr>
          <p:nvPr/>
        </p:nvSpPr>
        <p:spPr bwMode="auto">
          <a:xfrm>
            <a:off x="2355835" y="4265091"/>
            <a:ext cx="4359243" cy="498475"/>
          </a:xfrm>
          <a:prstGeom prst="leftRightArrow">
            <a:avLst>
              <a:gd name="adj1" fmla="val 58954"/>
              <a:gd name="adj2" fmla="val 77703"/>
            </a:avLst>
          </a:prstGeom>
          <a:solidFill>
            <a:schemeClr val="tx2"/>
          </a:solidFill>
          <a:ln w="6350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eaLnBrk="0" hangingPunct="0">
              <a:buClr>
                <a:schemeClr val="tx1"/>
              </a:buClr>
              <a:tabLst>
                <a:tab pos="3403600" algn="l"/>
              </a:tabLst>
            </a:pPr>
            <a:r>
              <a:rPr lang="en-GB" sz="1600" b="1" dirty="0" err="1" smtClean="0">
                <a:latin typeface="+mn-lt"/>
              </a:rPr>
              <a:t>Semantical</a:t>
            </a:r>
            <a:r>
              <a:rPr lang="en-GB" sz="1600" b="1" dirty="0" smtClean="0">
                <a:latin typeface="+mn-lt"/>
              </a:rPr>
              <a:t> / Syntactical</a:t>
            </a:r>
          </a:p>
        </p:txBody>
      </p:sp>
      <p:sp>
        <p:nvSpPr>
          <p:cNvPr id="8206" name="AutoShape 18"/>
          <p:cNvSpPr>
            <a:spLocks noChangeArrowheads="1"/>
          </p:cNvSpPr>
          <p:nvPr/>
        </p:nvSpPr>
        <p:spPr bwMode="auto">
          <a:xfrm>
            <a:off x="2999127" y="3594633"/>
            <a:ext cx="3072659" cy="576263"/>
          </a:xfrm>
          <a:prstGeom prst="leftRightArrow">
            <a:avLst>
              <a:gd name="adj1" fmla="val 53435"/>
              <a:gd name="adj2" fmla="val 59648"/>
            </a:avLst>
          </a:prstGeom>
          <a:solidFill>
            <a:schemeClr val="accent5">
              <a:lumMod val="50000"/>
            </a:schemeClr>
          </a:solidFill>
          <a:ln w="6350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eaLnBrk="0" hangingPunct="0">
              <a:buClr>
                <a:schemeClr val="tx1"/>
              </a:buClr>
              <a:tabLst>
                <a:tab pos="3403600" algn="l"/>
              </a:tabLst>
            </a:pPr>
            <a:r>
              <a:rPr lang="de-DE" sz="1600" b="1" dirty="0" smtClean="0">
                <a:latin typeface="+mn-lt"/>
              </a:rPr>
              <a:t>Organisational</a:t>
            </a:r>
          </a:p>
        </p:txBody>
      </p:sp>
      <p:sp>
        <p:nvSpPr>
          <p:cNvPr id="8207" name="AutoShape 20"/>
          <p:cNvSpPr>
            <a:spLocks noChangeArrowheads="1"/>
          </p:cNvSpPr>
          <p:nvPr/>
        </p:nvSpPr>
        <p:spPr bwMode="auto">
          <a:xfrm>
            <a:off x="2999127" y="2924175"/>
            <a:ext cx="3072659" cy="576263"/>
          </a:xfrm>
          <a:prstGeom prst="leftRightArrow">
            <a:avLst>
              <a:gd name="adj1" fmla="val 53435"/>
              <a:gd name="adj2" fmla="val 59648"/>
            </a:avLst>
          </a:prstGeom>
          <a:solidFill>
            <a:srgbClr val="BDCFCC"/>
          </a:solidFill>
          <a:ln w="6350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eaLnBrk="0" hangingPunct="0">
              <a:buClr>
                <a:schemeClr val="tx1"/>
              </a:buClr>
              <a:tabLst>
                <a:tab pos="3403600" algn="l"/>
              </a:tabLst>
            </a:pPr>
            <a:r>
              <a:rPr lang="de-DE" sz="1600" b="1" dirty="0" smtClean="0">
                <a:latin typeface="+mn-lt"/>
              </a:rPr>
              <a:t>Legal</a:t>
            </a:r>
          </a:p>
        </p:txBody>
      </p:sp>
      <p:sp>
        <p:nvSpPr>
          <p:cNvPr id="8202" name="Fußzeilenplatzhalter 3"/>
          <p:cNvSpPr txBox="1">
            <a:spLocks noGrp="1"/>
          </p:cNvSpPr>
          <p:nvPr/>
        </p:nvSpPr>
        <p:spPr bwMode="auto">
          <a:xfrm>
            <a:off x="6516688" y="6596063"/>
            <a:ext cx="2519362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spcBef>
                <a:spcPct val="0"/>
              </a:spcBef>
              <a:tabLst>
                <a:tab pos="6456363" algn="r"/>
              </a:tabLst>
            </a:pPr>
            <a:fld id="{B76343AC-55E2-4FD0-8832-974714D84438}" type="datetime3">
              <a:rPr lang="de-DE" b="0" smtClean="0">
                <a:solidFill>
                  <a:srgbClr val="53746E"/>
                </a:solidFill>
              </a:rPr>
              <a:pPr algn="r">
                <a:spcBef>
                  <a:spcPct val="0"/>
                </a:spcBef>
                <a:tabLst>
                  <a:tab pos="6456363" algn="r"/>
                </a:tabLst>
              </a:pPr>
              <a:t>24/11/10</a:t>
            </a:fld>
            <a:endParaRPr lang="de-DE" b="0">
              <a:solidFill>
                <a:srgbClr val="53746E"/>
              </a:solidFill>
            </a:endParaRPr>
          </a:p>
        </p:txBody>
      </p:sp>
      <p:sp>
        <p:nvSpPr>
          <p:cNvPr id="8203" name="Rectangle 2"/>
          <p:cNvSpPr>
            <a:spLocks noChangeArrowheads="1"/>
          </p:cNvSpPr>
          <p:nvPr/>
        </p:nvSpPr>
        <p:spPr bwMode="auto">
          <a:xfrm>
            <a:off x="539552" y="1268760"/>
            <a:ext cx="8424936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>
              <a:spcBef>
                <a:spcPct val="20000"/>
              </a:spcBef>
              <a:tabLst>
                <a:tab pos="381000" algn="l"/>
              </a:tabLst>
            </a:pPr>
            <a:r>
              <a:rPr lang="en-GB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Layers of Interoperability </a:t>
            </a:r>
            <a:r>
              <a:rPr lang="en-GB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(Source: European Interoperability Framework)</a:t>
            </a:r>
            <a:endParaRPr lang="en-GB" sz="1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213" name="Rectangle 7"/>
          <p:cNvSpPr>
            <a:spLocks noChangeArrowheads="1"/>
          </p:cNvSpPr>
          <p:nvPr/>
        </p:nvSpPr>
        <p:spPr bwMode="auto">
          <a:xfrm>
            <a:off x="-36512" y="2341570"/>
            <a:ext cx="2016125" cy="208756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t"/>
          <a:lstStyle/>
          <a:p>
            <a:pPr eaLnBrk="0" hangingPunct="0">
              <a:buClr>
                <a:schemeClr val="tx1"/>
              </a:buClr>
              <a:tabLst>
                <a:tab pos="3403600" algn="l"/>
              </a:tabLst>
            </a:pPr>
            <a:r>
              <a:rPr lang="de-DE" sz="2000" b="0" dirty="0" smtClean="0">
                <a:latin typeface="Arial" pitchFamily="34" charset="0"/>
              </a:rPr>
              <a:t>Organisation A</a:t>
            </a:r>
          </a:p>
        </p:txBody>
      </p:sp>
      <p:sp>
        <p:nvSpPr>
          <p:cNvPr id="8217" name="Text Box 11"/>
          <p:cNvSpPr txBox="1">
            <a:spLocks noChangeArrowheads="1"/>
          </p:cNvSpPr>
          <p:nvPr/>
        </p:nvSpPr>
        <p:spPr bwMode="auto">
          <a:xfrm>
            <a:off x="284071" y="3559734"/>
            <a:ext cx="516488" cy="27699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b="1" dirty="0" smtClean="0"/>
              <a:t>Data</a:t>
            </a:r>
            <a:endParaRPr lang="de-DE" b="1" dirty="0"/>
          </a:p>
        </p:txBody>
      </p:sp>
      <p:grpSp>
        <p:nvGrpSpPr>
          <p:cNvPr id="2" name="Gruppieren 47"/>
          <p:cNvGrpSpPr/>
          <p:nvPr/>
        </p:nvGrpSpPr>
        <p:grpSpPr>
          <a:xfrm>
            <a:off x="347581" y="3929066"/>
            <a:ext cx="1419304" cy="1143008"/>
            <a:chOff x="347581" y="3761574"/>
            <a:chExt cx="1419304" cy="1143008"/>
          </a:xfrm>
        </p:grpSpPr>
        <p:sp>
          <p:nvSpPr>
            <p:cNvPr id="8214" name="AutoShape 8"/>
            <p:cNvSpPr>
              <a:spLocks noChangeArrowheads="1"/>
            </p:cNvSpPr>
            <p:nvPr/>
          </p:nvSpPr>
          <p:spPr bwMode="auto">
            <a:xfrm>
              <a:off x="579406" y="3902863"/>
              <a:ext cx="611216" cy="293220"/>
            </a:xfrm>
            <a:prstGeom prst="roundRect">
              <a:avLst>
                <a:gd name="adj" fmla="val 16667"/>
              </a:avLst>
            </a:prstGeom>
            <a:solidFill>
              <a:srgbClr val="BDCFCC"/>
            </a:solidFill>
            <a:ln w="6350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t"/>
            <a:lstStyle/>
            <a:p>
              <a:pPr eaLnBrk="0" hangingPunct="0">
                <a:buClr>
                  <a:schemeClr val="tx1"/>
                </a:buClr>
                <a:tabLst>
                  <a:tab pos="3403600" algn="l"/>
                </a:tabLst>
              </a:pPr>
              <a:endParaRPr lang="de-DE" sz="2000" dirty="0">
                <a:latin typeface="Arial" pitchFamily="34" charset="0"/>
              </a:endParaRPr>
            </a:p>
          </p:txBody>
        </p:sp>
        <p:sp>
          <p:nvSpPr>
            <p:cNvPr id="8216" name="AutoShape 10"/>
            <p:cNvSpPr>
              <a:spLocks noChangeArrowheads="1"/>
            </p:cNvSpPr>
            <p:nvPr/>
          </p:nvSpPr>
          <p:spPr bwMode="auto">
            <a:xfrm>
              <a:off x="650844" y="4611362"/>
              <a:ext cx="611216" cy="293220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6350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t"/>
            <a:lstStyle/>
            <a:p>
              <a:pPr eaLnBrk="0" hangingPunct="0">
                <a:buClr>
                  <a:schemeClr val="tx1"/>
                </a:buClr>
                <a:tabLst>
                  <a:tab pos="3403600" algn="l"/>
                </a:tabLst>
              </a:pPr>
              <a:endParaRPr lang="de-DE" sz="2000" dirty="0">
                <a:latin typeface="Arial" pitchFamily="34" charset="0"/>
              </a:endParaRPr>
            </a:p>
          </p:txBody>
        </p:sp>
        <p:sp>
          <p:nvSpPr>
            <p:cNvPr id="33" name="AutoShape 16"/>
            <p:cNvSpPr>
              <a:spLocks noChangeArrowheads="1"/>
            </p:cNvSpPr>
            <p:nvPr/>
          </p:nvSpPr>
          <p:spPr bwMode="auto">
            <a:xfrm>
              <a:off x="902399" y="3761574"/>
              <a:ext cx="754092" cy="428628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25000"/>
              </a:schemeClr>
            </a:solidFill>
            <a:ln w="6350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t"/>
            <a:lstStyle/>
            <a:p>
              <a:pPr eaLnBrk="0" hangingPunct="0">
                <a:buClr>
                  <a:schemeClr val="tx1"/>
                </a:buClr>
                <a:tabLst>
                  <a:tab pos="3403600" algn="l"/>
                </a:tabLst>
              </a:pPr>
              <a:endParaRPr lang="de-DE" sz="2000" dirty="0">
                <a:latin typeface="Arial" pitchFamily="34" charset="0"/>
              </a:endParaRPr>
            </a:p>
          </p:txBody>
        </p:sp>
        <p:sp>
          <p:nvSpPr>
            <p:cNvPr id="34" name="AutoShape 14"/>
            <p:cNvSpPr>
              <a:spLocks noChangeArrowheads="1"/>
            </p:cNvSpPr>
            <p:nvPr/>
          </p:nvSpPr>
          <p:spPr bwMode="auto">
            <a:xfrm>
              <a:off x="347581" y="3833012"/>
              <a:ext cx="758851" cy="35719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65000"/>
              </a:schemeClr>
            </a:solidFill>
            <a:ln w="6350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t"/>
            <a:lstStyle/>
            <a:p>
              <a:pPr eaLnBrk="0" hangingPunct="0">
                <a:buClr>
                  <a:schemeClr val="tx1"/>
                </a:buClr>
                <a:tabLst>
                  <a:tab pos="3403600" algn="l"/>
                </a:tabLst>
              </a:pPr>
              <a:endParaRPr lang="de-DE" sz="2000" dirty="0">
                <a:latin typeface="Arial" pitchFamily="34" charset="0"/>
              </a:endParaRPr>
            </a:p>
          </p:txBody>
        </p:sp>
        <p:sp>
          <p:nvSpPr>
            <p:cNvPr id="35" name="AutoShape 15"/>
            <p:cNvSpPr>
              <a:spLocks noChangeArrowheads="1"/>
            </p:cNvSpPr>
            <p:nvPr/>
          </p:nvSpPr>
          <p:spPr bwMode="auto">
            <a:xfrm>
              <a:off x="606367" y="4047326"/>
              <a:ext cx="785818" cy="367831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6350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t"/>
            <a:lstStyle/>
            <a:p>
              <a:pPr eaLnBrk="0" hangingPunct="0">
                <a:buClr>
                  <a:schemeClr val="tx1"/>
                </a:buClr>
                <a:tabLst>
                  <a:tab pos="3403600" algn="l"/>
                </a:tabLst>
              </a:pPr>
              <a:endParaRPr lang="de-DE" sz="2000" dirty="0">
                <a:latin typeface="Arial" pitchFamily="34" charset="0"/>
              </a:endParaRPr>
            </a:p>
          </p:txBody>
        </p:sp>
        <p:sp>
          <p:nvSpPr>
            <p:cNvPr id="36" name="AutoShape 16"/>
            <p:cNvSpPr>
              <a:spLocks noChangeArrowheads="1"/>
            </p:cNvSpPr>
            <p:nvPr/>
          </p:nvSpPr>
          <p:spPr bwMode="auto">
            <a:xfrm>
              <a:off x="392053" y="4333078"/>
              <a:ext cx="754092" cy="42862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6350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t"/>
            <a:lstStyle/>
            <a:p>
              <a:pPr eaLnBrk="0" hangingPunct="0">
                <a:buClr>
                  <a:schemeClr val="tx1"/>
                </a:buClr>
                <a:tabLst>
                  <a:tab pos="3403600" algn="l"/>
                </a:tabLst>
              </a:pPr>
              <a:endParaRPr lang="de-DE" sz="2000" dirty="0">
                <a:latin typeface="Arial" pitchFamily="34" charset="0"/>
              </a:endParaRPr>
            </a:p>
          </p:txBody>
        </p:sp>
        <p:sp>
          <p:nvSpPr>
            <p:cNvPr id="37" name="AutoShape 16"/>
            <p:cNvSpPr>
              <a:spLocks noChangeArrowheads="1"/>
            </p:cNvSpPr>
            <p:nvPr/>
          </p:nvSpPr>
          <p:spPr bwMode="auto">
            <a:xfrm>
              <a:off x="902399" y="4261640"/>
              <a:ext cx="754092" cy="428628"/>
            </a:xfrm>
            <a:prstGeom prst="roundRect">
              <a:avLst>
                <a:gd name="adj" fmla="val 16667"/>
              </a:avLst>
            </a:prstGeom>
            <a:solidFill>
              <a:srgbClr val="BDCFCC"/>
            </a:solidFill>
            <a:ln w="6350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t"/>
            <a:lstStyle/>
            <a:p>
              <a:pPr eaLnBrk="0" hangingPunct="0">
                <a:buClr>
                  <a:schemeClr val="tx1"/>
                </a:buClr>
                <a:tabLst>
                  <a:tab pos="3403600" algn="l"/>
                </a:tabLst>
              </a:pPr>
              <a:endParaRPr lang="de-DE" sz="2000" dirty="0">
                <a:latin typeface="Arial" pitchFamily="34" charset="0"/>
              </a:endParaRPr>
            </a:p>
          </p:txBody>
        </p:sp>
        <p:sp>
          <p:nvSpPr>
            <p:cNvPr id="8215" name="AutoShape 9"/>
            <p:cNvSpPr>
              <a:spLocks noChangeArrowheads="1"/>
            </p:cNvSpPr>
            <p:nvPr/>
          </p:nvSpPr>
          <p:spPr bwMode="auto">
            <a:xfrm>
              <a:off x="1155669" y="4191788"/>
              <a:ext cx="611216" cy="29322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50000"/>
              </a:schemeClr>
            </a:solidFill>
            <a:ln w="6350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t"/>
            <a:lstStyle/>
            <a:p>
              <a:pPr eaLnBrk="0" hangingPunct="0">
                <a:buClr>
                  <a:schemeClr val="tx1"/>
                </a:buClr>
                <a:tabLst>
                  <a:tab pos="3403600" algn="l"/>
                </a:tabLst>
              </a:pPr>
              <a:endParaRPr lang="de-DE" sz="2000" dirty="0">
                <a:latin typeface="Arial" pitchFamily="34" charset="0"/>
              </a:endParaRPr>
            </a:p>
          </p:txBody>
        </p:sp>
      </p:grpSp>
      <p:sp>
        <p:nvSpPr>
          <p:cNvPr id="8208" name="Rectangle 13"/>
          <p:cNvSpPr>
            <a:spLocks noChangeArrowheads="1"/>
          </p:cNvSpPr>
          <p:nvPr/>
        </p:nvSpPr>
        <p:spPr bwMode="auto">
          <a:xfrm>
            <a:off x="7236296" y="2341570"/>
            <a:ext cx="2016125" cy="208756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t"/>
          <a:lstStyle/>
          <a:p>
            <a:pPr eaLnBrk="0" hangingPunct="0">
              <a:buClr>
                <a:schemeClr val="tx1"/>
              </a:buClr>
              <a:tabLst>
                <a:tab pos="3403600" algn="l"/>
              </a:tabLst>
            </a:pPr>
            <a:r>
              <a:rPr lang="de-DE" sz="2000" b="0" dirty="0" smtClean="0">
                <a:latin typeface="Arial" pitchFamily="34" charset="0"/>
              </a:rPr>
              <a:t>Organisation B</a:t>
            </a:r>
          </a:p>
        </p:txBody>
      </p:sp>
      <p:grpSp>
        <p:nvGrpSpPr>
          <p:cNvPr id="3" name="Gruppieren 48"/>
          <p:cNvGrpSpPr/>
          <p:nvPr/>
        </p:nvGrpSpPr>
        <p:grpSpPr>
          <a:xfrm>
            <a:off x="7251750" y="4071942"/>
            <a:ext cx="1550190" cy="1000132"/>
            <a:chOff x="7251750" y="3904450"/>
            <a:chExt cx="1550190" cy="1000132"/>
          </a:xfrm>
        </p:grpSpPr>
        <p:sp>
          <p:nvSpPr>
            <p:cNvPr id="39" name="AutoShape 9"/>
            <p:cNvSpPr>
              <a:spLocks noChangeArrowheads="1"/>
            </p:cNvSpPr>
            <p:nvPr/>
          </p:nvSpPr>
          <p:spPr bwMode="auto">
            <a:xfrm>
              <a:off x="7251750" y="4261640"/>
              <a:ext cx="611216" cy="29322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50000"/>
              </a:schemeClr>
            </a:solidFill>
            <a:ln w="6350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t"/>
            <a:lstStyle/>
            <a:p>
              <a:pPr eaLnBrk="0" hangingPunct="0">
                <a:buClr>
                  <a:schemeClr val="tx1"/>
                </a:buClr>
                <a:tabLst>
                  <a:tab pos="3403600" algn="l"/>
                </a:tabLst>
              </a:pPr>
              <a:endParaRPr lang="de-DE" sz="2000" dirty="0">
                <a:latin typeface="Arial" pitchFamily="34" charset="0"/>
              </a:endParaRPr>
            </a:p>
          </p:txBody>
        </p:sp>
        <p:sp>
          <p:nvSpPr>
            <p:cNvPr id="31" name="AutoShape 16"/>
            <p:cNvSpPr>
              <a:spLocks noChangeArrowheads="1"/>
            </p:cNvSpPr>
            <p:nvPr/>
          </p:nvSpPr>
          <p:spPr bwMode="auto">
            <a:xfrm>
              <a:off x="8047848" y="3904450"/>
              <a:ext cx="754092" cy="428628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6350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t"/>
            <a:lstStyle/>
            <a:p>
              <a:pPr eaLnBrk="0" hangingPunct="0">
                <a:buClr>
                  <a:schemeClr val="tx1"/>
                </a:buClr>
                <a:tabLst>
                  <a:tab pos="3403600" algn="l"/>
                </a:tabLst>
              </a:pPr>
              <a:endParaRPr lang="de-DE" sz="2000" dirty="0">
                <a:latin typeface="Arial" pitchFamily="34" charset="0"/>
              </a:endParaRPr>
            </a:p>
          </p:txBody>
        </p:sp>
        <p:sp>
          <p:nvSpPr>
            <p:cNvPr id="8209" name="AutoShape 14"/>
            <p:cNvSpPr>
              <a:spLocks noChangeArrowheads="1"/>
            </p:cNvSpPr>
            <p:nvPr/>
          </p:nvSpPr>
          <p:spPr bwMode="auto">
            <a:xfrm>
              <a:off x="7493030" y="3975888"/>
              <a:ext cx="758851" cy="35719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65000"/>
              </a:schemeClr>
            </a:solidFill>
            <a:ln w="6350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t"/>
            <a:lstStyle/>
            <a:p>
              <a:pPr eaLnBrk="0" hangingPunct="0">
                <a:buClr>
                  <a:schemeClr val="tx1"/>
                </a:buClr>
                <a:tabLst>
                  <a:tab pos="3403600" algn="l"/>
                </a:tabLst>
              </a:pPr>
              <a:endParaRPr lang="de-DE" sz="2000" dirty="0">
                <a:latin typeface="Arial" pitchFamily="34" charset="0"/>
              </a:endParaRPr>
            </a:p>
          </p:txBody>
        </p:sp>
        <p:sp>
          <p:nvSpPr>
            <p:cNvPr id="8210" name="AutoShape 15"/>
            <p:cNvSpPr>
              <a:spLocks noChangeArrowheads="1"/>
            </p:cNvSpPr>
            <p:nvPr/>
          </p:nvSpPr>
          <p:spPr bwMode="auto">
            <a:xfrm>
              <a:off x="7751816" y="4190202"/>
              <a:ext cx="785818" cy="367831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25000"/>
              </a:schemeClr>
            </a:solidFill>
            <a:ln w="6350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t"/>
            <a:lstStyle/>
            <a:p>
              <a:pPr eaLnBrk="0" hangingPunct="0">
                <a:buClr>
                  <a:schemeClr val="tx1"/>
                </a:buClr>
                <a:tabLst>
                  <a:tab pos="3403600" algn="l"/>
                </a:tabLst>
              </a:pPr>
              <a:endParaRPr lang="de-DE" sz="2000" dirty="0">
                <a:latin typeface="Arial" pitchFamily="34" charset="0"/>
              </a:endParaRPr>
            </a:p>
          </p:txBody>
        </p:sp>
        <p:sp>
          <p:nvSpPr>
            <p:cNvPr id="8211" name="AutoShape 16"/>
            <p:cNvSpPr>
              <a:spLocks noChangeArrowheads="1"/>
            </p:cNvSpPr>
            <p:nvPr/>
          </p:nvSpPr>
          <p:spPr bwMode="auto">
            <a:xfrm>
              <a:off x="7537502" y="4475954"/>
              <a:ext cx="754092" cy="428628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6350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t"/>
            <a:lstStyle/>
            <a:p>
              <a:pPr eaLnBrk="0" hangingPunct="0">
                <a:buClr>
                  <a:schemeClr val="tx1"/>
                </a:buClr>
                <a:tabLst>
                  <a:tab pos="3403600" algn="l"/>
                </a:tabLst>
              </a:pPr>
              <a:endParaRPr lang="de-DE" sz="2000" dirty="0">
                <a:latin typeface="Arial" pitchFamily="34" charset="0"/>
              </a:endParaRPr>
            </a:p>
          </p:txBody>
        </p:sp>
        <p:sp>
          <p:nvSpPr>
            <p:cNvPr id="32" name="AutoShape 16"/>
            <p:cNvSpPr>
              <a:spLocks noChangeArrowheads="1"/>
            </p:cNvSpPr>
            <p:nvPr/>
          </p:nvSpPr>
          <p:spPr bwMode="auto">
            <a:xfrm>
              <a:off x="8047848" y="4404516"/>
              <a:ext cx="754092" cy="42862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6350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t"/>
            <a:lstStyle/>
            <a:p>
              <a:pPr eaLnBrk="0" hangingPunct="0">
                <a:buClr>
                  <a:schemeClr val="tx1"/>
                </a:buClr>
                <a:tabLst>
                  <a:tab pos="3403600" algn="l"/>
                </a:tabLst>
              </a:pPr>
              <a:endParaRPr lang="de-DE" sz="2000" dirty="0">
                <a:latin typeface="Arial" pitchFamily="34" charset="0"/>
              </a:endParaRPr>
            </a:p>
          </p:txBody>
        </p:sp>
      </p:grp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7213950" y="3559734"/>
            <a:ext cx="516488" cy="27699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b="1" dirty="0" smtClean="0"/>
              <a:t>Data</a:t>
            </a:r>
            <a:endParaRPr lang="de-DE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1355725"/>
            <a:ext cx="6535737" cy="417513"/>
          </a:xfrm>
          <a:noFill/>
          <a:ln/>
        </p:spPr>
        <p:txBody>
          <a:bodyPr/>
          <a:lstStyle/>
          <a:p>
            <a:r>
              <a:rPr lang="en-GB" smtClean="0"/>
              <a:t>What is SEMIC.EU ?</a:t>
            </a:r>
            <a:endParaRPr lang="en-GB"/>
          </a:p>
        </p:txBody>
      </p:sp>
      <p:sp>
        <p:nvSpPr>
          <p:cNvPr id="1244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83957"/>
            <a:ext cx="4665836" cy="328705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ct val="30000"/>
              </a:spcAft>
            </a:pPr>
            <a:r>
              <a:rPr lang="en-GB" sz="2400" dirty="0" smtClean="0">
                <a:latin typeface="Arial" pitchFamily="34" charset="0"/>
              </a:rPr>
              <a:t>Service</a:t>
            </a:r>
            <a:r>
              <a:rPr lang="en-GB" b="1" dirty="0" smtClean="0">
                <a:latin typeface="Arial" pitchFamily="34" charset="0"/>
              </a:rPr>
              <a:t/>
            </a:r>
            <a:br>
              <a:rPr lang="en-GB" b="1" dirty="0" smtClean="0">
                <a:latin typeface="Arial" pitchFamily="34" charset="0"/>
              </a:rPr>
            </a:br>
            <a:r>
              <a:rPr lang="en-GB" sz="1600" dirty="0" smtClean="0">
                <a:latin typeface="Arial" pitchFamily="34" charset="0"/>
              </a:rPr>
              <a:t>Coaching for development and reuse of interoperability assets</a:t>
            </a:r>
          </a:p>
          <a:p>
            <a:pPr>
              <a:lnSpc>
                <a:spcPct val="100000"/>
              </a:lnSpc>
              <a:spcAft>
                <a:spcPct val="30000"/>
              </a:spcAft>
            </a:pPr>
            <a:r>
              <a:rPr lang="en-GB" sz="2800" dirty="0" smtClean="0">
                <a:latin typeface="Arial" pitchFamily="34" charset="0"/>
              </a:rPr>
              <a:t>Collaboration</a:t>
            </a:r>
            <a:r>
              <a:rPr lang="en-GB" b="1" dirty="0" smtClean="0">
                <a:latin typeface="Arial" pitchFamily="34" charset="0"/>
              </a:rPr>
              <a:t/>
            </a:r>
            <a:br>
              <a:rPr lang="en-GB" b="1" dirty="0" smtClean="0">
                <a:latin typeface="Arial" pitchFamily="34" charset="0"/>
              </a:rPr>
            </a:br>
            <a:r>
              <a:rPr lang="en-GB" sz="1600" dirty="0" smtClean="0">
                <a:latin typeface="Arial" pitchFamily="34" charset="0"/>
              </a:rPr>
              <a:t>Technical community for pan-European data exchange</a:t>
            </a:r>
          </a:p>
          <a:p>
            <a:pPr>
              <a:lnSpc>
                <a:spcPct val="100000"/>
              </a:lnSpc>
              <a:spcAft>
                <a:spcPct val="30000"/>
              </a:spcAft>
            </a:pPr>
            <a:r>
              <a:rPr lang="en-GB" sz="2800" dirty="0" smtClean="0">
                <a:latin typeface="Arial" pitchFamily="34" charset="0"/>
              </a:rPr>
              <a:t>Repository</a:t>
            </a:r>
            <a:r>
              <a:rPr lang="en-GB" sz="2800" b="1" dirty="0" smtClean="0">
                <a:latin typeface="Arial" pitchFamily="34" charset="0"/>
              </a:rPr>
              <a:t> </a:t>
            </a:r>
            <a:br>
              <a:rPr lang="en-GB" sz="2800" b="1" dirty="0" smtClean="0">
                <a:latin typeface="Arial" pitchFamily="34" charset="0"/>
              </a:rPr>
            </a:br>
            <a:r>
              <a:rPr lang="en-GB" sz="1600" dirty="0" smtClean="0">
                <a:latin typeface="Arial" pitchFamily="34" charset="0"/>
              </a:rPr>
              <a:t>Provision of quality-assured semantic interoperability solutions</a:t>
            </a:r>
            <a:endParaRPr lang="en-GB" dirty="0">
              <a:latin typeface="Arial" pitchFamily="34" charset="0"/>
            </a:endParaRPr>
          </a:p>
        </p:txBody>
      </p:sp>
      <p:pic>
        <p:nvPicPr>
          <p:cNvPr id="1244164" name="Picture 4" descr="Semic_Illustra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1773238"/>
            <a:ext cx="40322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15" name="Picture 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916113"/>
            <a:ext cx="8580438" cy="4765675"/>
          </a:xfrm>
          <a:prstGeom prst="rect">
            <a:avLst/>
          </a:prstGeom>
          <a:noFill/>
          <a:ln w="127" algn="ctr">
            <a:noFill/>
            <a:miter lim="800000"/>
            <a:headEnd/>
            <a:tailEnd/>
          </a:ln>
          <a:effectLst/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11300" y="1479550"/>
            <a:ext cx="7308850" cy="417513"/>
          </a:xfrm>
        </p:spPr>
        <p:txBody>
          <a:bodyPr/>
          <a:lstStyle/>
          <a:p>
            <a:r>
              <a:rPr lang="en-GB" dirty="0" smtClean="0"/>
              <a:t>SEMIC.EU Roadmap – 2007 - ??</a:t>
            </a:r>
          </a:p>
        </p:txBody>
      </p:sp>
      <p:sp>
        <p:nvSpPr>
          <p:cNvPr id="56401" name="Rectangle 81"/>
          <p:cNvSpPr>
            <a:spLocks noGrp="1" noChangeArrowheads="1"/>
          </p:cNvSpPr>
          <p:nvPr>
            <p:ph type="body" idx="1"/>
          </p:nvPr>
        </p:nvSpPr>
        <p:spPr>
          <a:xfrm>
            <a:off x="6804025" y="1196975"/>
            <a:ext cx="4949825" cy="2444750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</a:pPr>
            <a:endParaRPr lang="en-GB" sz="1600" smtClean="0"/>
          </a:p>
          <a:p>
            <a:pPr>
              <a:lnSpc>
                <a:spcPct val="100000"/>
              </a:lnSpc>
            </a:pPr>
            <a:endParaRPr lang="en-GB" sz="1600" smtClean="0"/>
          </a:p>
          <a:p>
            <a:pPr>
              <a:lnSpc>
                <a:spcPct val="100000"/>
              </a:lnSpc>
            </a:pPr>
            <a:endParaRPr lang="en-GB" sz="1600" smtClean="0"/>
          </a:p>
          <a:p>
            <a:pPr>
              <a:lnSpc>
                <a:spcPct val="100000"/>
              </a:lnSpc>
            </a:pPr>
            <a:endParaRPr lang="en-GB" sz="1600" smtClean="0"/>
          </a:p>
          <a:p>
            <a:pPr>
              <a:lnSpc>
                <a:spcPct val="100000"/>
              </a:lnSpc>
            </a:pPr>
            <a:endParaRPr lang="en-GB" sz="1600" smtClean="0"/>
          </a:p>
          <a:p>
            <a:pPr>
              <a:lnSpc>
                <a:spcPct val="100000"/>
              </a:lnSpc>
            </a:pPr>
            <a:endParaRPr lang="en-GB" sz="1600" smtClean="0"/>
          </a:p>
          <a:p>
            <a:pPr>
              <a:lnSpc>
                <a:spcPct val="100000"/>
              </a:lnSpc>
            </a:pPr>
            <a:endParaRPr lang="en-GB" sz="1600" smtClean="0"/>
          </a:p>
        </p:txBody>
      </p:sp>
      <p:sp>
        <p:nvSpPr>
          <p:cNvPr id="10" name="Rechteck 9"/>
          <p:cNvSpPr/>
          <p:nvPr/>
        </p:nvSpPr>
        <p:spPr bwMode="auto">
          <a:xfrm>
            <a:off x="7143768" y="6357958"/>
            <a:ext cx="1928826" cy="357190"/>
          </a:xfrm>
          <a:prstGeom prst="rect">
            <a:avLst/>
          </a:prstGeom>
          <a:solidFill>
            <a:schemeClr val="bg1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FagoOfficeSans-Regular" pitchFamily="50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11300" y="1479550"/>
            <a:ext cx="6535738" cy="4175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  <a:defRPr/>
            </a:pPr>
            <a:r>
              <a:rPr kumimoji="0" lang="en-GB" sz="2200" b="0" i="0" u="none" strike="noStrike" kern="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SEMIC.EU: </a:t>
            </a:r>
            <a:r>
              <a:rPr lang="en-GB" sz="2200" b="0" kern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</a:t>
            </a:r>
            <a:r>
              <a:rPr kumimoji="0" lang="en-GB" sz="2200" b="0" i="0" u="none" strike="noStrike" kern="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ollaboration</a:t>
            </a:r>
            <a:r>
              <a:rPr kumimoji="0" lang="en-GB" sz="2200" b="0" i="0" u="none" strike="noStrike" kern="0" cap="none" spc="0" normalizeH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GB" sz="2200" b="0" kern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</a:t>
            </a:r>
            <a:r>
              <a:rPr kumimoji="0" lang="en-GB" sz="2200" b="0" i="0" u="none" strike="noStrike" kern="0" cap="none" spc="0" normalizeH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latform</a:t>
            </a:r>
            <a:endParaRPr kumimoji="0" lang="en-GB" sz="2200" b="0" i="0" u="none" strike="noStrike" kern="0" cap="none" spc="0" normalizeH="0" baseline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44" descr="Logo_final_gros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2021"/>
          <a:stretch>
            <a:fillRect/>
          </a:stretch>
        </p:blipFill>
        <p:spPr bwMode="auto">
          <a:xfrm>
            <a:off x="2268538" y="3213100"/>
            <a:ext cx="3744912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6"/>
          <p:cNvSpPr>
            <a:spLocks/>
          </p:cNvSpPr>
          <p:nvPr/>
        </p:nvSpPr>
        <p:spPr bwMode="auto">
          <a:xfrm>
            <a:off x="6516291" y="2233612"/>
            <a:ext cx="1802804" cy="560859"/>
          </a:xfrm>
          <a:prstGeom prst="borderCallout2">
            <a:avLst>
              <a:gd name="adj1" fmla="val 28347"/>
              <a:gd name="adj2" fmla="val -5310"/>
              <a:gd name="adj3" fmla="val 28347"/>
              <a:gd name="adj4" fmla="val -86394"/>
              <a:gd name="adj5" fmla="val 259672"/>
              <a:gd name="adj6" fmla="val -10925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GB" sz="1600" dirty="0" smtClean="0">
                <a:latin typeface="+mj-lt"/>
              </a:rPr>
              <a:t>&gt; 1.200 users</a:t>
            </a:r>
            <a:endParaRPr lang="en-GB" sz="1600" dirty="0">
              <a:latin typeface="+mj-lt"/>
            </a:endParaRPr>
          </a:p>
        </p:txBody>
      </p:sp>
      <p:sp>
        <p:nvSpPr>
          <p:cNvPr id="5" name="AutoShape 7"/>
          <p:cNvSpPr>
            <a:spLocks/>
          </p:cNvSpPr>
          <p:nvPr/>
        </p:nvSpPr>
        <p:spPr bwMode="auto">
          <a:xfrm>
            <a:off x="611188" y="2233613"/>
            <a:ext cx="1633232" cy="462621"/>
          </a:xfrm>
          <a:prstGeom prst="borderCallout2">
            <a:avLst>
              <a:gd name="adj1" fmla="val 28347"/>
              <a:gd name="adj2" fmla="val 105310"/>
              <a:gd name="adj3" fmla="val 28347"/>
              <a:gd name="adj4" fmla="val 186282"/>
              <a:gd name="adj5" fmla="val 297639"/>
              <a:gd name="adj6" fmla="val 21150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GB" sz="1600" smtClean="0">
                <a:latin typeface="+mj-lt"/>
              </a:rPr>
              <a:t>&gt; 500 assets</a:t>
            </a:r>
          </a:p>
        </p:txBody>
      </p:sp>
      <p:sp>
        <p:nvSpPr>
          <p:cNvPr id="6" name="AutoShape 8"/>
          <p:cNvSpPr>
            <a:spLocks/>
          </p:cNvSpPr>
          <p:nvPr/>
        </p:nvSpPr>
        <p:spPr bwMode="auto">
          <a:xfrm>
            <a:off x="6516291" y="3478212"/>
            <a:ext cx="1802804" cy="560859"/>
          </a:xfrm>
          <a:prstGeom prst="borderCallout2">
            <a:avLst>
              <a:gd name="adj1" fmla="val 28347"/>
              <a:gd name="adj2" fmla="val -5310"/>
              <a:gd name="adj3" fmla="val 28347"/>
              <a:gd name="adj4" fmla="val -23231"/>
              <a:gd name="adj5" fmla="val 27167"/>
              <a:gd name="adj6" fmla="val -2875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GB" sz="1600" smtClean="0">
                <a:latin typeface="+mj-lt"/>
              </a:rPr>
              <a:t> 8 Communities</a:t>
            </a:r>
            <a:endParaRPr lang="en-GB" sz="1600">
              <a:latin typeface="+mj-lt"/>
            </a:endParaRPr>
          </a:p>
        </p:txBody>
      </p:sp>
      <p:sp>
        <p:nvSpPr>
          <p:cNvPr id="7" name="AutoShape 9"/>
          <p:cNvSpPr>
            <a:spLocks/>
          </p:cNvSpPr>
          <p:nvPr/>
        </p:nvSpPr>
        <p:spPr bwMode="auto">
          <a:xfrm>
            <a:off x="611188" y="3514725"/>
            <a:ext cx="1633232" cy="462621"/>
          </a:xfrm>
          <a:prstGeom prst="borderCallout2">
            <a:avLst>
              <a:gd name="adj1" fmla="val 28347"/>
              <a:gd name="adj2" fmla="val 105310"/>
              <a:gd name="adj3" fmla="val 28347"/>
              <a:gd name="adj4" fmla="val 124005"/>
              <a:gd name="adj5" fmla="val 25986"/>
              <a:gd name="adj6" fmla="val 12986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GB" sz="1600" smtClean="0">
                <a:latin typeface="+mj-lt"/>
              </a:rPr>
              <a:t>&gt; 90 Projects</a:t>
            </a:r>
            <a:endParaRPr lang="en-GB" sz="1600">
              <a:latin typeface="+mj-lt"/>
            </a:endParaRPr>
          </a:p>
        </p:txBody>
      </p:sp>
      <p:sp>
        <p:nvSpPr>
          <p:cNvPr id="8" name="AutoShape 10"/>
          <p:cNvSpPr>
            <a:spLocks/>
          </p:cNvSpPr>
          <p:nvPr/>
        </p:nvSpPr>
        <p:spPr bwMode="auto">
          <a:xfrm>
            <a:off x="611188" y="4797425"/>
            <a:ext cx="1633232" cy="462621"/>
          </a:xfrm>
          <a:prstGeom prst="borderCallout2">
            <a:avLst>
              <a:gd name="adj1" fmla="val 28347"/>
              <a:gd name="adj2" fmla="val 105310"/>
              <a:gd name="adj3" fmla="val 28347"/>
              <a:gd name="adj4" fmla="val 180088"/>
              <a:gd name="adj5" fmla="val -83856"/>
              <a:gd name="adj6" fmla="val 20354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GB" sz="1600" smtClean="0">
                <a:latin typeface="+mj-lt"/>
              </a:rPr>
              <a:t>Community</a:t>
            </a:r>
            <a:br>
              <a:rPr lang="en-GB" sz="1600" smtClean="0">
                <a:latin typeface="+mj-lt"/>
              </a:rPr>
            </a:br>
            <a:r>
              <a:rPr lang="en-GB" sz="1600" smtClean="0">
                <a:latin typeface="+mj-lt"/>
              </a:rPr>
              <a:t>Management</a:t>
            </a:r>
            <a:endParaRPr lang="en-GB" sz="1600">
              <a:latin typeface="+mj-lt"/>
            </a:endParaRPr>
          </a:p>
        </p:txBody>
      </p:sp>
      <p:sp>
        <p:nvSpPr>
          <p:cNvPr id="9" name="AutoShape 11"/>
          <p:cNvSpPr>
            <a:spLocks/>
          </p:cNvSpPr>
          <p:nvPr/>
        </p:nvSpPr>
        <p:spPr bwMode="auto">
          <a:xfrm>
            <a:off x="6516291" y="4724399"/>
            <a:ext cx="1802804" cy="560859"/>
          </a:xfrm>
          <a:prstGeom prst="borderCallout2">
            <a:avLst>
              <a:gd name="adj1" fmla="val 28347"/>
              <a:gd name="adj2" fmla="val -5310"/>
              <a:gd name="adj3" fmla="val 28347"/>
              <a:gd name="adj4" fmla="val -80972"/>
              <a:gd name="adj5" fmla="val -75986"/>
              <a:gd name="adj6" fmla="val -10475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GB" sz="1600" smtClean="0">
                <a:latin typeface="+mj-lt"/>
              </a:rPr>
              <a:t>Partner for eGovernment</a:t>
            </a:r>
            <a:endParaRPr lang="en-GB" sz="1600">
              <a:latin typeface="+mj-lt"/>
            </a:endParaRPr>
          </a:p>
        </p:txBody>
      </p:sp>
      <p:sp>
        <p:nvSpPr>
          <p:cNvPr id="10" name="AutoShape 12"/>
          <p:cNvSpPr>
            <a:spLocks/>
          </p:cNvSpPr>
          <p:nvPr/>
        </p:nvSpPr>
        <p:spPr bwMode="auto">
          <a:xfrm>
            <a:off x="1187450" y="5618063"/>
            <a:ext cx="1797949" cy="619225"/>
          </a:xfrm>
          <a:prstGeom prst="borderCallout2">
            <a:avLst>
              <a:gd name="adj1" fmla="val 28347"/>
              <a:gd name="adj2" fmla="val 105310"/>
              <a:gd name="adj3" fmla="val 28347"/>
              <a:gd name="adj4" fmla="val 144139"/>
              <a:gd name="adj5" fmla="val -170290"/>
              <a:gd name="adj6" fmla="val 15863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GB" sz="1600" smtClean="0">
                <a:latin typeface="+mj-lt"/>
              </a:rPr>
              <a:t>Service point for interoperability</a:t>
            </a:r>
          </a:p>
        </p:txBody>
      </p:sp>
      <p:sp>
        <p:nvSpPr>
          <p:cNvPr id="11" name="AutoShape 13"/>
          <p:cNvSpPr>
            <a:spLocks/>
          </p:cNvSpPr>
          <p:nvPr/>
        </p:nvSpPr>
        <p:spPr bwMode="auto">
          <a:xfrm>
            <a:off x="5649516" y="5618063"/>
            <a:ext cx="1802804" cy="560859"/>
          </a:xfrm>
          <a:prstGeom prst="borderCallout2">
            <a:avLst>
              <a:gd name="adj1" fmla="val 28347"/>
              <a:gd name="adj2" fmla="val -5310"/>
              <a:gd name="adj3" fmla="val 28347"/>
              <a:gd name="adj4" fmla="val -55310"/>
              <a:gd name="adj5" fmla="val -193606"/>
              <a:gd name="adj6" fmla="val -7113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GB" sz="1600" smtClean="0">
                <a:latin typeface="+mj-lt"/>
              </a:rPr>
              <a:t>Knowledge base for semantics</a:t>
            </a:r>
            <a:endParaRPr lang="en-GB" sz="1600">
              <a:latin typeface="+mj-lt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3457341" y="4148138"/>
            <a:ext cx="2807426" cy="252239"/>
          </a:xfrm>
          <a:prstGeom prst="rect">
            <a:avLst/>
          </a:prstGeom>
          <a:noFill/>
          <a:ln w="127" algn="ctr">
            <a:noFill/>
            <a:miter lim="800000"/>
            <a:headEnd/>
            <a:tailEnd/>
          </a:ln>
          <a:effectLst/>
        </p:spPr>
        <p:txBody>
          <a:bodyPr wrap="none" lIns="36000" tIns="36000" rIns="36000" bIns="36000">
            <a:spAutoFit/>
          </a:bodyPr>
          <a:lstStyle/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GB" sz="1200" smtClean="0">
                <a:solidFill>
                  <a:srgbClr val="306B80"/>
                </a:solidFill>
              </a:rPr>
              <a:t>Sustainable Service for eGovernment</a:t>
            </a:r>
            <a:endParaRPr lang="en-GB" sz="1200">
              <a:solidFill>
                <a:srgbClr val="306B8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1511300" y="1479550"/>
            <a:ext cx="6535738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 typeface="Wingdings" pitchFamily="2" charset="2"/>
              <a:buNone/>
              <a:tabLst>
                <a:tab pos="381000" algn="l"/>
              </a:tabLst>
              <a:defRPr/>
            </a:pPr>
            <a:r>
              <a:rPr lang="en-GB" sz="2200" b="0" ker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SEMIC.EU – Repository of artefact types </a:t>
            </a:r>
          </a:p>
        </p:txBody>
      </p:sp>
      <p:sp>
        <p:nvSpPr>
          <p:cNvPr id="42" name="Rechteck 41"/>
          <p:cNvSpPr/>
          <p:nvPr/>
        </p:nvSpPr>
        <p:spPr>
          <a:xfrm>
            <a:off x="496459" y="2957513"/>
            <a:ext cx="8322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2400"/>
              </a:lnSpc>
              <a:spcAft>
                <a:spcPts val="12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GB" sz="1400" b="0" dirty="0">
                <a:latin typeface="+mj-lt"/>
              </a:rPr>
              <a:t>Projects</a:t>
            </a:r>
          </a:p>
        </p:txBody>
      </p:sp>
      <p:sp>
        <p:nvSpPr>
          <p:cNvPr id="43" name="Rechteck 42"/>
          <p:cNvSpPr/>
          <p:nvPr/>
        </p:nvSpPr>
        <p:spPr>
          <a:xfrm>
            <a:off x="605463" y="3786188"/>
            <a:ext cx="7232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2400"/>
              </a:lnSpc>
              <a:spcAft>
                <a:spcPts val="12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GB" sz="1400" b="0" dirty="0">
                <a:latin typeface="+mj-lt"/>
              </a:rPr>
              <a:t>Assets</a:t>
            </a:r>
          </a:p>
        </p:txBody>
      </p:sp>
      <p:sp>
        <p:nvSpPr>
          <p:cNvPr id="44" name="Rechteck 43"/>
          <p:cNvSpPr/>
          <p:nvPr/>
        </p:nvSpPr>
        <p:spPr>
          <a:xfrm>
            <a:off x="70060" y="4286250"/>
            <a:ext cx="12586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2400"/>
              </a:lnSpc>
              <a:spcAft>
                <a:spcPts val="12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GB" sz="1400" b="0" dirty="0">
                <a:latin typeface="+mj-lt"/>
              </a:rPr>
              <a:t>Methodology 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1285851" y="2143116"/>
            <a:ext cx="1428760" cy="571504"/>
          </a:xfrm>
          <a:prstGeom prst="rect">
            <a:avLst/>
          </a:prstGeom>
          <a:solidFill>
            <a:schemeClr val="tx2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36000" tIns="36000" rIns="36000" bIns="36000" anchor="ctr"/>
          <a:lstStyle/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GB" sz="1600" b="0" dirty="0">
                <a:solidFill>
                  <a:schemeClr val="bg1"/>
                </a:solidFill>
                <a:latin typeface="+mj-lt"/>
              </a:rPr>
              <a:t>Schema</a:t>
            </a:r>
          </a:p>
        </p:txBody>
      </p:sp>
      <p:sp>
        <p:nvSpPr>
          <p:cNvPr id="12" name="Richtungspfeil 11"/>
          <p:cNvSpPr/>
          <p:nvPr/>
        </p:nvSpPr>
        <p:spPr bwMode="auto">
          <a:xfrm rot="5400000">
            <a:off x="428595" y="3643314"/>
            <a:ext cx="3143272" cy="1428760"/>
          </a:xfrm>
          <a:prstGeom prst="homePlate">
            <a:avLst>
              <a:gd name="adj" fmla="val 20667"/>
            </a:avLst>
          </a:prstGeom>
          <a:solidFill>
            <a:schemeClr val="tx2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vert270" lIns="36000" tIns="36000" rIns="36000" bIns="36000" anchorCtr="1">
            <a:normAutofit/>
          </a:bodyPr>
          <a:lstStyle/>
          <a:p>
            <a:pPr>
              <a:lnSpc>
                <a:spcPts val="2400"/>
              </a:lnSpc>
              <a:spcAft>
                <a:spcPts val="12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endParaRPr lang="en-GB" sz="1600" b="0" dirty="0">
              <a:latin typeface="Arial" pitchFamily="34" charset="0"/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1393008" y="2957514"/>
            <a:ext cx="1214446" cy="685800"/>
          </a:xfrm>
          <a:prstGeom prst="rect">
            <a:avLst/>
          </a:prstGeom>
          <a:solidFill>
            <a:schemeClr val="bg1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36000" tIns="36000" rIns="36000" bIns="36000" anchor="ctr"/>
          <a:lstStyle/>
          <a:p>
            <a:pPr algn="ctr">
              <a:lnSpc>
                <a:spcPts val="1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en-GB" sz="1100" b="0" dirty="0"/>
              <a:t>PRTR</a:t>
            </a:r>
            <a:r>
              <a:rPr lang="en-GB" sz="1000" b="0" dirty="0">
                <a:latin typeface="Arial" pitchFamily="34" charset="0"/>
              </a:rPr>
              <a:t/>
            </a:r>
            <a:br>
              <a:rPr lang="en-GB" sz="1000" b="0" dirty="0">
                <a:latin typeface="Arial" pitchFamily="34" charset="0"/>
              </a:rPr>
            </a:br>
            <a:r>
              <a:rPr lang="en-GB" sz="1000" b="0" dirty="0">
                <a:latin typeface="Arial" pitchFamily="34" charset="0"/>
              </a:rPr>
              <a:t>Pollutant Release and Transfer Register</a:t>
            </a:r>
          </a:p>
        </p:txBody>
      </p:sp>
      <p:sp>
        <p:nvSpPr>
          <p:cNvPr id="30" name="Rechteck 29"/>
          <p:cNvSpPr/>
          <p:nvPr/>
        </p:nvSpPr>
        <p:spPr bwMode="auto">
          <a:xfrm>
            <a:off x="1393008" y="3786190"/>
            <a:ext cx="1214446" cy="360000"/>
          </a:xfrm>
          <a:prstGeom prst="rect">
            <a:avLst/>
          </a:prstGeom>
          <a:solidFill>
            <a:schemeClr val="bg1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36000" tIns="36000" rIns="36000" bIns="36000" anchor="ctr"/>
          <a:lstStyle/>
          <a:p>
            <a:pPr algn="ctr">
              <a:lnSpc>
                <a:spcPts val="1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GB" sz="1100" b="0" dirty="0">
                <a:latin typeface="Arial" pitchFamily="34" charset="0"/>
              </a:rPr>
              <a:t>Data flow Interface (XML3)</a:t>
            </a:r>
            <a:endParaRPr lang="en-GB" sz="1100" b="0" dirty="0">
              <a:latin typeface="Arial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6000760" y="2143116"/>
            <a:ext cx="1428760" cy="57150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36000" tIns="36000" rIns="36000" bIns="36000" anchor="ctr"/>
          <a:lstStyle/>
          <a:p>
            <a:pPr algn="ctr">
              <a:lnSpc>
                <a:spcPts val="2400"/>
              </a:lnSpc>
              <a:spcAft>
                <a:spcPts val="12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GB" sz="1600" b="0" dirty="0">
                <a:solidFill>
                  <a:schemeClr val="bg1"/>
                </a:solidFill>
                <a:latin typeface="+mj-lt"/>
              </a:rPr>
              <a:t>Glossaries</a:t>
            </a:r>
          </a:p>
        </p:txBody>
      </p:sp>
      <p:sp>
        <p:nvSpPr>
          <p:cNvPr id="15" name="Richtungspfeil 14"/>
          <p:cNvSpPr/>
          <p:nvPr/>
        </p:nvSpPr>
        <p:spPr bwMode="auto">
          <a:xfrm rot="5400000">
            <a:off x="5143504" y="3643314"/>
            <a:ext cx="3143272" cy="1428760"/>
          </a:xfrm>
          <a:prstGeom prst="homePlate">
            <a:avLst>
              <a:gd name="adj" fmla="val 20667"/>
            </a:avLst>
          </a:prstGeom>
          <a:solidFill>
            <a:schemeClr val="accent5">
              <a:lumMod val="50000"/>
            </a:schemeClr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vert270" lIns="36000" tIns="36000" rIns="36000" bIns="36000" anchorCtr="1">
            <a:normAutofit/>
          </a:bodyPr>
          <a:lstStyle/>
          <a:p>
            <a:pPr>
              <a:lnSpc>
                <a:spcPts val="2400"/>
              </a:lnSpc>
              <a:spcAft>
                <a:spcPts val="12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endParaRPr lang="en-GB" sz="1600" b="0" dirty="0">
              <a:latin typeface="Arial" pitchFamily="34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6107917" y="2957514"/>
            <a:ext cx="1214446" cy="685800"/>
          </a:xfrm>
          <a:prstGeom prst="rect">
            <a:avLst/>
          </a:prstGeom>
          <a:solidFill>
            <a:schemeClr val="bg1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36000" tIns="36000" rIns="36000" bIns="36000" anchor="ctr"/>
          <a:lstStyle/>
          <a:p>
            <a:pPr algn="ctr">
              <a:lnSpc>
                <a:spcPts val="1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GB" sz="1100" b="0" dirty="0" smtClean="0"/>
              <a:t>DIFI.NO</a:t>
            </a:r>
            <a:r>
              <a:rPr lang="en-GB" sz="1000" b="0" dirty="0">
                <a:latin typeface="Arial" pitchFamily="34" charset="0"/>
              </a:rPr>
              <a:t/>
            </a:r>
            <a:br>
              <a:rPr lang="en-GB" sz="1000" b="0" dirty="0">
                <a:latin typeface="Arial" pitchFamily="34" charset="0"/>
              </a:rPr>
            </a:br>
            <a:r>
              <a:rPr lang="en-GB" sz="1000" b="0" dirty="0">
                <a:latin typeface="Arial" pitchFamily="34" charset="0"/>
              </a:rPr>
              <a:t> Glossary of Public administration</a:t>
            </a:r>
            <a:br>
              <a:rPr lang="en-GB" sz="1000" b="0" dirty="0">
                <a:latin typeface="Arial" pitchFamily="34" charset="0"/>
              </a:rPr>
            </a:br>
            <a:r>
              <a:rPr lang="en-GB" sz="1000" b="0" dirty="0">
                <a:latin typeface="Arial" pitchFamily="34" charset="0"/>
              </a:rPr>
              <a:t>Norway</a:t>
            </a:r>
          </a:p>
        </p:txBody>
      </p:sp>
      <p:sp>
        <p:nvSpPr>
          <p:cNvPr id="33" name="Rechteck 32"/>
          <p:cNvSpPr/>
          <p:nvPr/>
        </p:nvSpPr>
        <p:spPr bwMode="auto">
          <a:xfrm>
            <a:off x="6107917" y="3786190"/>
            <a:ext cx="1214446" cy="360000"/>
          </a:xfrm>
          <a:prstGeom prst="rect">
            <a:avLst/>
          </a:prstGeom>
          <a:solidFill>
            <a:schemeClr val="bg1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36000" tIns="36000" rIns="36000" bIns="36000" anchor="ctr"/>
          <a:lstStyle/>
          <a:p>
            <a:pPr algn="ctr">
              <a:lnSpc>
                <a:spcPts val="1000"/>
              </a:lnSpc>
              <a:spcAft>
                <a:spcPts val="12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GB" sz="1100" b="0" dirty="0">
                <a:latin typeface="Arial" pitchFamily="34" charset="0"/>
              </a:rPr>
              <a:t>Under </a:t>
            </a:r>
            <a:br>
              <a:rPr lang="en-GB" sz="1100" b="0" dirty="0">
                <a:latin typeface="Arial" pitchFamily="34" charset="0"/>
              </a:rPr>
            </a:br>
            <a:r>
              <a:rPr lang="en-GB" sz="1100" b="0" dirty="0">
                <a:latin typeface="Arial" pitchFamily="34" charset="0"/>
              </a:rPr>
              <a:t>development</a:t>
            </a:r>
            <a:endParaRPr lang="en-GB" sz="1100" b="0" dirty="0">
              <a:latin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7572396" y="2143116"/>
            <a:ext cx="1428760" cy="57150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36000" tIns="36000" rIns="36000" bIns="36000" anchor="ctr"/>
          <a:lstStyle/>
          <a:p>
            <a:pPr algn="ctr">
              <a:lnSpc>
                <a:spcPts val="2400"/>
              </a:lnSpc>
              <a:spcAft>
                <a:spcPts val="12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GB" sz="1600" b="0" dirty="0">
                <a:solidFill>
                  <a:schemeClr val="bg1"/>
                </a:solidFill>
                <a:latin typeface="+mj-lt"/>
              </a:rPr>
              <a:t>Ontologies</a:t>
            </a:r>
          </a:p>
        </p:txBody>
      </p:sp>
      <p:sp>
        <p:nvSpPr>
          <p:cNvPr id="16" name="Richtungspfeil 15"/>
          <p:cNvSpPr/>
          <p:nvPr/>
        </p:nvSpPr>
        <p:spPr bwMode="auto">
          <a:xfrm rot="5400000">
            <a:off x="6715140" y="3643314"/>
            <a:ext cx="3143272" cy="1428760"/>
          </a:xfrm>
          <a:prstGeom prst="homePlate">
            <a:avLst>
              <a:gd name="adj" fmla="val 20667"/>
            </a:avLst>
          </a:prstGeom>
          <a:solidFill>
            <a:schemeClr val="accent4">
              <a:lumMod val="75000"/>
            </a:schemeClr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vert270" lIns="36000" tIns="36000" rIns="36000" bIns="36000" anchorCtr="1">
            <a:normAutofit/>
          </a:bodyPr>
          <a:lstStyle/>
          <a:p>
            <a:pPr>
              <a:lnSpc>
                <a:spcPts val="2400"/>
              </a:lnSpc>
              <a:spcAft>
                <a:spcPts val="12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endParaRPr lang="en-GB" sz="1600" b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8" name="Rechteck 27"/>
          <p:cNvSpPr/>
          <p:nvPr/>
        </p:nvSpPr>
        <p:spPr bwMode="auto">
          <a:xfrm>
            <a:off x="7672409" y="2957514"/>
            <a:ext cx="1214446" cy="685800"/>
          </a:xfrm>
          <a:prstGeom prst="rect">
            <a:avLst/>
          </a:prstGeom>
          <a:solidFill>
            <a:schemeClr val="bg1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36000" tIns="36000" rIns="36000" bIns="36000" anchor="ctr"/>
          <a:lstStyle/>
          <a:p>
            <a:pPr algn="ctr">
              <a:lnSpc>
                <a:spcPts val="1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GB" sz="1100" b="0" dirty="0"/>
              <a:t>AGROVOC</a:t>
            </a:r>
            <a:r>
              <a:rPr lang="en-GB" sz="1000" b="0" dirty="0">
                <a:latin typeface="Arial" pitchFamily="34" charset="0"/>
              </a:rPr>
              <a:t/>
            </a:r>
            <a:br>
              <a:rPr lang="en-GB" sz="1000" b="0" dirty="0">
                <a:latin typeface="Arial" pitchFamily="34" charset="0"/>
              </a:rPr>
            </a:br>
            <a:r>
              <a:rPr lang="en-GB" sz="1000" b="0" dirty="0">
                <a:latin typeface="Arial" pitchFamily="34" charset="0"/>
              </a:rPr>
              <a:t> Food &amp; Agriculture Organisation, </a:t>
            </a:r>
            <a:br>
              <a:rPr lang="en-GB" sz="1000" b="0" dirty="0">
                <a:latin typeface="Arial" pitchFamily="34" charset="0"/>
              </a:rPr>
            </a:br>
            <a:r>
              <a:rPr lang="en-GB" sz="1000" b="0" dirty="0">
                <a:latin typeface="Arial" pitchFamily="34" charset="0"/>
              </a:rPr>
              <a:t>(FAO) Rome</a:t>
            </a:r>
          </a:p>
        </p:txBody>
      </p:sp>
      <p:sp>
        <p:nvSpPr>
          <p:cNvPr id="34" name="Rechteck 33"/>
          <p:cNvSpPr/>
          <p:nvPr/>
        </p:nvSpPr>
        <p:spPr bwMode="auto">
          <a:xfrm>
            <a:off x="7672409" y="3786190"/>
            <a:ext cx="1214446" cy="360000"/>
          </a:xfrm>
          <a:prstGeom prst="rect">
            <a:avLst/>
          </a:prstGeom>
          <a:solidFill>
            <a:schemeClr val="bg1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36000" tIns="36000" rIns="36000" bIns="36000" anchor="ctr"/>
          <a:lstStyle/>
          <a:p>
            <a:pPr algn="ctr">
              <a:lnSpc>
                <a:spcPts val="1000"/>
              </a:lnSpc>
              <a:spcAft>
                <a:spcPts val="12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GB" sz="1100" b="0" dirty="0" smtClean="0">
                <a:latin typeface="Arial" pitchFamily="34" charset="0"/>
              </a:rPr>
              <a:t>Projects Ontology</a:t>
            </a:r>
            <a:endParaRPr lang="en-GB" sz="1100" b="0" dirty="0">
              <a:latin typeface="Arial" pitchFamily="34" charset="0"/>
            </a:endParaRPr>
          </a:p>
        </p:txBody>
      </p:sp>
      <p:sp>
        <p:nvSpPr>
          <p:cNvPr id="48" name="Rechteck 47"/>
          <p:cNvSpPr/>
          <p:nvPr/>
        </p:nvSpPr>
        <p:spPr>
          <a:xfrm>
            <a:off x="726330" y="4857750"/>
            <a:ext cx="6024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2400"/>
              </a:lnSpc>
              <a:spcAft>
                <a:spcPts val="12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GB" sz="1400" b="0" dirty="0">
                <a:latin typeface="+mj-lt"/>
              </a:rPr>
              <a:t>Tools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4429124" y="2143116"/>
            <a:ext cx="1428760" cy="571504"/>
          </a:xfrm>
          <a:prstGeom prst="rect">
            <a:avLst/>
          </a:prstGeom>
          <a:solidFill>
            <a:schemeClr val="accent3">
              <a:lumMod val="65000"/>
            </a:schemeClr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36000" tIns="36000" rIns="36000" bIns="36000" anchor="ctr"/>
          <a:lstStyle/>
          <a:p>
            <a:pPr algn="ctr">
              <a:lnSpc>
                <a:spcPts val="2400"/>
              </a:lnSpc>
              <a:spcAft>
                <a:spcPts val="12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GB" sz="1600" b="0" dirty="0" smtClean="0">
                <a:solidFill>
                  <a:schemeClr val="bg1"/>
                </a:solidFill>
                <a:latin typeface="+mj-lt"/>
              </a:rPr>
              <a:t>Vocabularies</a:t>
            </a:r>
            <a:endParaRPr lang="en-GB" sz="16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ichtungspfeil 13"/>
          <p:cNvSpPr/>
          <p:nvPr/>
        </p:nvSpPr>
        <p:spPr bwMode="auto">
          <a:xfrm rot="5400000">
            <a:off x="3571868" y="3643314"/>
            <a:ext cx="3143272" cy="1428760"/>
          </a:xfrm>
          <a:prstGeom prst="homePlate">
            <a:avLst>
              <a:gd name="adj" fmla="val 20667"/>
            </a:avLst>
          </a:prstGeom>
          <a:solidFill>
            <a:schemeClr val="accent3">
              <a:lumMod val="65000"/>
            </a:schemeClr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vert270" lIns="36000" tIns="36000" rIns="36000" bIns="36000" anchorCtr="1">
            <a:normAutofit/>
          </a:bodyPr>
          <a:lstStyle/>
          <a:p>
            <a:pPr>
              <a:lnSpc>
                <a:spcPts val="2400"/>
              </a:lnSpc>
              <a:spcAft>
                <a:spcPts val="12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endParaRPr lang="en-GB" sz="1600" b="0" dirty="0">
              <a:latin typeface="Arial" pitchFamily="34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4536281" y="2957514"/>
            <a:ext cx="1214446" cy="685800"/>
          </a:xfrm>
          <a:prstGeom prst="rect">
            <a:avLst/>
          </a:prstGeom>
          <a:solidFill>
            <a:schemeClr val="bg1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36000" tIns="36000" rIns="36000" bIns="36000" anchor="ctr"/>
          <a:lstStyle/>
          <a:p>
            <a:pPr algn="ctr">
              <a:lnSpc>
                <a:spcPts val="1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GB" sz="1100" b="0" dirty="0"/>
              <a:t>EUROVOC thesaurus</a:t>
            </a:r>
            <a:r>
              <a:rPr lang="en-GB" sz="1000" b="0" dirty="0">
                <a:latin typeface="Arial" pitchFamily="34" charset="0"/>
              </a:rPr>
              <a:t/>
            </a:r>
            <a:br>
              <a:rPr lang="en-GB" sz="1000" b="0" dirty="0">
                <a:latin typeface="Arial" pitchFamily="34" charset="0"/>
              </a:rPr>
            </a:br>
            <a:r>
              <a:rPr lang="en-GB" sz="1000" b="0" dirty="0">
                <a:latin typeface="Arial" pitchFamily="34" charset="0"/>
              </a:rPr>
              <a:t/>
            </a:r>
            <a:br>
              <a:rPr lang="en-GB" sz="1000" b="0" dirty="0">
                <a:latin typeface="Arial" pitchFamily="34" charset="0"/>
              </a:rPr>
            </a:br>
            <a:r>
              <a:rPr lang="en-US" sz="1000" b="0" dirty="0">
                <a:latin typeface="Arial" pitchFamily="34" charset="0"/>
              </a:rPr>
              <a:t>Federating thesauruses</a:t>
            </a:r>
            <a:endParaRPr lang="en-GB" sz="1000" b="0" dirty="0">
              <a:latin typeface="Arial" pitchFamily="34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4536281" y="3786190"/>
            <a:ext cx="1214446" cy="360000"/>
          </a:xfrm>
          <a:prstGeom prst="rect">
            <a:avLst/>
          </a:prstGeom>
          <a:solidFill>
            <a:schemeClr val="bg1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36000" tIns="36000" rIns="36000" bIns="36000" anchor="ctr"/>
          <a:lstStyle/>
          <a:p>
            <a:pPr algn="ctr">
              <a:lnSpc>
                <a:spcPts val="1000"/>
              </a:lnSpc>
              <a:spcAft>
                <a:spcPts val="12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GB" sz="1100" b="0" dirty="0">
                <a:latin typeface="Arial" pitchFamily="34" charset="0"/>
              </a:rPr>
              <a:t>Pilot</a:t>
            </a:r>
            <a:br>
              <a:rPr lang="en-GB" sz="1100" b="0" dirty="0">
                <a:latin typeface="Arial" pitchFamily="34" charset="0"/>
              </a:rPr>
            </a:br>
            <a:r>
              <a:rPr lang="en-GB" sz="1100" b="0" dirty="0">
                <a:latin typeface="Arial" pitchFamily="34" charset="0"/>
              </a:rPr>
              <a:t>implementations</a:t>
            </a:r>
            <a:endParaRPr lang="en-GB" sz="1100" b="0" dirty="0">
              <a:latin typeface="Arial" charset="0"/>
            </a:endParaRPr>
          </a:p>
        </p:txBody>
      </p:sp>
      <p:grpSp>
        <p:nvGrpSpPr>
          <p:cNvPr id="2" name="Gruppieren 59"/>
          <p:cNvGrpSpPr>
            <a:grpSpLocks/>
          </p:cNvGrpSpPr>
          <p:nvPr/>
        </p:nvGrpSpPr>
        <p:grpSpPr bwMode="auto">
          <a:xfrm>
            <a:off x="4535488" y="4286250"/>
            <a:ext cx="2787650" cy="454025"/>
            <a:chOff x="4536281" y="4286256"/>
            <a:chExt cx="2786082" cy="453989"/>
          </a:xfrm>
        </p:grpSpPr>
        <p:sp>
          <p:nvSpPr>
            <p:cNvPr id="39" name="Rechteck 38"/>
            <p:cNvSpPr/>
            <p:nvPr/>
          </p:nvSpPr>
          <p:spPr bwMode="auto">
            <a:xfrm>
              <a:off x="6107917" y="4286256"/>
              <a:ext cx="1214446" cy="453989"/>
            </a:xfrm>
            <a:prstGeom prst="rect">
              <a:avLst/>
            </a:prstGeom>
            <a:solidFill>
              <a:schemeClr val="bg1"/>
            </a:solidFill>
            <a:ln w="127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36000" tIns="36000" rIns="36000" bIns="36000" anchor="ctr"/>
            <a:lstStyle/>
            <a:p>
              <a:pPr algn="ctr">
                <a:lnSpc>
                  <a:spcPts val="1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tx2"/>
                </a:buClr>
                <a:buFont typeface="Wingdings" pitchFamily="2" charset="2"/>
                <a:buNone/>
                <a:defRPr/>
              </a:pPr>
              <a:r>
                <a:rPr lang="en-GB" sz="1100" b="0" dirty="0"/>
                <a:t>SEMIC.EU</a:t>
              </a:r>
              <a:r>
                <a:rPr lang="en-GB" sz="1100" b="0" dirty="0">
                  <a:latin typeface="Arial" pitchFamily="34" charset="0"/>
                </a:rPr>
                <a:t> </a:t>
              </a:r>
              <a:br>
                <a:rPr lang="en-GB" sz="1100" b="0" dirty="0">
                  <a:latin typeface="Arial" pitchFamily="34" charset="0"/>
                </a:rPr>
              </a:br>
              <a:r>
                <a:rPr lang="en-GB" sz="900" b="0" dirty="0">
                  <a:latin typeface="Arial" pitchFamily="34" charset="0"/>
                </a:rPr>
                <a:t>Asset development</a:t>
              </a:r>
              <a:br>
                <a:rPr lang="en-GB" sz="900" b="0" dirty="0">
                  <a:latin typeface="Arial" pitchFamily="34" charset="0"/>
                </a:rPr>
              </a:br>
              <a:r>
                <a:rPr lang="en-GB" sz="900" b="0" dirty="0">
                  <a:latin typeface="Arial" pitchFamily="34" charset="0"/>
                </a:rPr>
                <a:t>Assistant</a:t>
              </a:r>
            </a:p>
          </p:txBody>
        </p:sp>
        <p:sp>
          <p:nvSpPr>
            <p:cNvPr id="55" name="Rechteck 54"/>
            <p:cNvSpPr/>
            <p:nvPr/>
          </p:nvSpPr>
          <p:spPr bwMode="auto">
            <a:xfrm>
              <a:off x="4536281" y="4286256"/>
              <a:ext cx="1214446" cy="453989"/>
            </a:xfrm>
            <a:prstGeom prst="rect">
              <a:avLst/>
            </a:prstGeom>
            <a:solidFill>
              <a:schemeClr val="bg1"/>
            </a:solidFill>
            <a:ln w="127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36000" tIns="36000" rIns="36000" bIns="36000" anchor="ctr"/>
            <a:lstStyle/>
            <a:p>
              <a:pPr algn="ctr">
                <a:lnSpc>
                  <a:spcPts val="1000"/>
                </a:lnSpc>
                <a:spcBef>
                  <a:spcPts val="0"/>
                </a:spcBef>
                <a:spcAft>
                  <a:spcPts val="1200"/>
                </a:spcAft>
                <a:buFont typeface="Wingdings" pitchFamily="2" charset="2"/>
                <a:buNone/>
                <a:defRPr/>
              </a:pPr>
              <a:r>
                <a:rPr lang="en-US" sz="1100" b="0" dirty="0"/>
                <a:t>SKOS</a:t>
              </a:r>
              <a:br>
                <a:rPr lang="en-US" sz="1100" b="0" dirty="0"/>
              </a:br>
              <a:r>
                <a:rPr lang="en-US" sz="900" b="0" dirty="0">
                  <a:latin typeface="Arial" pitchFamily="34" charset="0"/>
                </a:rPr>
                <a:t>W3C Methodology</a:t>
              </a:r>
              <a:endParaRPr lang="de-DE" sz="900" b="0" dirty="0">
                <a:latin typeface="Arial" pitchFamily="34" charset="0"/>
              </a:endParaRPr>
            </a:p>
          </p:txBody>
        </p:sp>
      </p:grpSp>
      <p:sp>
        <p:nvSpPr>
          <p:cNvPr id="8" name="Rechteck 7"/>
          <p:cNvSpPr/>
          <p:nvPr/>
        </p:nvSpPr>
        <p:spPr bwMode="auto">
          <a:xfrm>
            <a:off x="2857487" y="2143116"/>
            <a:ext cx="1428760" cy="571504"/>
          </a:xfrm>
          <a:prstGeom prst="rect">
            <a:avLst/>
          </a:prstGeom>
          <a:solidFill>
            <a:schemeClr val="tx2">
              <a:lumMod val="75000"/>
            </a:schemeClr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36000" tIns="36000" rIns="36000" bIns="36000" anchor="ctr"/>
          <a:lstStyle/>
          <a:p>
            <a:pPr algn="ctr">
              <a:lnSpc>
                <a:spcPts val="2400"/>
              </a:lnSpc>
              <a:spcAft>
                <a:spcPts val="12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GB" sz="1600" b="0" dirty="0">
                <a:solidFill>
                  <a:schemeClr val="bg1"/>
                </a:solidFill>
                <a:latin typeface="+mj-lt"/>
              </a:rPr>
              <a:t>Code Lists</a:t>
            </a:r>
          </a:p>
        </p:txBody>
      </p:sp>
      <p:sp>
        <p:nvSpPr>
          <p:cNvPr id="13" name="Richtungspfeil 12"/>
          <p:cNvSpPr/>
          <p:nvPr/>
        </p:nvSpPr>
        <p:spPr bwMode="auto">
          <a:xfrm rot="5400000">
            <a:off x="2000231" y="3643314"/>
            <a:ext cx="3143272" cy="1428760"/>
          </a:xfrm>
          <a:prstGeom prst="homePlate">
            <a:avLst>
              <a:gd name="adj" fmla="val 20667"/>
            </a:avLst>
          </a:prstGeom>
          <a:solidFill>
            <a:schemeClr val="tx2">
              <a:lumMod val="75000"/>
            </a:schemeClr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vert270" lIns="36000" tIns="36000" rIns="36000" bIns="36000" anchorCtr="1">
            <a:normAutofit/>
          </a:bodyPr>
          <a:lstStyle/>
          <a:p>
            <a:pPr>
              <a:lnSpc>
                <a:spcPts val="2400"/>
              </a:lnSpc>
              <a:spcAft>
                <a:spcPts val="12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endParaRPr lang="en-GB" sz="1600" b="0" dirty="0">
              <a:latin typeface="Arial" pitchFamily="34" charset="0"/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2964644" y="2957514"/>
            <a:ext cx="1214446" cy="685800"/>
          </a:xfrm>
          <a:prstGeom prst="rect">
            <a:avLst/>
          </a:prstGeom>
          <a:solidFill>
            <a:schemeClr val="bg1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36000" tIns="36000" rIns="36000" bIns="36000" anchor="ctr"/>
          <a:lstStyle/>
          <a:p>
            <a:pPr algn="ctr">
              <a:lnSpc>
                <a:spcPts val="1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de-DE" sz="1100" b="0" dirty="0">
                <a:latin typeface="Arial" pitchFamily="34" charset="0"/>
              </a:rPr>
              <a:t>ISCO 08</a:t>
            </a:r>
            <a:r>
              <a:rPr lang="en-GB" sz="1000" b="0" dirty="0">
                <a:latin typeface="Arial" pitchFamily="34" charset="0"/>
              </a:rPr>
              <a:t/>
            </a:r>
            <a:br>
              <a:rPr lang="en-GB" sz="1000" b="0" dirty="0">
                <a:latin typeface="Arial" pitchFamily="34" charset="0"/>
              </a:rPr>
            </a:br>
            <a:r>
              <a:rPr lang="en-GB" sz="1000" b="0" dirty="0">
                <a:latin typeface="Arial" pitchFamily="34" charset="0"/>
              </a:rPr>
              <a:t/>
            </a:r>
            <a:br>
              <a:rPr lang="en-GB" sz="1000" b="0" dirty="0">
                <a:latin typeface="Arial" pitchFamily="34" charset="0"/>
              </a:rPr>
            </a:br>
            <a:r>
              <a:rPr lang="de-DE" sz="1000" b="0" dirty="0" err="1">
                <a:latin typeface="Arial" pitchFamily="34" charset="0"/>
              </a:rPr>
              <a:t>Classification</a:t>
            </a:r>
            <a:r>
              <a:rPr lang="de-DE" sz="1000" b="0" dirty="0">
                <a:latin typeface="Arial" pitchFamily="34" charset="0"/>
              </a:rPr>
              <a:t> </a:t>
            </a:r>
            <a:r>
              <a:rPr lang="de-DE" sz="1000" b="0" dirty="0" err="1">
                <a:latin typeface="Arial" pitchFamily="34" charset="0"/>
              </a:rPr>
              <a:t>of</a:t>
            </a:r>
            <a:r>
              <a:rPr lang="de-DE" sz="1000" b="0" dirty="0">
                <a:latin typeface="Arial" pitchFamily="34" charset="0"/>
              </a:rPr>
              <a:t> </a:t>
            </a:r>
            <a:r>
              <a:rPr lang="de-DE" sz="1000" b="0" dirty="0" err="1">
                <a:latin typeface="Arial" pitchFamily="34" charset="0"/>
              </a:rPr>
              <a:t>Occupations</a:t>
            </a:r>
            <a:endParaRPr lang="en-GB" sz="1000" b="0" dirty="0">
              <a:latin typeface="Arial" pitchFamily="34" charset="0"/>
            </a:endParaRPr>
          </a:p>
        </p:txBody>
      </p:sp>
      <p:sp>
        <p:nvSpPr>
          <p:cNvPr id="31" name="Rechteck 30"/>
          <p:cNvSpPr/>
          <p:nvPr/>
        </p:nvSpPr>
        <p:spPr bwMode="auto">
          <a:xfrm>
            <a:off x="2964644" y="3786190"/>
            <a:ext cx="1214446" cy="360000"/>
          </a:xfrm>
          <a:prstGeom prst="rect">
            <a:avLst/>
          </a:prstGeom>
          <a:solidFill>
            <a:schemeClr val="bg1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36000" tIns="36000" rIns="36000" bIns="36000" anchor="ctr"/>
          <a:lstStyle/>
          <a:p>
            <a:pPr algn="ctr">
              <a:lnSpc>
                <a:spcPts val="1000"/>
              </a:lnSpc>
              <a:spcAft>
                <a:spcPts val="12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GB" sz="1100" b="0" dirty="0">
                <a:latin typeface="Arial" pitchFamily="34" charset="0"/>
              </a:rPr>
              <a:t>EC Occupation </a:t>
            </a:r>
            <a:r>
              <a:rPr lang="en-GB" sz="900" b="0" dirty="0">
                <a:latin typeface="Arial" pitchFamily="34" charset="0"/>
              </a:rPr>
              <a:t>(ISCO 08)</a:t>
            </a:r>
            <a:endParaRPr lang="en-GB" sz="1100" b="0" dirty="0">
              <a:latin typeface="Arial" pitchFamily="34" charset="0"/>
            </a:endParaRPr>
          </a:p>
        </p:txBody>
      </p:sp>
      <p:sp>
        <p:nvSpPr>
          <p:cNvPr id="52" name="Rechteck 51"/>
          <p:cNvSpPr/>
          <p:nvPr/>
        </p:nvSpPr>
        <p:spPr bwMode="auto">
          <a:xfrm>
            <a:off x="1393008" y="4286256"/>
            <a:ext cx="1214446" cy="453989"/>
          </a:xfrm>
          <a:prstGeom prst="rect">
            <a:avLst/>
          </a:prstGeom>
          <a:solidFill>
            <a:schemeClr val="bg1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36000" tIns="36000" rIns="36000" bIns="3600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GB" sz="1100" b="0" dirty="0"/>
              <a:t>Core Components</a:t>
            </a:r>
            <a:br>
              <a:rPr lang="en-GB" sz="1100" b="0" dirty="0"/>
            </a:br>
            <a:r>
              <a:rPr lang="en-GB" sz="1100" b="0" dirty="0">
                <a:latin typeface="Arial" pitchFamily="34" charset="0"/>
              </a:rPr>
              <a:t>UML</a:t>
            </a:r>
            <a:endParaRPr lang="en-GB" sz="900" b="0" dirty="0">
              <a:latin typeface="Arial" pitchFamily="34" charset="0"/>
            </a:endParaRPr>
          </a:p>
        </p:txBody>
      </p:sp>
      <p:sp>
        <p:nvSpPr>
          <p:cNvPr id="53" name="Rechteck 52"/>
          <p:cNvSpPr/>
          <p:nvPr/>
        </p:nvSpPr>
        <p:spPr bwMode="auto">
          <a:xfrm>
            <a:off x="7672409" y="4286256"/>
            <a:ext cx="1214446" cy="453989"/>
          </a:xfrm>
          <a:prstGeom prst="rect">
            <a:avLst/>
          </a:prstGeom>
          <a:solidFill>
            <a:schemeClr val="bg1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36000" tIns="36000" rIns="36000" bIns="36000" anchor="ctr"/>
          <a:lstStyle/>
          <a:p>
            <a:pPr algn="ctr">
              <a:lnSpc>
                <a:spcPts val="1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en-GB" sz="900" b="0" dirty="0" smtClean="0">
                <a:latin typeface="Arial" pitchFamily="34" charset="0"/>
              </a:rPr>
              <a:t>Matching / Mapping</a:t>
            </a:r>
            <a:endParaRPr lang="en-GB" sz="900" b="0" dirty="0">
              <a:latin typeface="Arial" pitchFamily="34" charset="0"/>
            </a:endParaRPr>
          </a:p>
        </p:txBody>
      </p:sp>
      <p:sp>
        <p:nvSpPr>
          <p:cNvPr id="54" name="Rechteck 53"/>
          <p:cNvSpPr/>
          <p:nvPr/>
        </p:nvSpPr>
        <p:spPr bwMode="auto">
          <a:xfrm>
            <a:off x="2964644" y="4286256"/>
            <a:ext cx="1214446" cy="453989"/>
          </a:xfrm>
          <a:prstGeom prst="rect">
            <a:avLst/>
          </a:prstGeom>
          <a:solidFill>
            <a:schemeClr val="bg1"/>
          </a:solidFill>
          <a:ln w="127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36000" tIns="36000" rIns="36000" bIns="36000" anchor="ctr"/>
          <a:lstStyle/>
          <a:p>
            <a:pPr algn="ctr">
              <a:lnSpc>
                <a:spcPts val="1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en-GB" sz="1100" b="0" dirty="0"/>
              <a:t>SEMIC.EU </a:t>
            </a:r>
            <a:r>
              <a:rPr lang="en-GB" sz="1100" b="0" dirty="0">
                <a:latin typeface="Arial" pitchFamily="34" charset="0"/>
              </a:rPr>
              <a:t/>
            </a:r>
            <a:br>
              <a:rPr lang="en-GB" sz="1100" b="0" dirty="0">
                <a:latin typeface="Arial" pitchFamily="34" charset="0"/>
              </a:rPr>
            </a:br>
            <a:r>
              <a:rPr lang="en-GB" sz="900" b="0" dirty="0">
                <a:latin typeface="Arial" pitchFamily="34" charset="0"/>
              </a:rPr>
              <a:t>Code List Concept</a:t>
            </a:r>
          </a:p>
        </p:txBody>
      </p:sp>
      <p:grpSp>
        <p:nvGrpSpPr>
          <p:cNvPr id="3" name="Gruppieren 55"/>
          <p:cNvGrpSpPr/>
          <p:nvPr/>
        </p:nvGrpSpPr>
        <p:grpSpPr>
          <a:xfrm>
            <a:off x="1395390" y="4903837"/>
            <a:ext cx="7493847" cy="453989"/>
            <a:chOff x="1393008" y="4286256"/>
            <a:chExt cx="7493847" cy="453989"/>
          </a:xfrm>
          <a:solidFill>
            <a:srgbClr val="FFC000"/>
          </a:solidFill>
        </p:grpSpPr>
        <p:sp>
          <p:nvSpPr>
            <p:cNvPr id="57" name="Rechteck 56"/>
            <p:cNvSpPr/>
            <p:nvPr/>
          </p:nvSpPr>
          <p:spPr bwMode="auto">
            <a:xfrm>
              <a:off x="1393008" y="4286256"/>
              <a:ext cx="1214446" cy="453989"/>
            </a:xfrm>
            <a:prstGeom prst="rect">
              <a:avLst/>
            </a:prstGeom>
            <a:grpFill/>
            <a:ln w="127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36000" tIns="36000" rIns="36000" bIns="36000" anchor="ctr"/>
            <a:lstStyle/>
            <a:p>
              <a:pPr algn="ctr">
                <a:lnSpc>
                  <a:spcPts val="1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tx2"/>
                </a:buClr>
                <a:buFont typeface="Wingdings" pitchFamily="2" charset="2"/>
                <a:buNone/>
                <a:defRPr/>
              </a:pPr>
              <a:r>
                <a:rPr lang="en-GB" sz="1100" b="0" dirty="0" err="1"/>
                <a:t>XGenerator</a:t>
              </a:r>
              <a:r>
                <a:rPr lang="en-GB" sz="1100" b="0" dirty="0">
                  <a:latin typeface="Arial" pitchFamily="34" charset="0"/>
                </a:rPr>
                <a:t/>
              </a:r>
              <a:br>
                <a:rPr lang="en-GB" sz="1100" b="0" dirty="0">
                  <a:latin typeface="Arial" pitchFamily="34" charset="0"/>
                </a:rPr>
              </a:br>
              <a:r>
                <a:rPr lang="en-GB" sz="900" b="0" dirty="0">
                  <a:latin typeface="Arial" pitchFamily="34" charset="0"/>
                </a:rPr>
                <a:t>UML2XSD </a:t>
              </a:r>
              <a:br>
                <a:rPr lang="en-GB" sz="900" b="0" dirty="0">
                  <a:latin typeface="Arial" pitchFamily="34" charset="0"/>
                </a:rPr>
              </a:br>
              <a:r>
                <a:rPr lang="en-GB" sz="900" b="0" dirty="0">
                  <a:latin typeface="Arial" pitchFamily="34" charset="0"/>
                </a:rPr>
                <a:t>(Collaboration)</a:t>
              </a:r>
            </a:p>
          </p:txBody>
        </p:sp>
        <p:sp>
          <p:nvSpPr>
            <p:cNvPr id="58" name="Rechteck 57"/>
            <p:cNvSpPr/>
            <p:nvPr/>
          </p:nvSpPr>
          <p:spPr bwMode="auto">
            <a:xfrm>
              <a:off x="7672409" y="4286256"/>
              <a:ext cx="1214446" cy="453989"/>
            </a:xfrm>
            <a:prstGeom prst="rect">
              <a:avLst/>
            </a:prstGeom>
            <a:grpFill/>
            <a:ln w="127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36000" tIns="36000" rIns="36000" bIns="36000" anchor="ctr"/>
            <a:lstStyle/>
            <a:p>
              <a:pPr algn="ctr">
                <a:lnSpc>
                  <a:spcPts val="1000"/>
                </a:lnSpc>
                <a:spcBef>
                  <a:spcPts val="0"/>
                </a:spcBef>
                <a:spcAft>
                  <a:spcPts val="1200"/>
                </a:spcAft>
                <a:buFont typeface="Wingdings" pitchFamily="2" charset="2"/>
                <a:buNone/>
                <a:defRPr/>
              </a:pPr>
              <a:r>
                <a:rPr lang="en-GB" sz="1400" b="0" dirty="0" err="1" smtClean="0"/>
                <a:t>NeOn</a:t>
              </a:r>
              <a:r>
                <a:rPr lang="en-GB" sz="1400" b="0" dirty="0" smtClean="0">
                  <a:latin typeface="Arial" pitchFamily="34" charset="0"/>
                </a:rPr>
                <a:t/>
              </a:r>
              <a:br>
                <a:rPr lang="en-GB" sz="1400" b="0" dirty="0" smtClean="0">
                  <a:latin typeface="Arial" pitchFamily="34" charset="0"/>
                </a:rPr>
              </a:br>
              <a:r>
                <a:rPr lang="en-GB" sz="1050" b="0" dirty="0" smtClean="0">
                  <a:latin typeface="Arial" pitchFamily="34" charset="0"/>
                </a:rPr>
                <a:t>Networked Ontology Toolkit</a:t>
              </a:r>
              <a:endParaRPr lang="en-GB" sz="1050" b="0" dirty="0">
                <a:latin typeface="Arial" pitchFamily="34" charset="0"/>
              </a:endParaRPr>
            </a:p>
          </p:txBody>
        </p:sp>
        <p:sp>
          <p:nvSpPr>
            <p:cNvPr id="59" name="Rechteck 58"/>
            <p:cNvSpPr/>
            <p:nvPr/>
          </p:nvSpPr>
          <p:spPr bwMode="auto">
            <a:xfrm>
              <a:off x="2964644" y="4286256"/>
              <a:ext cx="1214446" cy="453989"/>
            </a:xfrm>
            <a:prstGeom prst="rect">
              <a:avLst/>
            </a:prstGeom>
            <a:grpFill/>
            <a:ln w="127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36000" tIns="36000" rIns="36000" bIns="36000" anchor="ctr"/>
            <a:lstStyle/>
            <a:p>
              <a:pPr algn="ctr">
                <a:lnSpc>
                  <a:spcPts val="1000"/>
                </a:lnSpc>
                <a:spcBef>
                  <a:spcPts val="0"/>
                </a:spcBef>
                <a:spcAft>
                  <a:spcPts val="1200"/>
                </a:spcAft>
                <a:buFont typeface="Wingdings" pitchFamily="2" charset="2"/>
                <a:buNone/>
                <a:defRPr/>
              </a:pPr>
              <a:r>
                <a:rPr lang="en-GB" sz="900" b="0" dirty="0">
                  <a:latin typeface="Arial" pitchFamily="34" charset="0"/>
                </a:rPr>
                <a:t>Code List Service Management</a:t>
              </a:r>
              <a:br>
                <a:rPr lang="en-GB" sz="900" b="0" dirty="0">
                  <a:latin typeface="Arial" pitchFamily="34" charset="0"/>
                </a:rPr>
              </a:br>
              <a:r>
                <a:rPr lang="en-GB" sz="900" b="0" dirty="0">
                  <a:latin typeface="Arial" pitchFamily="34" charset="0"/>
                </a:rPr>
                <a:t>(Collaboration)</a:t>
              </a:r>
            </a:p>
          </p:txBody>
        </p:sp>
      </p:grpSp>
      <p:grpSp>
        <p:nvGrpSpPr>
          <p:cNvPr id="5" name="Gruppieren 60"/>
          <p:cNvGrpSpPr/>
          <p:nvPr/>
        </p:nvGrpSpPr>
        <p:grpSpPr>
          <a:xfrm>
            <a:off x="4536281" y="4903837"/>
            <a:ext cx="2786082" cy="453989"/>
            <a:chOff x="4536281" y="4286256"/>
            <a:chExt cx="2786082" cy="453989"/>
          </a:xfrm>
          <a:solidFill>
            <a:srgbClr val="FFC000"/>
          </a:solidFill>
        </p:grpSpPr>
        <p:sp>
          <p:nvSpPr>
            <p:cNvPr id="62" name="Rechteck 61"/>
            <p:cNvSpPr/>
            <p:nvPr/>
          </p:nvSpPr>
          <p:spPr bwMode="auto">
            <a:xfrm>
              <a:off x="6107917" y="4286256"/>
              <a:ext cx="1214446" cy="453989"/>
            </a:xfrm>
            <a:prstGeom prst="rect">
              <a:avLst/>
            </a:prstGeom>
            <a:grpFill/>
            <a:ln w="127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36000" tIns="36000" rIns="36000" bIns="36000" anchor="ctr"/>
            <a:lstStyle/>
            <a:p>
              <a:pPr algn="ctr">
                <a:lnSpc>
                  <a:spcPts val="1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tx2"/>
                </a:buClr>
                <a:buFont typeface="Wingdings" pitchFamily="2" charset="2"/>
                <a:buNone/>
                <a:defRPr/>
              </a:pPr>
              <a:r>
                <a:rPr lang="en-GB" sz="1100" b="0" dirty="0" smtClean="0"/>
                <a:t>EPOC IV Software</a:t>
              </a:r>
              <a:endParaRPr lang="en-GB" sz="900" b="0" dirty="0">
                <a:latin typeface="Arial" pitchFamily="34" charset="0"/>
              </a:endParaRPr>
            </a:p>
          </p:txBody>
        </p:sp>
        <p:sp>
          <p:nvSpPr>
            <p:cNvPr id="63" name="Rechteck 62"/>
            <p:cNvSpPr/>
            <p:nvPr/>
          </p:nvSpPr>
          <p:spPr bwMode="auto">
            <a:xfrm>
              <a:off x="4536281" y="4286256"/>
              <a:ext cx="1214446" cy="453989"/>
            </a:xfrm>
            <a:prstGeom prst="rect">
              <a:avLst/>
            </a:prstGeom>
            <a:grpFill/>
            <a:ln w="127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36000" tIns="36000" rIns="36000" bIns="36000" anchor="ctr"/>
            <a:lstStyle/>
            <a:p>
              <a:pPr algn="ctr">
                <a:lnSpc>
                  <a:spcPts val="1000"/>
                </a:lnSpc>
                <a:spcBef>
                  <a:spcPts val="0"/>
                </a:spcBef>
                <a:spcAft>
                  <a:spcPts val="1200"/>
                </a:spcAft>
                <a:buFont typeface="Wingdings" pitchFamily="2" charset="2"/>
                <a:buNone/>
                <a:defRPr/>
              </a:pPr>
              <a:r>
                <a:rPr lang="de-DE" sz="1100" b="0" dirty="0" err="1" smtClean="0">
                  <a:latin typeface="Arial" pitchFamily="34" charset="0"/>
                </a:rPr>
                <a:t>OpenCalais</a:t>
              </a:r>
              <a:endParaRPr lang="de-DE" sz="1100" b="0" dirty="0"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91" name="Rectangle 27"/>
          <p:cNvSpPr>
            <a:spLocks noChangeArrowheads="1"/>
          </p:cNvSpPr>
          <p:nvPr/>
        </p:nvSpPr>
        <p:spPr bwMode="auto">
          <a:xfrm>
            <a:off x="1079500" y="1268760"/>
            <a:ext cx="8064500" cy="474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spcBef>
                <a:spcPct val="20000"/>
              </a:spcBef>
              <a:tabLst>
                <a:tab pos="381000" algn="l"/>
              </a:tabLst>
            </a:pPr>
            <a:r>
              <a:rPr lang="en-GB" sz="2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SEMIC.EU – </a:t>
            </a:r>
            <a:r>
              <a:rPr lang="en-GB" sz="2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Network of European Collaboration</a:t>
            </a:r>
            <a:endParaRPr lang="en-GB" sz="2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7" name="Picture 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5092700"/>
            <a:ext cx="808038" cy="568325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68" name="Picture 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0875" y="1928813"/>
            <a:ext cx="808038" cy="568325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69" name="Picture 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9875" y="4467225"/>
            <a:ext cx="800100" cy="569913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70" name="Picture 8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1588" y="1928813"/>
            <a:ext cx="809625" cy="568325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71" name="Picture 8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90938" y="4467225"/>
            <a:ext cx="809625" cy="569913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72" name="Picture 8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81525" y="1928813"/>
            <a:ext cx="808038" cy="568325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73" name="Picture 8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20875" y="4467225"/>
            <a:ext cx="808038" cy="569913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74" name="Picture 8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75" y="4460875"/>
            <a:ext cx="808038" cy="569913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75" name="Picture 9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42175" y="5097463"/>
            <a:ext cx="808038" cy="558800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76" name="Picture 9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31875" y="3835400"/>
            <a:ext cx="808038" cy="568325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77" name="Picture 9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70525" y="1928813"/>
            <a:ext cx="800100" cy="568325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78" name="Picture 9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20875" y="5100638"/>
            <a:ext cx="808038" cy="558800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79" name="Picture 9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20875" y="3203575"/>
            <a:ext cx="808038" cy="568325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80" name="Picture 9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809875" y="2563813"/>
            <a:ext cx="800100" cy="569912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81" name="Picture 9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31875" y="4467225"/>
            <a:ext cx="808038" cy="569913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82" name="Picture 9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31875" y="3203575"/>
            <a:ext cx="808038" cy="568325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83" name="Picture 9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42875" y="3830638"/>
            <a:ext cx="808038" cy="568325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84" name="Picture 100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470525" y="3203575"/>
            <a:ext cx="800100" cy="568325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85" name="Picture 101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920875" y="2563813"/>
            <a:ext cx="808038" cy="569912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86" name="Picture 10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242175" y="2563813"/>
            <a:ext cx="808038" cy="569912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87" name="Picture 103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690938" y="1928813"/>
            <a:ext cx="809625" cy="568325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88" name="Picture 104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809875" y="1928813"/>
            <a:ext cx="800100" cy="568325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89" name="Picture 105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025525" y="5722938"/>
            <a:ext cx="808038" cy="560387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90" name="Picture 106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031875" y="1928813"/>
            <a:ext cx="808038" cy="568325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91" name="Picture 107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690938" y="5100638"/>
            <a:ext cx="809625" cy="558800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92" name="Picture 108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351588" y="5094288"/>
            <a:ext cx="809625" cy="558800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93" name="Picture 109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690938" y="2563813"/>
            <a:ext cx="809625" cy="569912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94" name="Picture 110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142875" y="3200400"/>
            <a:ext cx="808038" cy="568325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95" name="Picture 111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4581525" y="5100638"/>
            <a:ext cx="808038" cy="558800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96" name="Picture 114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142875" y="2563813"/>
            <a:ext cx="808038" cy="569912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97" name="Picture 115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142875" y="5722938"/>
            <a:ext cx="798513" cy="560387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98" name="Picture 116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470525" y="2563813"/>
            <a:ext cx="800100" cy="569912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99" name="Picture 117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1920875" y="3835400"/>
            <a:ext cx="808038" cy="568325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00" name="Picture 118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2809875" y="5100638"/>
            <a:ext cx="800100" cy="558800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01" name="Picture 119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7242175" y="3200400"/>
            <a:ext cx="808038" cy="568325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02" name="Picture 120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4581525" y="4467225"/>
            <a:ext cx="808038" cy="569913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03" name="Picture 121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3690938" y="3203575"/>
            <a:ext cx="809625" cy="568325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04" name="Picture 122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5461000" y="5722938"/>
            <a:ext cx="808038" cy="560387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05" name="Picture 123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3690938" y="3835400"/>
            <a:ext cx="809625" cy="568325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06" name="Picture 124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142875" y="1928813"/>
            <a:ext cx="808038" cy="568325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07" name="Picture 125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4581525" y="3835400"/>
            <a:ext cx="808038" cy="568325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08" name="Picture 126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1031875" y="2563813"/>
            <a:ext cx="808038" cy="569912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09" name="Picture 127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6351588" y="3200400"/>
            <a:ext cx="809625" cy="568325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10" name="Picture 128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7242175" y="4470400"/>
            <a:ext cx="808038" cy="560388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11" name="Picture 129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7242175" y="3835400"/>
            <a:ext cx="808038" cy="568325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12" name="Picture 130"/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7242175" y="1928813"/>
            <a:ext cx="808038" cy="558800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13" name="Picture 131"/>
          <p:cNvPicPr>
            <a:picLocks noChangeAspect="1"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2809875" y="3835400"/>
            <a:ext cx="800100" cy="568325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14" name="Picture 132"/>
          <p:cNvPicPr>
            <a:picLocks noChangeAspect="1"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6351588" y="3832225"/>
            <a:ext cx="809625" cy="568325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15" name="Picture 133"/>
          <p:cNvPicPr>
            <a:picLocks noChangeAspect="1" noChangeArrowheads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5470525" y="3835400"/>
            <a:ext cx="800100" cy="568325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16" name="Picture 134"/>
          <p:cNvPicPr>
            <a:picLocks noChangeAspect="1" noChangeArrowheads="1"/>
          </p:cNvPicPr>
          <p:nvPr/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2800350" y="5722938"/>
            <a:ext cx="800100" cy="560387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17" name="Picture 135"/>
          <p:cNvPicPr>
            <a:picLocks noChangeAspect="1" noChangeArrowheads="1"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1916113" y="5722938"/>
            <a:ext cx="800100" cy="560387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18" name="Picture 136"/>
          <p:cNvPicPr>
            <a:picLocks noChangeAspect="1" noChangeArrowheads="1"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4581525" y="3203575"/>
            <a:ext cx="808038" cy="568325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19" name="Picture 137"/>
          <p:cNvPicPr>
            <a:picLocks noChangeAspect="1" noChangeArrowheads="1"/>
          </p:cNvPicPr>
          <p:nvPr/>
        </p:nvPicPr>
        <p:blipFill>
          <a:blip r:embed="rId54" cstate="print"/>
          <a:srcRect/>
          <a:stretch>
            <a:fillRect/>
          </a:stretch>
        </p:blipFill>
        <p:spPr bwMode="auto">
          <a:xfrm>
            <a:off x="4581525" y="2563813"/>
            <a:ext cx="808038" cy="569912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20" name="Picture 138"/>
          <p:cNvPicPr>
            <a:picLocks noChangeAspect="1" noChangeArrowheads="1"/>
          </p:cNvPicPr>
          <p:nvPr/>
        </p:nvPicPr>
        <p:blipFill>
          <a:blip r:embed="rId55" cstate="print"/>
          <a:srcRect/>
          <a:stretch>
            <a:fillRect/>
          </a:stretch>
        </p:blipFill>
        <p:spPr bwMode="auto">
          <a:xfrm>
            <a:off x="6351588" y="4462463"/>
            <a:ext cx="809625" cy="569912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21" name="Picture 139"/>
          <p:cNvPicPr>
            <a:picLocks noChangeAspect="1" noChangeArrowheads="1"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1031875" y="5100638"/>
            <a:ext cx="808038" cy="558800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22" name="Picture 140"/>
          <p:cNvPicPr>
            <a:picLocks noChangeAspect="1" noChangeArrowheads="1"/>
          </p:cNvPicPr>
          <p:nvPr/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2809875" y="3203575"/>
            <a:ext cx="800100" cy="568325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23" name="Picture 141"/>
          <p:cNvPicPr>
            <a:picLocks noChangeAspect="1" noChangeArrowheads="1"/>
          </p:cNvPicPr>
          <p:nvPr/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5470525" y="5100638"/>
            <a:ext cx="800100" cy="558800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24" name="Picture 142"/>
          <p:cNvPicPr>
            <a:picLocks noChangeAspect="1" noChangeArrowheads="1"/>
          </p:cNvPicPr>
          <p:nvPr/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3684588" y="5722938"/>
            <a:ext cx="800100" cy="560387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25" name="Picture 143"/>
          <p:cNvPicPr>
            <a:picLocks noChangeAspect="1" noChangeArrowheads="1"/>
          </p:cNvPicPr>
          <p:nvPr/>
        </p:nvPicPr>
        <p:blipFill>
          <a:blip r:embed="rId60" cstate="print"/>
          <a:srcRect/>
          <a:stretch>
            <a:fillRect/>
          </a:stretch>
        </p:blipFill>
        <p:spPr bwMode="auto">
          <a:xfrm>
            <a:off x="4568825" y="5722938"/>
            <a:ext cx="809625" cy="560387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26" name="Picture 144"/>
          <p:cNvPicPr>
            <a:picLocks noChangeAspect="1" noChangeArrowheads="1"/>
          </p:cNvPicPr>
          <p:nvPr/>
        </p:nvPicPr>
        <p:blipFill>
          <a:blip r:embed="rId61" cstate="print"/>
          <a:srcRect/>
          <a:stretch>
            <a:fillRect/>
          </a:stretch>
        </p:blipFill>
        <p:spPr bwMode="auto">
          <a:xfrm>
            <a:off x="5470525" y="4467225"/>
            <a:ext cx="800100" cy="569913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27" name="Picture 145"/>
          <p:cNvPicPr>
            <a:picLocks noChangeAspect="1" noChangeArrowheads="1"/>
          </p:cNvPicPr>
          <p:nvPr/>
        </p:nvPicPr>
        <p:blipFill>
          <a:blip r:embed="rId62" cstate="print"/>
          <a:srcRect/>
          <a:stretch>
            <a:fillRect/>
          </a:stretch>
        </p:blipFill>
        <p:spPr bwMode="auto">
          <a:xfrm>
            <a:off x="6353175" y="5722938"/>
            <a:ext cx="800100" cy="560387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28" name="Picture 146"/>
          <p:cNvPicPr>
            <a:picLocks noChangeAspect="1" noChangeArrowheads="1"/>
          </p:cNvPicPr>
          <p:nvPr/>
        </p:nvPicPr>
        <p:blipFill>
          <a:blip r:embed="rId63" cstate="print"/>
          <a:srcRect/>
          <a:stretch>
            <a:fillRect/>
          </a:stretch>
        </p:blipFill>
        <p:spPr bwMode="auto">
          <a:xfrm>
            <a:off x="7237413" y="5715000"/>
            <a:ext cx="809625" cy="568325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29" name="Picture 147"/>
          <p:cNvPicPr>
            <a:picLocks noChangeAspect="1" noChangeArrowheads="1"/>
          </p:cNvPicPr>
          <p:nvPr/>
        </p:nvPicPr>
        <p:blipFill>
          <a:blip r:embed="rId64" cstate="print"/>
          <a:srcRect/>
          <a:stretch>
            <a:fillRect/>
          </a:stretch>
        </p:blipFill>
        <p:spPr bwMode="auto">
          <a:xfrm>
            <a:off x="8131175" y="5722938"/>
            <a:ext cx="808038" cy="560387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30" name="Picture 148"/>
          <p:cNvPicPr>
            <a:picLocks noChangeAspect="1" noChangeArrowheads="1"/>
          </p:cNvPicPr>
          <p:nvPr/>
        </p:nvPicPr>
        <p:blipFill>
          <a:blip r:embed="rId65" cstate="print"/>
          <a:srcRect/>
          <a:stretch>
            <a:fillRect/>
          </a:stretch>
        </p:blipFill>
        <p:spPr bwMode="auto">
          <a:xfrm>
            <a:off x="8131175" y="4470400"/>
            <a:ext cx="808038" cy="560388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31" name="Picture 149"/>
          <p:cNvPicPr>
            <a:picLocks noChangeAspect="1" noChangeArrowheads="1"/>
          </p:cNvPicPr>
          <p:nvPr/>
        </p:nvPicPr>
        <p:blipFill>
          <a:blip r:embed="rId66" cstate="print"/>
          <a:srcRect/>
          <a:stretch>
            <a:fillRect/>
          </a:stretch>
        </p:blipFill>
        <p:spPr bwMode="auto">
          <a:xfrm>
            <a:off x="8131175" y="3835400"/>
            <a:ext cx="808038" cy="560388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32" name="Picture 150"/>
          <p:cNvPicPr>
            <a:picLocks noChangeAspect="1" noChangeArrowheads="1"/>
          </p:cNvPicPr>
          <p:nvPr/>
        </p:nvPicPr>
        <p:blipFill>
          <a:blip r:embed="rId67" cstate="print"/>
          <a:srcRect/>
          <a:stretch>
            <a:fillRect/>
          </a:stretch>
        </p:blipFill>
        <p:spPr bwMode="auto">
          <a:xfrm>
            <a:off x="8131175" y="3190875"/>
            <a:ext cx="808038" cy="568325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33" name="Picture 151"/>
          <p:cNvPicPr>
            <a:picLocks noChangeAspect="1" noChangeArrowheads="1"/>
          </p:cNvPicPr>
          <p:nvPr/>
        </p:nvPicPr>
        <p:blipFill>
          <a:blip r:embed="rId68" cstate="print"/>
          <a:srcRect/>
          <a:stretch>
            <a:fillRect/>
          </a:stretch>
        </p:blipFill>
        <p:spPr bwMode="auto">
          <a:xfrm>
            <a:off x="8131175" y="2563813"/>
            <a:ext cx="808038" cy="533400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34" name="Picture 112"/>
          <p:cNvPicPr>
            <a:picLocks noChangeAspect="1" noChangeArrowheads="1"/>
          </p:cNvPicPr>
          <p:nvPr/>
        </p:nvPicPr>
        <p:blipFill>
          <a:blip r:embed="rId69" cstate="print"/>
          <a:srcRect/>
          <a:stretch>
            <a:fillRect/>
          </a:stretch>
        </p:blipFill>
        <p:spPr bwMode="auto">
          <a:xfrm>
            <a:off x="6351588" y="2563813"/>
            <a:ext cx="809625" cy="569912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35" name="Picture 3"/>
          <p:cNvPicPr>
            <a:picLocks noChangeAspect="1" noChangeArrowheads="1"/>
          </p:cNvPicPr>
          <p:nvPr/>
        </p:nvPicPr>
        <p:blipFill>
          <a:blip r:embed="rId70" cstate="print"/>
          <a:srcRect t="15088" r="3828" b="17309"/>
          <a:stretch>
            <a:fillRect/>
          </a:stretch>
        </p:blipFill>
        <p:spPr bwMode="auto">
          <a:xfrm>
            <a:off x="8131175" y="5097463"/>
            <a:ext cx="808038" cy="568325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36" name="Picture 4"/>
          <p:cNvPicPr>
            <a:picLocks noChangeAspect="1" noChangeArrowheads="1"/>
          </p:cNvPicPr>
          <p:nvPr/>
        </p:nvPicPr>
        <p:blipFill>
          <a:blip r:embed="rId71" cstate="print"/>
          <a:srcRect t="10802" b="17856"/>
          <a:stretch>
            <a:fillRect/>
          </a:stretch>
        </p:blipFill>
        <p:spPr bwMode="auto">
          <a:xfrm>
            <a:off x="8131175" y="1928813"/>
            <a:ext cx="809625" cy="577850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TYPE" val="Init-Pres-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LINE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LINE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LINE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LINE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LINE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LINE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LINE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LINE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LINE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LINE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LIN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LINE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LINE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LINE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LINE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LINE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LINE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LINE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LINE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LINE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LIN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LINE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LINE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LINE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LINE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LINE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LINE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LINE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LINE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LINE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LINE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LINE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LINE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LINE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LINE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LINE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LINE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LINE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LINE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LINE" val="True"/>
</p:tagLst>
</file>

<file path=ppt/theme/theme1.xml><?xml version="1.0" encoding="utf-8"?>
<a:theme xmlns:a="http://schemas.openxmlformats.org/drawingml/2006/main" name="vorlage">
  <a:themeElements>
    <a:clrScheme name="vorlage 3">
      <a:dk1>
        <a:srgbClr val="53746E"/>
      </a:dk1>
      <a:lt1>
        <a:srgbClr val="FFFFFF"/>
      </a:lt1>
      <a:dk2>
        <a:srgbClr val="FF6600"/>
      </a:dk2>
      <a:lt2>
        <a:srgbClr val="000000"/>
      </a:lt2>
      <a:accent1>
        <a:srgbClr val="E1E8E6"/>
      </a:accent1>
      <a:accent2>
        <a:srgbClr val="BDCFCC"/>
      </a:accent2>
      <a:accent3>
        <a:srgbClr val="FFFFFF"/>
      </a:accent3>
      <a:accent4>
        <a:srgbClr val="46625D"/>
      </a:accent4>
      <a:accent5>
        <a:srgbClr val="EEF2F0"/>
      </a:accent5>
      <a:accent6>
        <a:srgbClr val="ABBBB9"/>
      </a:accent6>
      <a:hlink>
        <a:srgbClr val="FF6600"/>
      </a:hlink>
      <a:folHlink>
        <a:srgbClr val="FF6600"/>
      </a:folHlink>
    </a:clrScheme>
    <a:fontScheme name="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2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2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1">
        <a:dk1>
          <a:srgbClr val="53746E"/>
        </a:dk1>
        <a:lt1>
          <a:srgbClr val="FFFFFF"/>
        </a:lt1>
        <a:dk2>
          <a:srgbClr val="FF6600"/>
        </a:dk2>
        <a:lt2>
          <a:srgbClr val="000000"/>
        </a:lt2>
        <a:accent1>
          <a:srgbClr val="E1E8E6"/>
        </a:accent1>
        <a:accent2>
          <a:srgbClr val="E1E8E6"/>
        </a:accent2>
        <a:accent3>
          <a:srgbClr val="FFFFFF"/>
        </a:accent3>
        <a:accent4>
          <a:srgbClr val="46625D"/>
        </a:accent4>
        <a:accent5>
          <a:srgbClr val="EEF2F0"/>
        </a:accent5>
        <a:accent6>
          <a:srgbClr val="CCD2D0"/>
        </a:accent6>
        <a:hlink>
          <a:srgbClr val="E1E8E6"/>
        </a:hlink>
        <a:folHlink>
          <a:srgbClr val="E1E8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2">
        <a:dk1>
          <a:srgbClr val="53746E"/>
        </a:dk1>
        <a:lt1>
          <a:srgbClr val="FFFFFF"/>
        </a:lt1>
        <a:dk2>
          <a:srgbClr val="FF6600"/>
        </a:dk2>
        <a:lt2>
          <a:srgbClr val="000000"/>
        </a:lt2>
        <a:accent1>
          <a:srgbClr val="E1E8E6"/>
        </a:accent1>
        <a:accent2>
          <a:srgbClr val="E1E8E6"/>
        </a:accent2>
        <a:accent3>
          <a:srgbClr val="FFFFFF"/>
        </a:accent3>
        <a:accent4>
          <a:srgbClr val="46625D"/>
        </a:accent4>
        <a:accent5>
          <a:srgbClr val="EEF2F0"/>
        </a:accent5>
        <a:accent6>
          <a:srgbClr val="CCD2D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3">
        <a:dk1>
          <a:srgbClr val="53746E"/>
        </a:dk1>
        <a:lt1>
          <a:srgbClr val="FFFFFF"/>
        </a:lt1>
        <a:dk2>
          <a:srgbClr val="FF6600"/>
        </a:dk2>
        <a:lt2>
          <a:srgbClr val="000000"/>
        </a:lt2>
        <a:accent1>
          <a:srgbClr val="E1E8E6"/>
        </a:accent1>
        <a:accent2>
          <a:srgbClr val="BDCFCC"/>
        </a:accent2>
        <a:accent3>
          <a:srgbClr val="FFFFFF"/>
        </a:accent3>
        <a:accent4>
          <a:srgbClr val="46625D"/>
        </a:accent4>
        <a:accent5>
          <a:srgbClr val="EEF2F0"/>
        </a:accent5>
        <a:accent6>
          <a:srgbClr val="ABBBB9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1">
        <a:dk1>
          <a:srgbClr val="53746E"/>
        </a:dk1>
        <a:lt1>
          <a:srgbClr val="FFFFFF"/>
        </a:lt1>
        <a:dk2>
          <a:srgbClr val="FF6600"/>
        </a:dk2>
        <a:lt2>
          <a:srgbClr val="000000"/>
        </a:lt2>
        <a:accent1>
          <a:srgbClr val="E1E8E6"/>
        </a:accent1>
        <a:accent2>
          <a:srgbClr val="E1E8E6"/>
        </a:accent2>
        <a:accent3>
          <a:srgbClr val="FFFFFF"/>
        </a:accent3>
        <a:accent4>
          <a:srgbClr val="46625D"/>
        </a:accent4>
        <a:accent5>
          <a:srgbClr val="EEF2F0"/>
        </a:accent5>
        <a:accent6>
          <a:srgbClr val="CCD2D0"/>
        </a:accent6>
        <a:hlink>
          <a:srgbClr val="E1E8E6"/>
        </a:hlink>
        <a:folHlink>
          <a:srgbClr val="E1E8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2">
        <a:dk1>
          <a:srgbClr val="53746E"/>
        </a:dk1>
        <a:lt1>
          <a:srgbClr val="FFFFFF"/>
        </a:lt1>
        <a:dk2>
          <a:srgbClr val="FF6600"/>
        </a:dk2>
        <a:lt2>
          <a:srgbClr val="000000"/>
        </a:lt2>
        <a:accent1>
          <a:srgbClr val="E1E8E6"/>
        </a:accent1>
        <a:accent2>
          <a:srgbClr val="E1E8E6"/>
        </a:accent2>
        <a:accent3>
          <a:srgbClr val="FFFFFF"/>
        </a:accent3>
        <a:accent4>
          <a:srgbClr val="46625D"/>
        </a:accent4>
        <a:accent5>
          <a:srgbClr val="EEF2F0"/>
        </a:accent5>
        <a:accent6>
          <a:srgbClr val="CCD2D0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3">
        <a:dk1>
          <a:srgbClr val="53746E"/>
        </a:dk1>
        <a:lt1>
          <a:srgbClr val="FFFFFF"/>
        </a:lt1>
        <a:dk2>
          <a:srgbClr val="FF6600"/>
        </a:dk2>
        <a:lt2>
          <a:srgbClr val="000000"/>
        </a:lt2>
        <a:accent1>
          <a:srgbClr val="E1E8E6"/>
        </a:accent1>
        <a:accent2>
          <a:srgbClr val="BDCFCC"/>
        </a:accent2>
        <a:accent3>
          <a:srgbClr val="FFFFFF"/>
        </a:accent3>
        <a:accent4>
          <a:srgbClr val="46625D"/>
        </a:accent4>
        <a:accent5>
          <a:srgbClr val="EEF2F0"/>
        </a:accent5>
        <a:accent6>
          <a:srgbClr val="ABBBB9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4">
        <a:dk1>
          <a:srgbClr val="53746E"/>
        </a:dk1>
        <a:lt1>
          <a:srgbClr val="FFFFFF"/>
        </a:lt1>
        <a:dk2>
          <a:srgbClr val="FF6600"/>
        </a:dk2>
        <a:lt2>
          <a:srgbClr val="000000"/>
        </a:lt2>
        <a:accent1>
          <a:srgbClr val="E1E8E6"/>
        </a:accent1>
        <a:accent2>
          <a:srgbClr val="BDCFCC"/>
        </a:accent2>
        <a:accent3>
          <a:srgbClr val="FFFFFF"/>
        </a:accent3>
        <a:accent4>
          <a:srgbClr val="46625D"/>
        </a:accent4>
        <a:accent5>
          <a:srgbClr val="EEF2F0"/>
        </a:accent5>
        <a:accent6>
          <a:srgbClr val="ABBBB9"/>
        </a:accent6>
        <a:hlink>
          <a:srgbClr val="FFFFFF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1486</Words>
  <Application>Microsoft Office PowerPoint</Application>
  <PresentationFormat>Bildschirmpräsentation (4:3)</PresentationFormat>
  <Paragraphs>216</Paragraphs>
  <Slides>27</Slides>
  <Notes>13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vorlage</vt:lpstr>
      <vt:lpstr>SEMIC.EU – </vt:lpstr>
      <vt:lpstr>Agenda</vt:lpstr>
      <vt:lpstr>SEMIC.EU – Service from DG Informatics </vt:lpstr>
      <vt:lpstr>Folie 4</vt:lpstr>
      <vt:lpstr>What is SEMIC.EU ?</vt:lpstr>
      <vt:lpstr>SEMIC.EU Roadmap – 2007 - ??</vt:lpstr>
      <vt:lpstr>Folie 7</vt:lpstr>
      <vt:lpstr>Folie 8</vt:lpstr>
      <vt:lpstr>Folie 9</vt:lpstr>
      <vt:lpstr>Benefit from SEMIC.EU Coaching service</vt:lpstr>
      <vt:lpstr>Folie 11</vt:lpstr>
      <vt:lpstr>Folie 12</vt:lpstr>
      <vt:lpstr>Folie 13</vt:lpstr>
      <vt:lpstr>Level of Interoperability</vt:lpstr>
      <vt:lpstr>Folie 15</vt:lpstr>
      <vt:lpstr>Folie 16</vt:lpstr>
      <vt:lpstr>Frequent issues</vt:lpstr>
      <vt:lpstr>Frequent issues</vt:lpstr>
      <vt:lpstr>Frequent issues</vt:lpstr>
      <vt:lpstr>Frequent issues</vt:lpstr>
      <vt:lpstr>Folie 21</vt:lpstr>
      <vt:lpstr>Folie 22</vt:lpstr>
      <vt:lpstr>List of 60 Co-Authors</vt:lpstr>
      <vt:lpstr>SEMIC.EU Core Person’s business need</vt:lpstr>
      <vt:lpstr>Pilot of shared development</vt:lpstr>
      <vt:lpstr>Implementation details</vt:lpstr>
      <vt:lpstr>SEMIC.EU Core Concept</vt:lpstr>
    </vt:vector>
  </TitlesOfParts>
  <Company>init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init</dc:creator>
  <cp:lastModifiedBy>ssklarss</cp:lastModifiedBy>
  <cp:revision>682</cp:revision>
  <dcterms:created xsi:type="dcterms:W3CDTF">2007-02-21T17:43:58Z</dcterms:created>
  <dcterms:modified xsi:type="dcterms:W3CDTF">2010-11-24T22:17:53Z</dcterms:modified>
</cp:coreProperties>
</file>