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7381C-898A-40C9-9410-4A00A3E21260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09C01-D71D-4CFC-8722-A6212A2CE011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C2AE53-7DB8-4061-A4A8-EEA78FF94E2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32694-4096-43EB-A5C7-6F6888AC4EB4}" type="datetimeFigureOut">
              <a:rPr lang="es-ES_tradnl" smtClean="0"/>
              <a:pPr/>
              <a:t>22/05/2012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9D981-FA8B-4FDF-AC41-4FBA107C84D8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2714620"/>
            <a:ext cx="9144000" cy="200026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44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4400" dirty="0" smtClean="0">
                <a:latin typeface="Bodoni MT Condensed" pitchFamily="18" charset="0"/>
                <a:ea typeface="Batang" pitchFamily="18" charset="-127"/>
              </a:rPr>
            </a:b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XBRL Europe week</a:t>
            </a:r>
            <a:br>
              <a:rPr lang="en-US" sz="18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June 1, 2012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- Madrid, Spain</a:t>
            </a:r>
            <a:r>
              <a:rPr lang="en-US" sz="2700" dirty="0" smtClean="0">
                <a:latin typeface="Bodoni MT Condensed" pitchFamily="18" charset="0"/>
                <a:ea typeface="Batang" pitchFamily="18" charset="-127"/>
              </a:rPr>
              <a:t/>
            </a:r>
            <a:br>
              <a:rPr lang="en-US" sz="2700" dirty="0" smtClean="0">
                <a:latin typeface="Bodoni MT Condensed" pitchFamily="18" charset="0"/>
                <a:ea typeface="Batang" pitchFamily="18" charset="-127"/>
              </a:rPr>
            </a:br>
            <a:endParaRPr lang="en-US" sz="2700" dirty="0"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7886728" cy="5715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b="1" dirty="0" smtClean="0">
                <a:solidFill>
                  <a:schemeClr val="bg1"/>
                </a:solidFill>
                <a:latin typeface="Arial" charset="0"/>
                <a:ea typeface="Batang" pitchFamily="18" charset="-127"/>
              </a:rPr>
              <a:t>Practicing XBRL Formulae in the Bank of Spain</a:t>
            </a:r>
          </a:p>
        </p:txBody>
      </p:sp>
      <p:pic>
        <p:nvPicPr>
          <p:cNvPr id="11268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3414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WINNT\Profiles\q73696x\Mis documentos\Mis imágenes\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42852"/>
            <a:ext cx="1905000" cy="904875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444208" y="3933056"/>
            <a:ext cx="251120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rgbClr val="002060"/>
                </a:solidFill>
              </a:rPr>
              <a:t>Speakers: </a:t>
            </a:r>
            <a:r>
              <a:rPr lang="en-US" sz="1500" dirty="0" err="1" smtClean="0">
                <a:solidFill>
                  <a:srgbClr val="002060"/>
                </a:solidFill>
              </a:rPr>
              <a:t>Víctor</a:t>
            </a:r>
            <a:r>
              <a:rPr lang="en-US" sz="1500" dirty="0" smtClean="0">
                <a:solidFill>
                  <a:srgbClr val="002060"/>
                </a:solidFill>
              </a:rPr>
              <a:t> </a:t>
            </a:r>
            <a:r>
              <a:rPr lang="en-US" sz="1500" dirty="0" err="1" smtClean="0">
                <a:solidFill>
                  <a:srgbClr val="002060"/>
                </a:solidFill>
              </a:rPr>
              <a:t>Morilla</a:t>
            </a:r>
            <a:endParaRPr lang="en-US" sz="1500" dirty="0" smtClean="0">
              <a:solidFill>
                <a:srgbClr val="002060"/>
              </a:solidFill>
            </a:endParaRPr>
          </a:p>
          <a:p>
            <a:r>
              <a:rPr lang="en-US" sz="1500" dirty="0" smtClean="0">
                <a:solidFill>
                  <a:srgbClr val="002060"/>
                </a:solidFill>
              </a:rPr>
              <a:t>                   Moira Lorenzo</a:t>
            </a:r>
          </a:p>
          <a:p>
            <a:r>
              <a:rPr lang="en-US" sz="1500" dirty="0" smtClean="0">
                <a:solidFill>
                  <a:srgbClr val="002060"/>
                </a:solidFill>
              </a:rPr>
              <a:t>                   Manuel </a:t>
            </a:r>
            <a:r>
              <a:rPr lang="en-US" sz="1500" dirty="0" err="1" smtClean="0">
                <a:solidFill>
                  <a:srgbClr val="002060"/>
                </a:solidFill>
              </a:rPr>
              <a:t>Rodríguez</a:t>
            </a:r>
            <a:endParaRPr lang="es-ES_tradnl" sz="1500" dirty="0">
              <a:solidFill>
                <a:srgbClr val="002060"/>
              </a:solidFill>
            </a:endParaRPr>
          </a:p>
        </p:txBody>
      </p:sp>
      <p:pic>
        <p:nvPicPr>
          <p:cNvPr id="14" name="Picture 12" descr="LOGO_1_72_Trans_Gr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8504" y="5856920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3414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LOGO_1_72_Trans_Gr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8504" y="6165304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924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ES" b="1" dirty="0"/>
              <a:t> </a:t>
            </a:r>
            <a:r>
              <a:rPr lang="es-ES" b="1" dirty="0" smtClean="0"/>
              <a:t> </a:t>
            </a:r>
            <a:r>
              <a:rPr lang="es-ES" dirty="0" smtClean="0"/>
              <a:t>WHAT</a:t>
            </a:r>
            <a:r>
              <a:rPr lang="es-ES" b="1" dirty="0" smtClean="0"/>
              <a:t> </a:t>
            </a:r>
            <a:r>
              <a:rPr lang="es-ES" sz="2200" b="1" dirty="0" smtClean="0"/>
              <a:t>DID</a:t>
            </a:r>
            <a:r>
              <a:rPr lang="es-ES" b="1" dirty="0" smtClean="0"/>
              <a:t> </a:t>
            </a:r>
            <a:r>
              <a:rPr lang="es-ES" dirty="0" smtClean="0"/>
              <a:t>WE </a:t>
            </a:r>
            <a:r>
              <a:rPr lang="es-ES" dirty="0"/>
              <a:t>DO</a:t>
            </a:r>
            <a:r>
              <a:rPr lang="es-ES" dirty="0" smtClean="0"/>
              <a:t>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ES" b="1" dirty="0"/>
              <a:t> </a:t>
            </a:r>
            <a:r>
              <a:rPr lang="es-ES" b="1" dirty="0" smtClean="0"/>
              <a:t> </a:t>
            </a:r>
            <a:r>
              <a:rPr lang="es-ES" dirty="0" smtClean="0"/>
              <a:t>WHAT</a:t>
            </a:r>
            <a:r>
              <a:rPr lang="es-ES" b="1" dirty="0" smtClean="0"/>
              <a:t> </a:t>
            </a:r>
            <a:r>
              <a:rPr lang="es-ES" sz="2200" b="1" dirty="0" smtClean="0"/>
              <a:t>DO</a:t>
            </a:r>
            <a:r>
              <a:rPr lang="es-ES" b="1" dirty="0" smtClean="0"/>
              <a:t> </a:t>
            </a:r>
            <a:r>
              <a:rPr lang="es-ES" dirty="0" smtClean="0"/>
              <a:t>WE DO?</a:t>
            </a:r>
            <a:endParaRPr lang="es-ES" dirty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200" b="1" dirty="0" smtClean="0"/>
              <a:t> HOW</a:t>
            </a:r>
            <a:r>
              <a:rPr lang="es-ES" b="1" dirty="0" smtClean="0"/>
              <a:t> </a:t>
            </a:r>
            <a:r>
              <a:rPr lang="es-ES" dirty="0" smtClean="0"/>
              <a:t>DO WE DO?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s-ES" dirty="0" smtClean="0"/>
              <a:t>     </a:t>
            </a:r>
            <a:r>
              <a:rPr lang="es-ES" dirty="0" err="1" smtClean="0"/>
              <a:t>Methodology</a:t>
            </a:r>
            <a:endParaRPr lang="es-ES" dirty="0" smtClean="0"/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s-ES" dirty="0" smtClean="0"/>
              <a:t>     Time &amp; </a:t>
            </a:r>
            <a:r>
              <a:rPr lang="es-ES" dirty="0" err="1" smtClean="0"/>
              <a:t>Team</a:t>
            </a:r>
            <a:endParaRPr lang="es-ES" dirty="0" smtClean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200" b="1" dirty="0" smtClean="0"/>
              <a:t> </a:t>
            </a:r>
            <a:r>
              <a:rPr lang="es-ES" sz="2200" dirty="0" smtClean="0"/>
              <a:t>CONCLUSIONS</a:t>
            </a:r>
          </a:p>
          <a:p>
            <a:pPr>
              <a:spcBef>
                <a:spcPct val="50000"/>
              </a:spcBef>
            </a:pPr>
            <a:endParaRPr lang="es-ES" sz="14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XBRL </a:t>
            </a:r>
            <a:r>
              <a:rPr lang="es-ES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Formulae</a:t>
            </a:r>
            <a:r>
              <a:rPr lang="es-ES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Bank of </a:t>
            </a:r>
            <a:r>
              <a:rPr lang="es-ES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Spain</a:t>
            </a:r>
            <a:endParaRPr lang="es-ES_tradnl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3414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2" descr="LOGO_1_72_Trans_Gr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8504" y="6240330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s-ES" sz="2200" b="1" dirty="0" smtClean="0"/>
              <a:t>WHAT</a:t>
            </a:r>
            <a:r>
              <a:rPr lang="es-ES" sz="2800" b="1" dirty="0" smtClean="0"/>
              <a:t> DID </a:t>
            </a:r>
            <a:r>
              <a:rPr lang="es-ES" sz="2200" b="1" dirty="0" smtClean="0"/>
              <a:t>WE DO?</a:t>
            </a:r>
            <a:endParaRPr lang="es-ES" sz="2200" b="1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2805114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233346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762000"/>
            <a:ext cx="332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err="1"/>
              <a:t>Before</a:t>
            </a:r>
            <a:r>
              <a:rPr lang="es-ES" b="1" dirty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from</a:t>
            </a:r>
            <a:r>
              <a:rPr lang="es-ES" sz="1600" dirty="0" smtClean="0"/>
              <a:t> </a:t>
            </a:r>
            <a:r>
              <a:rPr lang="es-ES" sz="1600" dirty="0"/>
              <a:t>2005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S</a:t>
            </a:r>
            <a:r>
              <a:rPr lang="es-ES" sz="1600" dirty="0" err="1" smtClean="0"/>
              <a:t>ummer</a:t>
            </a:r>
            <a:r>
              <a:rPr lang="es-ES" sz="1600" dirty="0" smtClean="0"/>
              <a:t> 2008)</a:t>
            </a:r>
            <a:endParaRPr lang="es-ES" sz="1600" dirty="0"/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-76200" y="1528763"/>
            <a:ext cx="838200" cy="876300"/>
            <a:chOff x="667" y="1616"/>
            <a:chExt cx="618" cy="735"/>
          </a:xfrm>
        </p:grpSpPr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67" y="2069"/>
              <a:ext cx="618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dirty="0">
                  <a:ea typeface="ＭＳ Ｐゴシック" pitchFamily="1" charset="-128"/>
                </a:rPr>
                <a:t>Sender</a:t>
              </a:r>
            </a:p>
          </p:txBody>
        </p:sp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3" y="1616"/>
              <a:ext cx="374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9146" y="1447800"/>
            <a:ext cx="465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312846" y="1490663"/>
            <a:ext cx="901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XBRL </a:t>
            </a:r>
          </a:p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instance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3786190"/>
            <a:ext cx="9144000" cy="2667146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3786190"/>
            <a:ext cx="9144000" cy="214314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-76200" y="3714752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 </a:t>
            </a:r>
            <a:r>
              <a:rPr lang="es-ES" b="1" dirty="0" err="1" smtClean="0"/>
              <a:t>Before</a:t>
            </a:r>
            <a:r>
              <a:rPr lang="es-ES" b="1" dirty="0" smtClean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from</a:t>
            </a:r>
            <a:r>
              <a:rPr lang="es-ES" sz="1600" dirty="0" smtClean="0"/>
              <a:t> </a:t>
            </a:r>
            <a:r>
              <a:rPr lang="es-ES" sz="1600" dirty="0" err="1" smtClean="0"/>
              <a:t>Summer</a:t>
            </a:r>
            <a:r>
              <a:rPr lang="es-ES" sz="1600" dirty="0" smtClean="0"/>
              <a:t> 2008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_tradnl" sz="1600" dirty="0" err="1" smtClean="0"/>
              <a:t>March</a:t>
            </a:r>
            <a:r>
              <a:rPr lang="es-ES_tradnl" sz="1600" dirty="0"/>
              <a:t> </a:t>
            </a:r>
            <a:r>
              <a:rPr lang="es-ES_tradnl" sz="1600" dirty="0" smtClean="0"/>
              <a:t>2012)</a:t>
            </a:r>
            <a:endParaRPr lang="es-ES" sz="1600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1147746" y="2214554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2209800" y="1371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 b="1"/>
              <a:t>XBRL FRONT-END</a:t>
            </a:r>
          </a:p>
        </p:txBody>
      </p:sp>
      <p:pic>
        <p:nvPicPr>
          <p:cNvPr id="33" name="Picture 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1409684"/>
            <a:ext cx="4651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461004" y="1106741"/>
            <a:ext cx="1054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XBRL </a:t>
            </a:r>
          </a:p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Instance</a:t>
            </a:r>
          </a:p>
          <a:p>
            <a:pPr algn="ctr" eaLnBrk="0" hangingPunct="0"/>
            <a:r>
              <a:rPr lang="en-US" sz="1400" dirty="0" smtClean="0">
                <a:ea typeface="ＭＳ Ｐゴシック" pitchFamily="1" charset="-128"/>
              </a:rPr>
              <a:t>(only valid instances)</a:t>
            </a:r>
            <a:endParaRPr lang="en-US" sz="1400" dirty="0">
              <a:ea typeface="ＭＳ Ｐゴシック" pitchFamily="1" charset="-128"/>
            </a:endParaRP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5143504" y="2227263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6500826" y="2093251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 dirty="0" err="1" smtClean="0"/>
              <a:t>Facts</a:t>
            </a:r>
            <a:r>
              <a:rPr lang="es-ES" sz="1400" dirty="0" smtClean="0"/>
              <a:t> in XBRL </a:t>
            </a:r>
            <a:r>
              <a:rPr lang="es-ES" sz="1400" dirty="0" err="1" smtClean="0"/>
              <a:t>instance</a:t>
            </a:r>
            <a:endParaRPr lang="es-ES" sz="1400" dirty="0"/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6588224" y="306896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sz="1400" dirty="0" smtClean="0"/>
          </a:p>
          <a:p>
            <a:r>
              <a:rPr lang="es-ES" sz="1400" dirty="0" err="1" smtClean="0"/>
              <a:t>Validations</a:t>
            </a:r>
            <a:r>
              <a:rPr lang="es-ES" sz="1400" dirty="0" smtClean="0"/>
              <a:t> </a:t>
            </a:r>
            <a:r>
              <a:rPr lang="es-ES" sz="1400" dirty="0" err="1"/>
              <a:t>against</a:t>
            </a:r>
            <a:r>
              <a:rPr lang="es-ES" sz="1400" dirty="0"/>
              <a:t> </a:t>
            </a:r>
            <a:r>
              <a:rPr lang="es-ES" sz="1400" dirty="0" smtClean="0"/>
              <a:t> </a:t>
            </a:r>
            <a:r>
              <a:rPr lang="es-ES" sz="1400" dirty="0" err="1" smtClean="0"/>
              <a:t>information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in </a:t>
            </a:r>
            <a:r>
              <a:rPr lang="es-ES" sz="1400" dirty="0"/>
              <a:t>a </a:t>
            </a:r>
            <a:r>
              <a:rPr lang="es-ES" sz="1400" dirty="0" err="1"/>
              <a:t>database</a:t>
            </a:r>
            <a:r>
              <a:rPr lang="es-ES" sz="1400" dirty="0"/>
              <a:t> </a:t>
            </a:r>
            <a:endParaRPr lang="es-ES" sz="1400" dirty="0" smtClean="0"/>
          </a:p>
          <a:p>
            <a:r>
              <a:rPr lang="es-ES" sz="1400" dirty="0" smtClean="0">
                <a:solidFill>
                  <a:srgbClr val="FF0000"/>
                </a:solidFill>
              </a:rPr>
              <a:t>Ex</a:t>
            </a:r>
            <a:r>
              <a:rPr lang="es-ES" sz="1400" dirty="0">
                <a:solidFill>
                  <a:srgbClr val="FF0000"/>
                </a:solidFill>
              </a:rPr>
              <a:t>: </a:t>
            </a:r>
            <a:r>
              <a:rPr lang="es-ES" sz="1400" dirty="0" err="1">
                <a:solidFill>
                  <a:srgbClr val="FF0000"/>
                </a:solidFill>
              </a:rPr>
              <a:t>previous</a:t>
            </a:r>
            <a:r>
              <a:rPr lang="es-ES" sz="1400" dirty="0">
                <a:solidFill>
                  <a:srgbClr val="FF0000"/>
                </a:solidFill>
              </a:rPr>
              <a:t>  </a:t>
            </a:r>
            <a:r>
              <a:rPr lang="es-ES" sz="1400" dirty="0" err="1" smtClean="0">
                <a:solidFill>
                  <a:srgbClr val="FF0000"/>
                </a:solidFill>
              </a:rPr>
              <a:t>periods</a:t>
            </a:r>
            <a:endParaRPr lang="es-ES" sz="1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s-ES" sz="1400" dirty="0"/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2857488" y="1357298"/>
            <a:ext cx="1681162" cy="428628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600"/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2738422" y="2185982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 dirty="0" smtClean="0"/>
              <a:t>XBRL Basic </a:t>
            </a:r>
            <a:r>
              <a:rPr lang="es-ES" sz="1400" dirty="0" err="1" smtClean="0"/>
              <a:t>validations</a:t>
            </a:r>
            <a:r>
              <a:rPr lang="es-ES" sz="1400" dirty="0" smtClean="0"/>
              <a:t>  </a:t>
            </a:r>
          </a:p>
          <a:p>
            <a:r>
              <a:rPr lang="es-ES" sz="1400" dirty="0" smtClean="0"/>
              <a:t>&amp; </a:t>
            </a:r>
            <a:r>
              <a:rPr lang="es-ES" sz="1400" dirty="0" err="1" smtClean="0"/>
              <a:t>calculation</a:t>
            </a:r>
            <a:r>
              <a:rPr lang="es-ES" sz="1400" dirty="0" smtClean="0"/>
              <a:t> </a:t>
            </a:r>
            <a:r>
              <a:rPr lang="es-ES" sz="1400" dirty="0" err="1" smtClean="0"/>
              <a:t>linkbase</a:t>
            </a:r>
            <a:endParaRPr lang="es-ES" sz="1400" dirty="0" smtClean="0"/>
          </a:p>
          <a:p>
            <a:r>
              <a:rPr lang="es-ES" sz="1400" dirty="0" smtClean="0">
                <a:solidFill>
                  <a:srgbClr val="FF0000"/>
                </a:solidFill>
              </a:rPr>
              <a:t>Ex:   A=B+C</a:t>
            </a:r>
            <a:endParaRPr lang="es-ES" sz="1400" dirty="0">
              <a:solidFill>
                <a:srgbClr val="FF0000"/>
              </a:solidFill>
            </a:endParaRPr>
          </a:p>
          <a:p>
            <a:r>
              <a:rPr lang="es-ES" sz="1400" dirty="0" smtClean="0">
                <a:solidFill>
                  <a:srgbClr val="FF0000"/>
                </a:solidFill>
              </a:rPr>
              <a:t>        </a:t>
            </a:r>
            <a:r>
              <a:rPr lang="es-ES" sz="1400" dirty="0">
                <a:solidFill>
                  <a:srgbClr val="FF0000"/>
                </a:solidFill>
              </a:rPr>
              <a:t>A=B+2C</a:t>
            </a:r>
          </a:p>
        </p:txBody>
      </p:sp>
      <p:sp>
        <p:nvSpPr>
          <p:cNvPr id="67" name="Oval 31"/>
          <p:cNvSpPr>
            <a:spLocks noChangeArrowheads="1"/>
          </p:cNvSpPr>
          <p:nvPr/>
        </p:nvSpPr>
        <p:spPr bwMode="auto">
          <a:xfrm>
            <a:off x="2357422" y="205263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9" name="AutoShape 8"/>
          <p:cNvSpPr>
            <a:spLocks noChangeArrowheads="1"/>
          </p:cNvSpPr>
          <p:nvPr/>
        </p:nvSpPr>
        <p:spPr bwMode="auto">
          <a:xfrm>
            <a:off x="7858148" y="500042"/>
            <a:ext cx="990600" cy="14478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 sz="1600"/>
              <a:t>Legacy</a:t>
            </a:r>
          </a:p>
          <a:p>
            <a:r>
              <a:rPr lang="es-ES_tradnl" sz="1600"/>
              <a:t>Database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786182" y="2357430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5%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6300192" y="1897087"/>
            <a:ext cx="3096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u="sng" dirty="0" smtClean="0">
                <a:solidFill>
                  <a:schemeClr val="tx2"/>
                </a:solidFill>
              </a:rPr>
              <a:t>Business rules – </a:t>
            </a:r>
            <a:r>
              <a:rPr lang="es-ES" sz="1400" b="1" u="sng" dirty="0" smtClean="0">
                <a:solidFill>
                  <a:schemeClr val="tx2"/>
                </a:solidFill>
              </a:rPr>
              <a:t>No XBRL </a:t>
            </a:r>
            <a:r>
              <a:rPr lang="es-ES" sz="1400" u="sng" dirty="0" err="1" smtClean="0">
                <a:solidFill>
                  <a:schemeClr val="tx2"/>
                </a:solidFill>
              </a:rPr>
              <a:t>validations</a:t>
            </a:r>
            <a:r>
              <a:rPr lang="es-ES" sz="1400" u="sng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" name="Oval 31"/>
          <p:cNvSpPr>
            <a:spLocks noChangeArrowheads="1"/>
          </p:cNvSpPr>
          <p:nvPr/>
        </p:nvSpPr>
        <p:spPr bwMode="auto">
          <a:xfrm>
            <a:off x="6215074" y="217421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2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2" name="Rectangle 67"/>
          <p:cNvSpPr>
            <a:spLocks noChangeArrowheads="1"/>
          </p:cNvSpPr>
          <p:nvPr/>
        </p:nvSpPr>
        <p:spPr bwMode="auto">
          <a:xfrm>
            <a:off x="6500826" y="2336137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dirty="0" smtClean="0"/>
          </a:p>
          <a:p>
            <a:r>
              <a:rPr lang="es-ES" sz="1400" dirty="0" smtClean="0">
                <a:solidFill>
                  <a:srgbClr val="FF0000"/>
                </a:solidFill>
              </a:rPr>
              <a:t>Ex:  A </a:t>
            </a:r>
            <a:r>
              <a:rPr lang="es-ES" sz="1400" dirty="0">
                <a:solidFill>
                  <a:srgbClr val="FF0000"/>
                </a:solidFill>
              </a:rPr>
              <a:t>= B * C</a:t>
            </a:r>
          </a:p>
          <a:p>
            <a:r>
              <a:rPr lang="es-ES" sz="1400" dirty="0">
                <a:solidFill>
                  <a:srgbClr val="FF0000"/>
                </a:solidFill>
              </a:rPr>
              <a:t>  Si A=0 =&gt; B = 5*C/D</a:t>
            </a:r>
          </a:p>
        </p:txBody>
      </p:sp>
      <p:sp>
        <p:nvSpPr>
          <p:cNvPr id="73" name="Rectangle 67"/>
          <p:cNvSpPr>
            <a:spLocks noChangeArrowheads="1"/>
          </p:cNvSpPr>
          <p:nvPr/>
        </p:nvSpPr>
        <p:spPr bwMode="auto">
          <a:xfrm>
            <a:off x="8358214" y="2336137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80%</a:t>
            </a:r>
          </a:p>
        </p:txBody>
      </p:sp>
      <p:sp>
        <p:nvSpPr>
          <p:cNvPr id="75" name="Oval 31"/>
          <p:cNvSpPr>
            <a:spLocks noChangeArrowheads="1"/>
          </p:cNvSpPr>
          <p:nvPr/>
        </p:nvSpPr>
        <p:spPr bwMode="auto">
          <a:xfrm>
            <a:off x="6215074" y="295275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3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6" name="Rectangle 67"/>
          <p:cNvSpPr>
            <a:spLocks noChangeArrowheads="1"/>
          </p:cNvSpPr>
          <p:nvPr/>
        </p:nvSpPr>
        <p:spPr bwMode="auto">
          <a:xfrm>
            <a:off x="8380445" y="3186114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15%</a:t>
            </a:r>
          </a:p>
        </p:txBody>
      </p:sp>
      <p:grpSp>
        <p:nvGrpSpPr>
          <p:cNvPr id="77" name="Group 10"/>
          <p:cNvGrpSpPr>
            <a:grpSpLocks/>
          </p:cNvGrpSpPr>
          <p:nvPr/>
        </p:nvGrpSpPr>
        <p:grpSpPr bwMode="auto">
          <a:xfrm>
            <a:off x="-52414" y="4338650"/>
            <a:ext cx="838200" cy="876300"/>
            <a:chOff x="667" y="1616"/>
            <a:chExt cx="618" cy="735"/>
          </a:xfrm>
        </p:grpSpPr>
        <p:sp>
          <p:nvSpPr>
            <p:cNvPr id="78" name="Text Box 11"/>
            <p:cNvSpPr txBox="1">
              <a:spLocks noChangeArrowheads="1"/>
            </p:cNvSpPr>
            <p:nvPr/>
          </p:nvSpPr>
          <p:spPr bwMode="auto">
            <a:xfrm>
              <a:off x="667" y="2069"/>
              <a:ext cx="618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ea typeface="ＭＳ Ｐゴシック" pitchFamily="1" charset="-128"/>
                </a:rPr>
                <a:t>Sender</a:t>
              </a:r>
            </a:p>
          </p:txBody>
        </p:sp>
        <p:pic>
          <p:nvPicPr>
            <p:cNvPr id="79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3" y="1616"/>
              <a:ext cx="374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0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708" y="4281497"/>
            <a:ext cx="465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ext Box 14"/>
          <p:cNvSpPr txBox="1">
            <a:spLocks noChangeArrowheads="1"/>
          </p:cNvSpPr>
          <p:nvPr/>
        </p:nvSpPr>
        <p:spPr bwMode="auto">
          <a:xfrm>
            <a:off x="1241408" y="4324360"/>
            <a:ext cx="901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XBRL </a:t>
            </a:r>
          </a:p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instance</a:t>
            </a:r>
          </a:p>
        </p:txBody>
      </p:sp>
      <p:sp>
        <p:nvSpPr>
          <p:cNvPr id="82" name="AutoShape 23"/>
          <p:cNvSpPr>
            <a:spLocks noChangeArrowheads="1"/>
          </p:cNvSpPr>
          <p:nvPr/>
        </p:nvSpPr>
        <p:spPr bwMode="auto">
          <a:xfrm>
            <a:off x="1066779" y="5141927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>
            <a:off x="2857488" y="4143380"/>
            <a:ext cx="1681162" cy="428628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600"/>
          </a:p>
        </p:txBody>
      </p:sp>
      <p:sp>
        <p:nvSpPr>
          <p:cNvPr id="84" name="Rectangle 26"/>
          <p:cNvSpPr>
            <a:spLocks noChangeArrowheads="1"/>
          </p:cNvSpPr>
          <p:nvPr/>
        </p:nvSpPr>
        <p:spPr bwMode="auto">
          <a:xfrm>
            <a:off x="2214546" y="4007631"/>
            <a:ext cx="2971800" cy="70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 b="1" dirty="0"/>
              <a:t>XBRL FRONT-END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2890822" y="4797152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 dirty="0" smtClean="0"/>
              <a:t>XBRL Basic </a:t>
            </a:r>
            <a:r>
              <a:rPr lang="es-ES" sz="1400" dirty="0" err="1" smtClean="0"/>
              <a:t>validations</a:t>
            </a:r>
            <a:r>
              <a:rPr lang="es-ES" sz="1400" dirty="0" smtClean="0"/>
              <a:t> </a:t>
            </a:r>
          </a:p>
          <a:p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86" name="Oval 31"/>
          <p:cNvSpPr>
            <a:spLocks noChangeArrowheads="1"/>
          </p:cNvSpPr>
          <p:nvPr/>
        </p:nvSpPr>
        <p:spPr bwMode="auto">
          <a:xfrm>
            <a:off x="2509822" y="473870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7" name="Rectangle 67"/>
          <p:cNvSpPr>
            <a:spLocks noChangeArrowheads="1"/>
          </p:cNvSpPr>
          <p:nvPr/>
        </p:nvSpPr>
        <p:spPr bwMode="auto">
          <a:xfrm>
            <a:off x="3377505" y="4941168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5%</a:t>
            </a:r>
          </a:p>
        </p:txBody>
      </p:sp>
      <p:sp>
        <p:nvSpPr>
          <p:cNvPr id="88" name="87 Rectángulo"/>
          <p:cNvSpPr/>
          <p:nvPr/>
        </p:nvSpPr>
        <p:spPr>
          <a:xfrm>
            <a:off x="2788900" y="5301208"/>
            <a:ext cx="2935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u="sng" dirty="0" smtClean="0">
                <a:solidFill>
                  <a:schemeClr val="tx2"/>
                </a:solidFill>
              </a:rPr>
              <a:t>Business rules – </a:t>
            </a:r>
            <a:r>
              <a:rPr lang="es-ES" sz="1400" b="1" u="sng" dirty="0" smtClean="0">
                <a:solidFill>
                  <a:schemeClr val="tx2"/>
                </a:solidFill>
              </a:rPr>
              <a:t>XBRL  </a:t>
            </a:r>
            <a:r>
              <a:rPr lang="es-ES" sz="1400" b="1" u="sng" dirty="0" err="1" smtClean="0">
                <a:solidFill>
                  <a:schemeClr val="tx2"/>
                </a:solidFill>
              </a:rPr>
              <a:t>Formulae</a:t>
            </a:r>
            <a:r>
              <a:rPr lang="es-ES" sz="1400" b="1" u="sng" dirty="0" smtClean="0">
                <a:solidFill>
                  <a:schemeClr val="tx2"/>
                </a:solidFill>
              </a:rPr>
              <a:t> </a:t>
            </a:r>
            <a:r>
              <a:rPr lang="es-ES" sz="1400" u="sng" dirty="0" err="1" smtClean="0">
                <a:solidFill>
                  <a:schemeClr val="tx2"/>
                </a:solidFill>
              </a:rPr>
              <a:t>validations</a:t>
            </a:r>
            <a:r>
              <a:rPr lang="es-ES" sz="1400" u="sng" dirty="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89" name="Picture 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4410080"/>
            <a:ext cx="4651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 Box 29"/>
          <p:cNvSpPr txBox="1">
            <a:spLocks noChangeArrowheads="1"/>
          </p:cNvSpPr>
          <p:nvPr/>
        </p:nvSpPr>
        <p:spPr bwMode="auto">
          <a:xfrm>
            <a:off x="5603880" y="4071942"/>
            <a:ext cx="1054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XBRL </a:t>
            </a:r>
          </a:p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Instance</a:t>
            </a:r>
          </a:p>
          <a:p>
            <a:pPr algn="ctr" eaLnBrk="0" hangingPunct="0"/>
            <a:r>
              <a:rPr lang="en-US" sz="1400" dirty="0" smtClean="0">
                <a:ea typeface="ＭＳ Ｐゴシック" pitchFamily="1" charset="-128"/>
              </a:rPr>
              <a:t>(only valid instances)</a:t>
            </a:r>
            <a:endParaRPr lang="en-US" sz="1400" dirty="0">
              <a:ea typeface="ＭＳ Ｐゴシック" pitchFamily="1" charset="-128"/>
            </a:endParaRPr>
          </a:p>
        </p:txBody>
      </p:sp>
      <p:sp>
        <p:nvSpPr>
          <p:cNvPr id="91" name="AutoShape 30"/>
          <p:cNvSpPr>
            <a:spLocks noChangeArrowheads="1"/>
          </p:cNvSpPr>
          <p:nvPr/>
        </p:nvSpPr>
        <p:spPr bwMode="auto">
          <a:xfrm>
            <a:off x="5214942" y="5143512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2" name="Rectangle 36"/>
          <p:cNvSpPr>
            <a:spLocks noChangeArrowheads="1"/>
          </p:cNvSpPr>
          <p:nvPr/>
        </p:nvSpPr>
        <p:spPr bwMode="auto">
          <a:xfrm>
            <a:off x="2886084" y="568124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 dirty="0" err="1" smtClean="0"/>
              <a:t>Facts</a:t>
            </a:r>
            <a:r>
              <a:rPr lang="es-ES" sz="1400" dirty="0" smtClean="0"/>
              <a:t> in XBRL </a:t>
            </a:r>
            <a:r>
              <a:rPr lang="es-ES" sz="1400" dirty="0" err="1" smtClean="0"/>
              <a:t>instance</a:t>
            </a:r>
            <a:endParaRPr lang="es-ES" sz="1400" dirty="0"/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6672298" y="55197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sz="1400" dirty="0" smtClean="0"/>
          </a:p>
          <a:p>
            <a:r>
              <a:rPr lang="es-ES" sz="1400" dirty="0" err="1" smtClean="0"/>
              <a:t>Validations</a:t>
            </a:r>
            <a:r>
              <a:rPr lang="es-ES" sz="1400" dirty="0" smtClean="0"/>
              <a:t> </a:t>
            </a:r>
            <a:r>
              <a:rPr lang="es-ES" sz="1400" dirty="0" err="1"/>
              <a:t>against</a:t>
            </a:r>
            <a:r>
              <a:rPr lang="es-ES" sz="1400" dirty="0"/>
              <a:t> </a:t>
            </a:r>
            <a:r>
              <a:rPr lang="es-ES" sz="1400" dirty="0" smtClean="0"/>
              <a:t> </a:t>
            </a:r>
            <a:r>
              <a:rPr lang="es-ES" sz="1400" dirty="0" err="1" smtClean="0"/>
              <a:t>information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in </a:t>
            </a:r>
            <a:r>
              <a:rPr lang="es-ES" sz="1400" dirty="0"/>
              <a:t>a </a:t>
            </a:r>
            <a:r>
              <a:rPr lang="es-ES" sz="1400" dirty="0" err="1"/>
              <a:t>database</a:t>
            </a:r>
            <a:r>
              <a:rPr lang="es-ES" sz="1400" dirty="0"/>
              <a:t> </a:t>
            </a:r>
            <a:endParaRPr lang="es-ES" sz="1400" dirty="0" smtClean="0"/>
          </a:p>
          <a:p>
            <a:r>
              <a:rPr lang="es-ES" sz="1400" dirty="0" smtClean="0">
                <a:solidFill>
                  <a:srgbClr val="FF0000"/>
                </a:solidFill>
              </a:rPr>
              <a:t>Ex</a:t>
            </a:r>
            <a:r>
              <a:rPr lang="es-ES" sz="1400" dirty="0">
                <a:solidFill>
                  <a:srgbClr val="FF0000"/>
                </a:solidFill>
              </a:rPr>
              <a:t>: </a:t>
            </a:r>
            <a:r>
              <a:rPr lang="es-ES" sz="1400" dirty="0" err="1">
                <a:solidFill>
                  <a:srgbClr val="FF0000"/>
                </a:solidFill>
              </a:rPr>
              <a:t>previous</a:t>
            </a:r>
            <a:r>
              <a:rPr lang="es-ES" sz="1400" dirty="0">
                <a:solidFill>
                  <a:srgbClr val="FF0000"/>
                </a:solidFill>
              </a:rPr>
              <a:t>  </a:t>
            </a:r>
            <a:r>
              <a:rPr lang="es-ES" sz="1400" dirty="0" err="1" smtClean="0">
                <a:solidFill>
                  <a:srgbClr val="FF0000"/>
                </a:solidFill>
              </a:rPr>
              <a:t>periods</a:t>
            </a:r>
            <a:endParaRPr lang="es-ES" sz="1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s-ES" sz="1400" dirty="0"/>
          </a:p>
        </p:txBody>
      </p:sp>
      <p:sp>
        <p:nvSpPr>
          <p:cNvPr id="94" name="AutoShape 8"/>
          <p:cNvSpPr>
            <a:spLocks noChangeArrowheads="1"/>
          </p:cNvSpPr>
          <p:nvPr/>
        </p:nvSpPr>
        <p:spPr bwMode="auto">
          <a:xfrm>
            <a:off x="7858148" y="3643314"/>
            <a:ext cx="990600" cy="14478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 sz="1600" dirty="0" err="1"/>
              <a:t>Legacy</a:t>
            </a:r>
            <a:endParaRPr lang="es-ES_tradnl" sz="1600" dirty="0"/>
          </a:p>
          <a:p>
            <a:r>
              <a:rPr lang="es-ES_tradnl" sz="1600" dirty="0" err="1"/>
              <a:t>Database</a:t>
            </a:r>
            <a:endParaRPr lang="es-ES_tradnl" sz="1600" dirty="0"/>
          </a:p>
        </p:txBody>
      </p:sp>
      <p:sp>
        <p:nvSpPr>
          <p:cNvPr id="95" name="94 Rectángulo"/>
          <p:cNvSpPr/>
          <p:nvPr/>
        </p:nvSpPr>
        <p:spPr>
          <a:xfrm>
            <a:off x="6307506" y="5080827"/>
            <a:ext cx="3017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u="sng" dirty="0" smtClean="0">
                <a:solidFill>
                  <a:schemeClr val="tx2"/>
                </a:solidFill>
              </a:rPr>
              <a:t>Business rules – </a:t>
            </a:r>
            <a:r>
              <a:rPr lang="es-ES" sz="1400" b="1" u="sng" dirty="0" smtClean="0">
                <a:solidFill>
                  <a:schemeClr val="tx2"/>
                </a:solidFill>
              </a:rPr>
              <a:t>No XBRL </a:t>
            </a:r>
            <a:r>
              <a:rPr lang="es-ES" sz="1400" u="sng" dirty="0" err="1" smtClean="0">
                <a:solidFill>
                  <a:schemeClr val="tx2"/>
                </a:solidFill>
              </a:rPr>
              <a:t>validations</a:t>
            </a:r>
            <a:r>
              <a:rPr lang="es-ES" sz="1400" u="sng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6" name="Oval 31"/>
          <p:cNvSpPr>
            <a:spLocks noChangeArrowheads="1"/>
          </p:cNvSpPr>
          <p:nvPr/>
        </p:nvSpPr>
        <p:spPr bwMode="auto">
          <a:xfrm>
            <a:off x="2500298" y="5762204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2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2943228" y="592412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400" dirty="0" smtClean="0"/>
          </a:p>
          <a:p>
            <a:r>
              <a:rPr lang="es-ES" sz="1400" dirty="0" smtClean="0">
                <a:solidFill>
                  <a:srgbClr val="FF0000"/>
                </a:solidFill>
              </a:rPr>
              <a:t>Ex:  A </a:t>
            </a:r>
            <a:r>
              <a:rPr lang="es-ES" sz="1400" dirty="0">
                <a:solidFill>
                  <a:srgbClr val="FF0000"/>
                </a:solidFill>
              </a:rPr>
              <a:t>= B * C</a:t>
            </a:r>
          </a:p>
          <a:p>
            <a:r>
              <a:rPr lang="es-ES" sz="1400" dirty="0">
                <a:solidFill>
                  <a:srgbClr val="FF0000"/>
                </a:solidFill>
              </a:rPr>
              <a:t>  Si A=0 =&gt; B = 5*C/D</a:t>
            </a:r>
          </a:p>
        </p:txBody>
      </p:sp>
      <p:sp>
        <p:nvSpPr>
          <p:cNvPr id="98" name="Rectangle 67"/>
          <p:cNvSpPr>
            <a:spLocks noChangeArrowheads="1"/>
          </p:cNvSpPr>
          <p:nvPr/>
        </p:nvSpPr>
        <p:spPr bwMode="auto">
          <a:xfrm>
            <a:off x="4643438" y="5805264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80%</a:t>
            </a:r>
          </a:p>
        </p:txBody>
      </p:sp>
      <p:sp>
        <p:nvSpPr>
          <p:cNvPr id="99" name="Oval 31"/>
          <p:cNvSpPr>
            <a:spLocks noChangeArrowheads="1"/>
          </p:cNvSpPr>
          <p:nvPr/>
        </p:nvSpPr>
        <p:spPr bwMode="auto">
          <a:xfrm>
            <a:off x="6386546" y="5429264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3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0" name="Rectangle 67"/>
          <p:cNvSpPr>
            <a:spLocks noChangeArrowheads="1"/>
          </p:cNvSpPr>
          <p:nvPr/>
        </p:nvSpPr>
        <p:spPr bwMode="auto">
          <a:xfrm>
            <a:off x="8551917" y="5662626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15%</a:t>
            </a:r>
          </a:p>
        </p:txBody>
      </p:sp>
      <p:sp>
        <p:nvSpPr>
          <p:cNvPr id="103" name="AutoShape 53"/>
          <p:cNvSpPr>
            <a:spLocks noChangeArrowheads="1"/>
          </p:cNvSpPr>
          <p:nvPr/>
        </p:nvSpPr>
        <p:spPr bwMode="auto">
          <a:xfrm rot="13167545">
            <a:off x="755618" y="2793553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_tradnl"/>
          </a:p>
        </p:txBody>
      </p:sp>
      <p:sp>
        <p:nvSpPr>
          <p:cNvPr id="104" name="Text Box 180"/>
          <p:cNvSpPr txBox="1">
            <a:spLocks noChangeArrowheads="1"/>
          </p:cNvSpPr>
          <p:nvPr/>
        </p:nvSpPr>
        <p:spPr bwMode="auto">
          <a:xfrm>
            <a:off x="71406" y="3153915"/>
            <a:ext cx="1122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400" dirty="0" err="1" smtClean="0"/>
              <a:t>Errors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report</a:t>
            </a:r>
            <a:r>
              <a:rPr lang="es-ES_tradnl" sz="1400" dirty="0" smtClean="0"/>
              <a:t/>
            </a:r>
            <a:br>
              <a:rPr lang="es-ES_tradnl" sz="1400" dirty="0" smtClean="0"/>
            </a:br>
            <a:endParaRPr lang="es-ES_tradnl" sz="1400" dirty="0" smtClean="0"/>
          </a:p>
        </p:txBody>
      </p:sp>
      <p:sp>
        <p:nvSpPr>
          <p:cNvPr id="105" name="AutoShape 53"/>
          <p:cNvSpPr>
            <a:spLocks noChangeArrowheads="1"/>
          </p:cNvSpPr>
          <p:nvPr/>
        </p:nvSpPr>
        <p:spPr bwMode="auto">
          <a:xfrm rot="13167545">
            <a:off x="826831" y="5688690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_tradnl"/>
          </a:p>
        </p:txBody>
      </p:sp>
      <p:sp>
        <p:nvSpPr>
          <p:cNvPr id="106" name="Text Box 180"/>
          <p:cNvSpPr txBox="1">
            <a:spLocks noChangeArrowheads="1"/>
          </p:cNvSpPr>
          <p:nvPr/>
        </p:nvSpPr>
        <p:spPr bwMode="auto">
          <a:xfrm>
            <a:off x="71181" y="6049052"/>
            <a:ext cx="1122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400" dirty="0" err="1" smtClean="0"/>
              <a:t>Errors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report</a:t>
            </a:r>
            <a:r>
              <a:rPr lang="es-ES_tradnl" sz="1400" dirty="0" smtClean="0"/>
              <a:t/>
            </a:r>
            <a:br>
              <a:rPr lang="es-ES_tradnl" sz="1400" dirty="0" smtClean="0"/>
            </a:br>
            <a:endParaRPr lang="es-ES_tradn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1331924"/>
            <a:ext cx="9144000" cy="4545348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35667" y="2393963"/>
            <a:ext cx="771394" cy="878684"/>
            <a:chOff x="692" y="1616"/>
            <a:chExt cx="571" cy="737"/>
          </a:xfrm>
        </p:grpSpPr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692" y="2069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dirty="0" smtClean="0">
                  <a:ea typeface="ＭＳ Ｐゴシック" pitchFamily="1" charset="-128"/>
                </a:rPr>
                <a:t>Sender</a:t>
              </a:r>
              <a:endParaRPr lang="en-US" sz="1600" dirty="0">
                <a:ea typeface="ＭＳ Ｐゴシック" pitchFamily="1" charset="-128"/>
              </a:endParaRPr>
            </a:p>
          </p:txBody>
        </p:sp>
        <p:pic>
          <p:nvPicPr>
            <p:cNvPr id="15" name="Picture 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3" y="1616"/>
              <a:ext cx="374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5063" y="1879614"/>
            <a:ext cx="465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2819400" y="1784364"/>
            <a:ext cx="2514600" cy="1128712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600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>
            <a:off x="1481138" y="2841639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2590800" y="2165364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 b="1"/>
              <a:t>XBRL FRONT-END</a:t>
            </a:r>
          </a:p>
        </p:txBody>
      </p:sp>
      <p:pic>
        <p:nvPicPr>
          <p:cNvPr id="21" name="Picture 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2075" y="1952639"/>
            <a:ext cx="4651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62"/>
          <p:cNvSpPr>
            <a:spLocks noChangeArrowheads="1"/>
          </p:cNvSpPr>
          <p:nvPr/>
        </p:nvSpPr>
        <p:spPr bwMode="auto">
          <a:xfrm>
            <a:off x="6145213" y="2698764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7212013" y="2924182"/>
            <a:ext cx="1703387" cy="1576388"/>
            <a:chOff x="1567" y="1071"/>
            <a:chExt cx="2534" cy="2178"/>
          </a:xfrm>
        </p:grpSpPr>
        <p:grpSp>
          <p:nvGrpSpPr>
            <p:cNvPr id="29" name="15 Grupo"/>
            <p:cNvGrpSpPr>
              <a:grpSpLocks/>
            </p:cNvGrpSpPr>
            <p:nvPr/>
          </p:nvGrpSpPr>
          <p:grpSpPr bwMode="auto">
            <a:xfrm>
              <a:off x="1935" y="108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667" name="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8" name="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9" name="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0" name="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1" name="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2" name="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3" name="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4" name="1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5" name="1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6" name="1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7" name="1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78" name="1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0" name="16 Grupo"/>
            <p:cNvGrpSpPr>
              <a:grpSpLocks/>
            </p:cNvGrpSpPr>
            <p:nvPr/>
          </p:nvGrpSpPr>
          <p:grpSpPr bwMode="auto">
            <a:xfrm>
              <a:off x="1935" y="126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655" name="17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6" name="18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7" name="19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8" name="20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9" name="21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0" name="22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1" name="23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2" name="24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3" name="25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4" name="26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5" name="27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66" name="28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1" name="29 Grupo"/>
            <p:cNvGrpSpPr>
              <a:grpSpLocks/>
            </p:cNvGrpSpPr>
            <p:nvPr/>
          </p:nvGrpSpPr>
          <p:grpSpPr bwMode="auto">
            <a:xfrm>
              <a:off x="1935" y="144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643" name="30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4" name="31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5" name="32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6" name="33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7" name="34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8" name="35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9" name="36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0" name="37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1" name="38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2" name="39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3" name="40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54" name="41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2" name="42 Grupo"/>
            <p:cNvGrpSpPr>
              <a:grpSpLocks/>
            </p:cNvGrpSpPr>
            <p:nvPr/>
          </p:nvGrpSpPr>
          <p:grpSpPr bwMode="auto">
            <a:xfrm>
              <a:off x="1935" y="162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631" name="4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2" name="4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3" name="4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4" name="4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5" name="4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6" name="4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7" name="4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8" name="5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39" name="5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0" name="5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1" name="5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42" name="5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3" name="55 Grupo"/>
            <p:cNvGrpSpPr/>
            <p:nvPr/>
          </p:nvGrpSpPr>
          <p:grpSpPr>
            <a:xfrm>
              <a:off x="1935" y="180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619" name="56 Cubo"/>
              <p:cNvSpPr/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0" name="57 Cubo"/>
              <p:cNvSpPr/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1" name="58 Cubo"/>
              <p:cNvSpPr/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2" name="59 Cubo"/>
              <p:cNvSpPr/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3" name="60 Cubo"/>
              <p:cNvSpPr/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4" name="61 Cubo"/>
              <p:cNvSpPr/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5" name="62 Cubo"/>
              <p:cNvSpPr/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6" name="63 Cubo"/>
              <p:cNvSpPr/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7" name="64 Cubo"/>
              <p:cNvSpPr/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8" name="65 Cubo"/>
              <p:cNvSpPr/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29" name="66 Cubo"/>
              <p:cNvSpPr/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630" name="67 Cubo"/>
              <p:cNvSpPr/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</p:grpSp>
        <p:grpSp>
          <p:nvGrpSpPr>
            <p:cNvPr id="34" name="68 Grupo"/>
            <p:cNvGrpSpPr>
              <a:grpSpLocks/>
            </p:cNvGrpSpPr>
            <p:nvPr/>
          </p:nvGrpSpPr>
          <p:grpSpPr bwMode="auto">
            <a:xfrm>
              <a:off x="1935" y="198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607" name="69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8" name="70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9" name="71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0" name="72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1" name="73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2" name="74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3" name="75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4" name="76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5" name="77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6" name="78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7" name="79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18" name="80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5" name="81 Grupo"/>
            <p:cNvGrpSpPr>
              <a:grpSpLocks/>
            </p:cNvGrpSpPr>
            <p:nvPr/>
          </p:nvGrpSpPr>
          <p:grpSpPr bwMode="auto">
            <a:xfrm>
              <a:off x="1935" y="216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95" name="82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6" name="83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7" name="84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8" name="85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9" name="86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0" name="87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1" name="88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2" name="89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3" name="90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4" name="91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5" name="92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606" name="93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6" name="94 Grupo"/>
            <p:cNvGrpSpPr>
              <a:grpSpLocks/>
            </p:cNvGrpSpPr>
            <p:nvPr/>
          </p:nvGrpSpPr>
          <p:grpSpPr bwMode="auto">
            <a:xfrm>
              <a:off x="1935" y="234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83" name="95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4" name="96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5" name="97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6" name="98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7" name="99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8" name="100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9" name="101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0" name="102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1" name="103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2" name="104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3" name="105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94" name="106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7" name="107 Grupo"/>
            <p:cNvGrpSpPr>
              <a:grpSpLocks/>
            </p:cNvGrpSpPr>
            <p:nvPr/>
          </p:nvGrpSpPr>
          <p:grpSpPr bwMode="auto">
            <a:xfrm>
              <a:off x="1935" y="252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71" name="108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2" name="109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3" name="110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4" name="111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5" name="112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6" name="113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7" name="114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8" name="115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9" name="116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0" name="117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1" name="118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82" name="119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8" name="120 Grupo"/>
            <p:cNvGrpSpPr>
              <a:grpSpLocks/>
            </p:cNvGrpSpPr>
            <p:nvPr/>
          </p:nvGrpSpPr>
          <p:grpSpPr bwMode="auto">
            <a:xfrm>
              <a:off x="1935" y="270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59" name="121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0" name="122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1" name="123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2" name="124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3" name="125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4" name="126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5" name="127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6" name="128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7" name="129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8" name="130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69" name="131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70" name="132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39" name="15 Grupo"/>
            <p:cNvGrpSpPr>
              <a:grpSpLocks/>
            </p:cNvGrpSpPr>
            <p:nvPr/>
          </p:nvGrpSpPr>
          <p:grpSpPr bwMode="auto">
            <a:xfrm>
              <a:off x="1845" y="117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47" name="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8" name="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9" name="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0" name="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1" name="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2" name="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3" name="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4" name="1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5" name="1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6" name="1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7" name="1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58" name="1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0" name="16 Grupo"/>
            <p:cNvGrpSpPr>
              <a:grpSpLocks/>
            </p:cNvGrpSpPr>
            <p:nvPr/>
          </p:nvGrpSpPr>
          <p:grpSpPr bwMode="auto">
            <a:xfrm>
              <a:off x="1845" y="135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35" name="241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6" name="242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7" name="243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8" name="244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9" name="245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0" name="246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1" name="247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2" name="248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3" name="249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4" name="250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5" name="251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46" name="252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1" name="29 Grupo"/>
            <p:cNvGrpSpPr>
              <a:grpSpLocks/>
            </p:cNvGrpSpPr>
            <p:nvPr/>
          </p:nvGrpSpPr>
          <p:grpSpPr bwMode="auto">
            <a:xfrm>
              <a:off x="1845" y="153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23" name="229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4" name="230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5" name="231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6" name="232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7" name="233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8" name="234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9" name="235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0" name="236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1" name="237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2" name="238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3" name="239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34" name="240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2" name="42 Grupo"/>
            <p:cNvGrpSpPr>
              <a:grpSpLocks/>
            </p:cNvGrpSpPr>
            <p:nvPr/>
          </p:nvGrpSpPr>
          <p:grpSpPr bwMode="auto">
            <a:xfrm>
              <a:off x="1845" y="171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511" name="217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2" name="218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3" name="219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4" name="220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5" name="221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6" name="222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7" name="223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8" name="224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19" name="225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0" name="226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1" name="227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522" name="228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3" name="55 Grupo"/>
            <p:cNvGrpSpPr/>
            <p:nvPr/>
          </p:nvGrpSpPr>
          <p:grpSpPr>
            <a:xfrm>
              <a:off x="1845" y="189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99" name="498 Cubo"/>
              <p:cNvSpPr/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0" name="499 Cubo"/>
              <p:cNvSpPr/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1" name="500 Cubo"/>
              <p:cNvSpPr/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2" name="501 Cubo"/>
              <p:cNvSpPr/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3" name="502 Cubo"/>
              <p:cNvSpPr/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4" name="503 Cubo"/>
              <p:cNvSpPr/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5" name="504 Cubo"/>
              <p:cNvSpPr/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6" name="505 Cubo"/>
              <p:cNvSpPr/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7" name="506 Cubo"/>
              <p:cNvSpPr/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8" name="507 Cubo"/>
              <p:cNvSpPr/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09" name="508 Cubo"/>
              <p:cNvSpPr/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510" name="509 Cubo"/>
              <p:cNvSpPr/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</p:grpSp>
        <p:grpSp>
          <p:nvGrpSpPr>
            <p:cNvPr id="44" name="68 Grupo"/>
            <p:cNvGrpSpPr>
              <a:grpSpLocks/>
            </p:cNvGrpSpPr>
            <p:nvPr/>
          </p:nvGrpSpPr>
          <p:grpSpPr bwMode="auto">
            <a:xfrm>
              <a:off x="1845" y="207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87" name="19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8" name="19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9" name="19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0" name="19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1" name="19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2" name="19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3" name="19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4" name="20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5" name="20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6" name="20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7" name="20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98" name="20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5" name="81 Grupo"/>
            <p:cNvGrpSpPr>
              <a:grpSpLocks/>
            </p:cNvGrpSpPr>
            <p:nvPr/>
          </p:nvGrpSpPr>
          <p:grpSpPr bwMode="auto">
            <a:xfrm>
              <a:off x="1845" y="225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75" name="181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6" name="182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7" name="183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8" name="184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9" name="185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0" name="186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1" name="187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2" name="188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3" name="189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4" name="190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5" name="191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86" name="192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6" name="94 Grupo"/>
            <p:cNvGrpSpPr>
              <a:grpSpLocks/>
            </p:cNvGrpSpPr>
            <p:nvPr/>
          </p:nvGrpSpPr>
          <p:grpSpPr bwMode="auto">
            <a:xfrm>
              <a:off x="1845" y="243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63" name="169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4" name="170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5" name="171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6" name="172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7" name="173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8" name="174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9" name="175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0" name="176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1" name="177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2" name="178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3" name="179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74" name="180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7" name="107 Grupo"/>
            <p:cNvGrpSpPr>
              <a:grpSpLocks/>
            </p:cNvGrpSpPr>
            <p:nvPr/>
          </p:nvGrpSpPr>
          <p:grpSpPr bwMode="auto">
            <a:xfrm>
              <a:off x="1845" y="261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51" name="157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2" name="158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3" name="159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4" name="160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5" name="161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6" name="162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7" name="163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8" name="164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9" name="165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0" name="166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1" name="167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62" name="168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8" name="120 Grupo"/>
            <p:cNvGrpSpPr>
              <a:grpSpLocks/>
            </p:cNvGrpSpPr>
            <p:nvPr/>
          </p:nvGrpSpPr>
          <p:grpSpPr bwMode="auto">
            <a:xfrm>
              <a:off x="1845" y="279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39" name="145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0" name="146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1" name="147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2" name="148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3" name="149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4" name="150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5" name="151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6" name="152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7" name="153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8" name="154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49" name="155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50" name="156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49" name="15 Grupo"/>
            <p:cNvGrpSpPr>
              <a:grpSpLocks/>
            </p:cNvGrpSpPr>
            <p:nvPr/>
          </p:nvGrpSpPr>
          <p:grpSpPr bwMode="auto">
            <a:xfrm>
              <a:off x="1755" y="126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27" name="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8" name="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9" name="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0" name="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1" name="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2" name="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3" name="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4" name="1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5" name="1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6" name="1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7" name="1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38" name="1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0" name="16 Grupo"/>
            <p:cNvGrpSpPr>
              <a:grpSpLocks/>
            </p:cNvGrpSpPr>
            <p:nvPr/>
          </p:nvGrpSpPr>
          <p:grpSpPr bwMode="auto">
            <a:xfrm>
              <a:off x="1755" y="144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15" name="372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6" name="373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7" name="374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8" name="375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9" name="376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0" name="377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1" name="378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2" name="379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3" name="380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4" name="381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5" name="382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26" name="383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1" name="29 Grupo"/>
            <p:cNvGrpSpPr>
              <a:grpSpLocks/>
            </p:cNvGrpSpPr>
            <p:nvPr/>
          </p:nvGrpSpPr>
          <p:grpSpPr bwMode="auto">
            <a:xfrm>
              <a:off x="1755" y="162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403" name="360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4" name="361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5" name="362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6" name="363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7" name="364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8" name="365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9" name="366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0" name="367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1" name="368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2" name="369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3" name="370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14" name="371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2" name="42 Grupo"/>
            <p:cNvGrpSpPr>
              <a:grpSpLocks/>
            </p:cNvGrpSpPr>
            <p:nvPr/>
          </p:nvGrpSpPr>
          <p:grpSpPr bwMode="auto">
            <a:xfrm>
              <a:off x="1755" y="180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91" name="348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2" name="349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3" name="350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4" name="351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5" name="352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6" name="353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7" name="354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8" name="355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99" name="356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0" name="357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1" name="358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402" name="359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3" name="55 Grupo"/>
            <p:cNvGrpSpPr/>
            <p:nvPr/>
          </p:nvGrpSpPr>
          <p:grpSpPr>
            <a:xfrm>
              <a:off x="1755" y="198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79" name="378 Cubo"/>
              <p:cNvSpPr/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0" name="379 Cubo"/>
              <p:cNvSpPr/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1" name="380 Cubo"/>
              <p:cNvSpPr/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2" name="381 Cubo"/>
              <p:cNvSpPr/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3" name="382 Cubo"/>
              <p:cNvSpPr/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4" name="383 Cubo"/>
              <p:cNvSpPr/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5" name="384 Cubo"/>
              <p:cNvSpPr/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6" name="385 Cubo"/>
              <p:cNvSpPr/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7" name="386 Cubo"/>
              <p:cNvSpPr/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8" name="387 Cubo"/>
              <p:cNvSpPr/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89" name="388 Cubo"/>
              <p:cNvSpPr/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390" name="389 Cubo"/>
              <p:cNvSpPr/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</p:grpSp>
        <p:grpSp>
          <p:nvGrpSpPr>
            <p:cNvPr id="54" name="68 Grupo"/>
            <p:cNvGrpSpPr>
              <a:grpSpLocks/>
            </p:cNvGrpSpPr>
            <p:nvPr/>
          </p:nvGrpSpPr>
          <p:grpSpPr bwMode="auto">
            <a:xfrm>
              <a:off x="1755" y="216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67" name="324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8" name="325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9" name="326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0" name="327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1" name="328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2" name="329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3" name="330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4" name="331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5" name="332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6" name="333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7" name="334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78" name="335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5" name="81 Grupo"/>
            <p:cNvGrpSpPr>
              <a:grpSpLocks/>
            </p:cNvGrpSpPr>
            <p:nvPr/>
          </p:nvGrpSpPr>
          <p:grpSpPr bwMode="auto">
            <a:xfrm>
              <a:off x="1755" y="234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55" name="312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6" name="313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7" name="314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8" name="315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9" name="316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0" name="317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1" name="318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2" name="319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3" name="320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4" name="321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5" name="322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66" name="323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6" name="94 Grupo"/>
            <p:cNvGrpSpPr>
              <a:grpSpLocks/>
            </p:cNvGrpSpPr>
            <p:nvPr/>
          </p:nvGrpSpPr>
          <p:grpSpPr bwMode="auto">
            <a:xfrm>
              <a:off x="1755" y="252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43" name="300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4" name="301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5" name="302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6" name="303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7" name="304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8" name="305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9" name="306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0" name="307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1" name="308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2" name="309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3" name="310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54" name="311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7" name="107 Grupo"/>
            <p:cNvGrpSpPr>
              <a:grpSpLocks/>
            </p:cNvGrpSpPr>
            <p:nvPr/>
          </p:nvGrpSpPr>
          <p:grpSpPr bwMode="auto">
            <a:xfrm>
              <a:off x="1755" y="270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31" name="288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2" name="289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3" name="290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4" name="291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5" name="292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6" name="293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7" name="294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8" name="295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9" name="296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0" name="297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1" name="298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42" name="299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8" name="120 Grupo"/>
            <p:cNvGrpSpPr>
              <a:grpSpLocks/>
            </p:cNvGrpSpPr>
            <p:nvPr/>
          </p:nvGrpSpPr>
          <p:grpSpPr bwMode="auto">
            <a:xfrm>
              <a:off x="1755" y="288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19" name="276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0" name="277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1" name="278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2" name="279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3" name="280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4" name="281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5" name="282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6" name="283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7" name="284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8" name="285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29" name="286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30" name="287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59" name="15 Grupo"/>
            <p:cNvGrpSpPr>
              <a:grpSpLocks/>
            </p:cNvGrpSpPr>
            <p:nvPr/>
          </p:nvGrpSpPr>
          <p:grpSpPr bwMode="auto">
            <a:xfrm>
              <a:off x="1665" y="135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307" name="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8" name="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9" name="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0" name="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1" name="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2" name="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3" name="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4" name="1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5" name="1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6" name="1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7" name="1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18" name="1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0" name="16 Grupo"/>
            <p:cNvGrpSpPr>
              <a:grpSpLocks/>
            </p:cNvGrpSpPr>
            <p:nvPr/>
          </p:nvGrpSpPr>
          <p:grpSpPr bwMode="auto">
            <a:xfrm>
              <a:off x="1665" y="153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95" name="50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6" name="50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7" name="50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8" name="50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9" name="50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0" name="50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1" name="50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2" name="51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3" name="51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4" name="51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5" name="51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306" name="51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1" name="29 Grupo"/>
            <p:cNvGrpSpPr>
              <a:grpSpLocks/>
            </p:cNvGrpSpPr>
            <p:nvPr/>
          </p:nvGrpSpPr>
          <p:grpSpPr bwMode="auto">
            <a:xfrm>
              <a:off x="1665" y="171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83" name="491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4" name="492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5" name="493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6" name="494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7" name="495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8" name="496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9" name="497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0" name="498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1" name="499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2" name="500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3" name="501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94" name="502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2" name="42 Grupo"/>
            <p:cNvGrpSpPr>
              <a:grpSpLocks/>
            </p:cNvGrpSpPr>
            <p:nvPr/>
          </p:nvGrpSpPr>
          <p:grpSpPr bwMode="auto">
            <a:xfrm>
              <a:off x="1665" y="189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71" name="479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2" name="480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3" name="481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4" name="482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5" name="483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6" name="484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7" name="485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8" name="486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79" name="487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0" name="488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1" name="489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82" name="490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3" name="55 Grupo"/>
            <p:cNvGrpSpPr/>
            <p:nvPr/>
          </p:nvGrpSpPr>
          <p:grpSpPr>
            <a:xfrm>
              <a:off x="1665" y="207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59" name="258 Cubo"/>
              <p:cNvSpPr/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0" name="259 Cubo"/>
              <p:cNvSpPr/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1" name="260 Cubo"/>
              <p:cNvSpPr/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2" name="261 Cubo"/>
              <p:cNvSpPr/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3" name="262 Cubo"/>
              <p:cNvSpPr/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4" name="263 Cubo"/>
              <p:cNvSpPr/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5" name="264 Cubo"/>
              <p:cNvSpPr/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6" name="265 Cubo"/>
              <p:cNvSpPr/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7" name="266 Cubo"/>
              <p:cNvSpPr/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8" name="267 Cubo"/>
              <p:cNvSpPr/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69" name="268 Cubo"/>
              <p:cNvSpPr/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270" name="269 Cubo"/>
              <p:cNvSpPr/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</p:grpSp>
        <p:grpSp>
          <p:nvGrpSpPr>
            <p:cNvPr id="64" name="68 Grupo"/>
            <p:cNvGrpSpPr>
              <a:grpSpLocks/>
            </p:cNvGrpSpPr>
            <p:nvPr/>
          </p:nvGrpSpPr>
          <p:grpSpPr bwMode="auto">
            <a:xfrm>
              <a:off x="1665" y="225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47" name="455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8" name="456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9" name="457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0" name="458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1" name="459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2" name="460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3" name="461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4" name="462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5" name="463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6" name="464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7" name="465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58" name="466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5" name="81 Grupo"/>
            <p:cNvGrpSpPr>
              <a:grpSpLocks/>
            </p:cNvGrpSpPr>
            <p:nvPr/>
          </p:nvGrpSpPr>
          <p:grpSpPr bwMode="auto">
            <a:xfrm>
              <a:off x="1665" y="243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35" name="44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6" name="44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7" name="44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8" name="44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9" name="44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0" name="44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1" name="44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2" name="45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3" name="45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4" name="45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5" name="45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46" name="45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6" name="94 Grupo"/>
            <p:cNvGrpSpPr>
              <a:grpSpLocks/>
            </p:cNvGrpSpPr>
            <p:nvPr/>
          </p:nvGrpSpPr>
          <p:grpSpPr bwMode="auto">
            <a:xfrm>
              <a:off x="1665" y="261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23" name="431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4" name="432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5" name="433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6" name="434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7" name="435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8" name="436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9" name="437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0" name="438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1" name="439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2" name="440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3" name="441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34" name="442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7" name="107 Grupo"/>
            <p:cNvGrpSpPr>
              <a:grpSpLocks/>
            </p:cNvGrpSpPr>
            <p:nvPr/>
          </p:nvGrpSpPr>
          <p:grpSpPr bwMode="auto">
            <a:xfrm>
              <a:off x="1665" y="279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211" name="419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2" name="420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3" name="421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4" name="422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5" name="423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6" name="424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7" name="425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8" name="426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9" name="427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0" name="428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1" name="429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22" name="430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8" name="120 Grupo"/>
            <p:cNvGrpSpPr>
              <a:grpSpLocks/>
            </p:cNvGrpSpPr>
            <p:nvPr/>
          </p:nvGrpSpPr>
          <p:grpSpPr bwMode="auto">
            <a:xfrm>
              <a:off x="1665" y="297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99" name="407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0" name="408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1" name="409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2" name="410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3" name="411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4" name="412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5" name="413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6" name="414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7" name="415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8" name="416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09" name="417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210" name="418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69" name="15 Grupo"/>
            <p:cNvGrpSpPr>
              <a:grpSpLocks/>
            </p:cNvGrpSpPr>
            <p:nvPr/>
          </p:nvGrpSpPr>
          <p:grpSpPr bwMode="auto">
            <a:xfrm>
              <a:off x="1575" y="144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87" name="3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8" name="4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9" name="5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0" name="6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1" name="7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2" name="8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3" name="9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4" name="10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5" name="11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6" name="12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7" name="13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98" name="14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0" name="16 Grupo"/>
            <p:cNvGrpSpPr>
              <a:grpSpLocks/>
            </p:cNvGrpSpPr>
            <p:nvPr/>
          </p:nvGrpSpPr>
          <p:grpSpPr bwMode="auto">
            <a:xfrm>
              <a:off x="1575" y="162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75" name="634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6" name="635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7" name="636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8" name="637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9" name="638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0" name="639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1" name="640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2" name="641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3" name="642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4" name="643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5" name="644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86" name="645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1" name="29 Grupo"/>
            <p:cNvGrpSpPr>
              <a:grpSpLocks/>
            </p:cNvGrpSpPr>
            <p:nvPr/>
          </p:nvGrpSpPr>
          <p:grpSpPr bwMode="auto">
            <a:xfrm>
              <a:off x="1575" y="180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63" name="622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4" name="623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5" name="624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6" name="625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7" name="626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8" name="627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9" name="628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0" name="629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1" name="630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2" name="631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3" name="632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74" name="633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2" name="42 Grupo"/>
            <p:cNvGrpSpPr>
              <a:grpSpLocks/>
            </p:cNvGrpSpPr>
            <p:nvPr/>
          </p:nvGrpSpPr>
          <p:grpSpPr bwMode="auto">
            <a:xfrm>
              <a:off x="1575" y="198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51" name="610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2" name="611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3" name="612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4" name="613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5" name="614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6" name="615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7" name="616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8" name="617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59" name="618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0" name="619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1" name="620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62" name="621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3" name="55 Grupo"/>
            <p:cNvGrpSpPr/>
            <p:nvPr/>
          </p:nvGrpSpPr>
          <p:grpSpPr>
            <a:xfrm>
              <a:off x="1575" y="216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39" name="138 Cubo"/>
              <p:cNvSpPr/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0" name="139 Cubo"/>
              <p:cNvSpPr/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1" name="140 Cubo"/>
              <p:cNvSpPr/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2" name="141 Cubo"/>
              <p:cNvSpPr/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3" name="142 Cubo"/>
              <p:cNvSpPr/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4" name="143 Cubo"/>
              <p:cNvSpPr/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5" name="144 Cubo"/>
              <p:cNvSpPr/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6" name="145 Cubo"/>
              <p:cNvSpPr/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7" name="146 Cubo"/>
              <p:cNvSpPr/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8" name="147 Cubo"/>
              <p:cNvSpPr/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49" name="148 Cubo"/>
              <p:cNvSpPr/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50" name="149 Cubo"/>
              <p:cNvSpPr/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</p:grpSp>
        <p:grpSp>
          <p:nvGrpSpPr>
            <p:cNvPr id="74" name="68 Grupo"/>
            <p:cNvGrpSpPr/>
            <p:nvPr/>
          </p:nvGrpSpPr>
          <p:grpSpPr>
            <a:xfrm>
              <a:off x="1575" y="234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27" name="126 Cubo"/>
              <p:cNvSpPr/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28" name="127 Cubo"/>
              <p:cNvSpPr/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29" name="128 Cubo"/>
              <p:cNvSpPr/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0" name="129 Cubo"/>
              <p:cNvSpPr/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1" name="130 Cubo"/>
              <p:cNvSpPr/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2" name="131 Cubo"/>
              <p:cNvSpPr/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3" name="132 Cubo"/>
              <p:cNvSpPr/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4" name="133 Cubo"/>
              <p:cNvSpPr/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5" name="134 Cubo"/>
              <p:cNvSpPr/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6" name="135 Cubo"/>
              <p:cNvSpPr/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7" name="136 Cubo"/>
              <p:cNvSpPr/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  <p:sp>
            <p:nvSpPr>
              <p:cNvPr id="138" name="137 Cubo"/>
              <p:cNvSpPr/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Font typeface="Arial" charset="0"/>
                  <a:buNone/>
                  <a:defRPr/>
                </a:pPr>
                <a:endParaRPr lang="en-GB" sz="2000" b="1">
                  <a:cs typeface="Arial Unicode MS" charset="0"/>
                </a:endParaRPr>
              </a:p>
            </p:txBody>
          </p:sp>
        </p:grpSp>
        <p:grpSp>
          <p:nvGrpSpPr>
            <p:cNvPr id="75" name="81 Grupo"/>
            <p:cNvGrpSpPr>
              <a:grpSpLocks/>
            </p:cNvGrpSpPr>
            <p:nvPr/>
          </p:nvGrpSpPr>
          <p:grpSpPr bwMode="auto">
            <a:xfrm>
              <a:off x="1575" y="252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15" name="574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6" name="575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7" name="576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8" name="577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9" name="578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0" name="579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1" name="580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2" name="581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3" name="582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4" name="583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5" name="584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26" name="585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6" name="94 Grupo"/>
            <p:cNvGrpSpPr>
              <a:grpSpLocks/>
            </p:cNvGrpSpPr>
            <p:nvPr/>
          </p:nvGrpSpPr>
          <p:grpSpPr bwMode="auto">
            <a:xfrm>
              <a:off x="1575" y="270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103" name="562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4" name="563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5" name="564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6" name="565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7" name="566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8" name="567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9" name="568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0" name="569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1" name="570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2" name="571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3" name="572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14" name="573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7" name="107 Grupo"/>
            <p:cNvGrpSpPr>
              <a:grpSpLocks/>
            </p:cNvGrpSpPr>
            <p:nvPr/>
          </p:nvGrpSpPr>
          <p:grpSpPr bwMode="auto">
            <a:xfrm>
              <a:off x="1575" y="288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91" name="550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2" name="551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3" name="552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4" name="553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5" name="554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6" name="555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7" name="556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8" name="557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9" name="558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0" name="559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1" name="560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102" name="561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  <p:grpSp>
          <p:nvGrpSpPr>
            <p:cNvPr id="78" name="120 Grupo"/>
            <p:cNvGrpSpPr>
              <a:grpSpLocks/>
            </p:cNvGrpSpPr>
            <p:nvPr/>
          </p:nvGrpSpPr>
          <p:grpSpPr bwMode="auto">
            <a:xfrm>
              <a:off x="1575" y="3060"/>
              <a:ext cx="2160" cy="180"/>
              <a:chOff x="1643042" y="2571744"/>
              <a:chExt cx="3429024" cy="285752"/>
            </a:xfrm>
            <a:solidFill>
              <a:srgbClr val="00B0F0"/>
            </a:solidFill>
          </p:grpSpPr>
          <p:sp>
            <p:nvSpPr>
              <p:cNvPr id="79" name="538 Cubo"/>
              <p:cNvSpPr>
                <a:spLocks noChangeArrowheads="1"/>
              </p:cNvSpPr>
              <p:nvPr/>
            </p:nvSpPr>
            <p:spPr bwMode="auto">
              <a:xfrm>
                <a:off x="164304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0" name="539 Cubo"/>
              <p:cNvSpPr>
                <a:spLocks noChangeArrowheads="1"/>
              </p:cNvSpPr>
              <p:nvPr/>
            </p:nvSpPr>
            <p:spPr bwMode="auto">
              <a:xfrm>
                <a:off x="192879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1" name="540 Cubo"/>
              <p:cNvSpPr>
                <a:spLocks noChangeArrowheads="1"/>
              </p:cNvSpPr>
              <p:nvPr/>
            </p:nvSpPr>
            <p:spPr bwMode="auto">
              <a:xfrm>
                <a:off x="221454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2" name="541 Cubo"/>
              <p:cNvSpPr>
                <a:spLocks noChangeArrowheads="1"/>
              </p:cNvSpPr>
              <p:nvPr/>
            </p:nvSpPr>
            <p:spPr bwMode="auto">
              <a:xfrm>
                <a:off x="250029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3" name="542 Cubo"/>
              <p:cNvSpPr>
                <a:spLocks noChangeArrowheads="1"/>
              </p:cNvSpPr>
              <p:nvPr/>
            </p:nvSpPr>
            <p:spPr bwMode="auto">
              <a:xfrm>
                <a:off x="278605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4" name="543 Cubo"/>
              <p:cNvSpPr>
                <a:spLocks noChangeArrowheads="1"/>
              </p:cNvSpPr>
              <p:nvPr/>
            </p:nvSpPr>
            <p:spPr bwMode="auto">
              <a:xfrm>
                <a:off x="307180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5" name="544 Cubo"/>
              <p:cNvSpPr>
                <a:spLocks noChangeArrowheads="1"/>
              </p:cNvSpPr>
              <p:nvPr/>
            </p:nvSpPr>
            <p:spPr bwMode="auto">
              <a:xfrm>
                <a:off x="335755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6" name="545 Cubo"/>
              <p:cNvSpPr>
                <a:spLocks noChangeArrowheads="1"/>
              </p:cNvSpPr>
              <p:nvPr/>
            </p:nvSpPr>
            <p:spPr bwMode="auto">
              <a:xfrm>
                <a:off x="3643306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7" name="546 Cubo"/>
              <p:cNvSpPr>
                <a:spLocks noChangeArrowheads="1"/>
              </p:cNvSpPr>
              <p:nvPr/>
            </p:nvSpPr>
            <p:spPr bwMode="auto">
              <a:xfrm>
                <a:off x="3929058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8" name="547 Cubo"/>
              <p:cNvSpPr>
                <a:spLocks noChangeArrowheads="1"/>
              </p:cNvSpPr>
              <p:nvPr/>
            </p:nvSpPr>
            <p:spPr bwMode="auto">
              <a:xfrm>
                <a:off x="4214810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89" name="548 Cubo"/>
              <p:cNvSpPr>
                <a:spLocks noChangeArrowheads="1"/>
              </p:cNvSpPr>
              <p:nvPr/>
            </p:nvSpPr>
            <p:spPr bwMode="auto">
              <a:xfrm>
                <a:off x="4500562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  <p:sp>
            <p:nvSpPr>
              <p:cNvPr id="90" name="549 Cubo"/>
              <p:cNvSpPr>
                <a:spLocks noChangeArrowheads="1"/>
              </p:cNvSpPr>
              <p:nvPr/>
            </p:nvSpPr>
            <p:spPr bwMode="auto">
              <a:xfrm>
                <a:off x="4786314" y="2571744"/>
                <a:ext cx="285752" cy="285752"/>
              </a:xfrm>
              <a:prstGeom prst="cube">
                <a:avLst>
                  <a:gd name="adj" fmla="val 25000"/>
                </a:avLst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 b="1">
                  <a:latin typeface="BdE Neue Helvetica 55 Roman" pitchFamily="34" charset="0"/>
                </a:endParaRPr>
              </a:p>
            </p:txBody>
          </p:sp>
        </p:grpSp>
      </p:grpSp>
      <p:sp>
        <p:nvSpPr>
          <p:cNvPr id="679" name="AutoShape 53"/>
          <p:cNvSpPr>
            <a:spLocks noChangeArrowheads="1"/>
          </p:cNvSpPr>
          <p:nvPr/>
        </p:nvSpPr>
        <p:spPr bwMode="auto">
          <a:xfrm rot="13167545">
            <a:off x="1295400" y="3536964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_tradnl"/>
          </a:p>
        </p:txBody>
      </p:sp>
      <p:sp>
        <p:nvSpPr>
          <p:cNvPr id="680" name="Text Box 180"/>
          <p:cNvSpPr txBox="1">
            <a:spLocks noChangeArrowheads="1"/>
          </p:cNvSpPr>
          <p:nvPr/>
        </p:nvSpPr>
        <p:spPr bwMode="auto">
          <a:xfrm>
            <a:off x="611188" y="3897326"/>
            <a:ext cx="1122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400" dirty="0" err="1" smtClean="0"/>
              <a:t>Errors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report</a:t>
            </a:r>
            <a:r>
              <a:rPr lang="es-ES_tradnl" sz="1400" dirty="0" smtClean="0"/>
              <a:t/>
            </a:r>
            <a:br>
              <a:rPr lang="es-ES_tradnl" sz="1400" dirty="0" smtClean="0"/>
            </a:br>
            <a:endParaRPr lang="es-ES_tradnl" sz="1400" dirty="0" smtClean="0"/>
          </a:p>
        </p:txBody>
      </p:sp>
      <p:sp>
        <p:nvSpPr>
          <p:cNvPr id="684" name="Rectangle 67"/>
          <p:cNvSpPr>
            <a:spLocks noChangeArrowheads="1"/>
          </p:cNvSpPr>
          <p:nvPr/>
        </p:nvSpPr>
        <p:spPr bwMode="auto">
          <a:xfrm>
            <a:off x="5652120" y="3403848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>
                <a:solidFill>
                  <a:srgbClr val="0066FF"/>
                </a:solidFill>
              </a:rPr>
              <a:t>100%</a:t>
            </a:r>
          </a:p>
        </p:txBody>
      </p:sp>
      <p:sp>
        <p:nvSpPr>
          <p:cNvPr id="685" name="684 Rectángulo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s-ES" sz="2200" b="1" dirty="0" smtClean="0"/>
              <a:t>WHAT</a:t>
            </a:r>
            <a:r>
              <a:rPr lang="es-ES" sz="2800" b="1" dirty="0" smtClean="0"/>
              <a:t> DO </a:t>
            </a:r>
            <a:r>
              <a:rPr lang="es-ES" sz="2200" b="1" dirty="0" smtClean="0"/>
              <a:t>WE DO?</a:t>
            </a:r>
            <a:endParaRPr lang="es-ES" sz="2200" b="1" dirty="0"/>
          </a:p>
        </p:txBody>
      </p:sp>
      <p:sp>
        <p:nvSpPr>
          <p:cNvPr id="686" name="Line 3"/>
          <p:cNvSpPr>
            <a:spLocks noChangeShapeType="1"/>
          </p:cNvSpPr>
          <p:nvPr/>
        </p:nvSpPr>
        <p:spPr bwMode="auto">
          <a:xfrm>
            <a:off x="0" y="1262066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87" name="Rectangle 8"/>
          <p:cNvSpPr>
            <a:spLocks noChangeArrowheads="1"/>
          </p:cNvSpPr>
          <p:nvPr/>
        </p:nvSpPr>
        <p:spPr bwMode="auto">
          <a:xfrm>
            <a:off x="0" y="1338266"/>
            <a:ext cx="9144000" cy="233346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88" name="Text Box 9"/>
          <p:cNvSpPr txBox="1">
            <a:spLocks noChangeArrowheads="1"/>
          </p:cNvSpPr>
          <p:nvPr/>
        </p:nvSpPr>
        <p:spPr bwMode="auto">
          <a:xfrm>
            <a:off x="0" y="1262066"/>
            <a:ext cx="6314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err="1" smtClean="0"/>
              <a:t>Now</a:t>
            </a:r>
            <a:endParaRPr lang="es-ES" sz="1600" dirty="0"/>
          </a:p>
        </p:txBody>
      </p:sp>
      <p:pic>
        <p:nvPicPr>
          <p:cNvPr id="689" name="Picture 5" descr="image00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3414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1" name="Text Box 14"/>
          <p:cNvSpPr txBox="1">
            <a:spLocks noChangeArrowheads="1"/>
          </p:cNvSpPr>
          <p:nvPr/>
        </p:nvSpPr>
        <p:spPr bwMode="auto">
          <a:xfrm>
            <a:off x="1455722" y="1990729"/>
            <a:ext cx="901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XBRL </a:t>
            </a:r>
          </a:p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instance</a:t>
            </a:r>
          </a:p>
        </p:txBody>
      </p:sp>
      <p:sp>
        <p:nvSpPr>
          <p:cNvPr id="692" name="Rectangle 67"/>
          <p:cNvSpPr>
            <a:spLocks noChangeArrowheads="1"/>
          </p:cNvSpPr>
          <p:nvPr/>
        </p:nvSpPr>
        <p:spPr bwMode="auto">
          <a:xfrm>
            <a:off x="2890822" y="3000372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 dirty="0" smtClean="0"/>
              <a:t>XBRL Basic </a:t>
            </a:r>
            <a:r>
              <a:rPr lang="es-ES" sz="1400" dirty="0" err="1" smtClean="0"/>
              <a:t>validations</a:t>
            </a:r>
            <a:r>
              <a:rPr lang="es-ES" sz="1400" dirty="0" smtClean="0"/>
              <a:t> </a:t>
            </a:r>
          </a:p>
        </p:txBody>
      </p:sp>
      <p:sp>
        <p:nvSpPr>
          <p:cNvPr id="693" name="Oval 31"/>
          <p:cNvSpPr>
            <a:spLocks noChangeArrowheads="1"/>
          </p:cNvSpPr>
          <p:nvPr/>
        </p:nvSpPr>
        <p:spPr bwMode="auto">
          <a:xfrm>
            <a:off x="2552688" y="3052762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95" name="694 Rectángulo"/>
          <p:cNvSpPr/>
          <p:nvPr/>
        </p:nvSpPr>
        <p:spPr>
          <a:xfrm>
            <a:off x="2339752" y="3437753"/>
            <a:ext cx="3384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u="sng" dirty="0" smtClean="0">
                <a:solidFill>
                  <a:schemeClr val="tx2"/>
                </a:solidFill>
              </a:rPr>
              <a:t>Business rules – </a:t>
            </a:r>
            <a:r>
              <a:rPr lang="es-ES" sz="1400" b="1" u="sng" dirty="0" smtClean="0">
                <a:solidFill>
                  <a:schemeClr val="tx2"/>
                </a:solidFill>
              </a:rPr>
              <a:t>XBRL </a:t>
            </a:r>
            <a:r>
              <a:rPr lang="es-ES" sz="1400" b="1" u="sng" dirty="0" err="1" smtClean="0">
                <a:solidFill>
                  <a:schemeClr val="tx2"/>
                </a:solidFill>
              </a:rPr>
              <a:t>Formulae</a:t>
            </a:r>
            <a:r>
              <a:rPr lang="es-ES" sz="1400" b="1" u="sng" dirty="0" smtClean="0">
                <a:solidFill>
                  <a:schemeClr val="tx2"/>
                </a:solidFill>
              </a:rPr>
              <a:t> </a:t>
            </a:r>
            <a:r>
              <a:rPr lang="es-ES" sz="1400" u="sng" dirty="0" err="1" smtClean="0">
                <a:solidFill>
                  <a:schemeClr val="tx2"/>
                </a:solidFill>
              </a:rPr>
              <a:t>validations</a:t>
            </a:r>
            <a:r>
              <a:rPr lang="es-ES" sz="1400" u="sng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97" name="Rectangle 36"/>
          <p:cNvSpPr>
            <a:spLocks noChangeArrowheads="1"/>
          </p:cNvSpPr>
          <p:nvPr/>
        </p:nvSpPr>
        <p:spPr bwMode="auto">
          <a:xfrm>
            <a:off x="2886084" y="378619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 dirty="0" err="1" smtClean="0"/>
              <a:t>Facts</a:t>
            </a:r>
            <a:r>
              <a:rPr lang="es-ES" sz="1400" dirty="0" smtClean="0"/>
              <a:t> in </a:t>
            </a:r>
            <a:r>
              <a:rPr lang="es-ES" sz="1400" dirty="0" err="1" smtClean="0"/>
              <a:t>the</a:t>
            </a:r>
            <a:r>
              <a:rPr lang="es-ES" sz="1400" dirty="0" smtClean="0"/>
              <a:t> </a:t>
            </a:r>
            <a:r>
              <a:rPr lang="es-ES" sz="1400" dirty="0" err="1" smtClean="0"/>
              <a:t>same</a:t>
            </a:r>
            <a:r>
              <a:rPr lang="es-ES" sz="1400" dirty="0" smtClean="0"/>
              <a:t> XBRL </a:t>
            </a:r>
            <a:r>
              <a:rPr lang="es-ES" sz="1400" dirty="0" err="1" smtClean="0"/>
              <a:t>instance</a:t>
            </a:r>
            <a:endParaRPr lang="es-ES" sz="1400" dirty="0"/>
          </a:p>
        </p:txBody>
      </p:sp>
      <p:sp>
        <p:nvSpPr>
          <p:cNvPr id="698" name="Rectangle 60"/>
          <p:cNvSpPr>
            <a:spLocks noChangeArrowheads="1"/>
          </p:cNvSpPr>
          <p:nvPr/>
        </p:nvSpPr>
        <p:spPr bwMode="auto">
          <a:xfrm>
            <a:off x="2957522" y="4437112"/>
            <a:ext cx="2971800" cy="96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sz="1400" dirty="0" smtClean="0"/>
          </a:p>
          <a:p>
            <a:r>
              <a:rPr lang="es-ES" sz="1400" dirty="0" err="1" smtClean="0"/>
              <a:t>Validations</a:t>
            </a:r>
            <a:r>
              <a:rPr lang="es-ES" sz="1400" dirty="0" smtClean="0"/>
              <a:t> </a:t>
            </a:r>
            <a:r>
              <a:rPr lang="es-ES" sz="1400" dirty="0" err="1"/>
              <a:t>against</a:t>
            </a:r>
            <a:r>
              <a:rPr lang="es-ES" sz="1400" dirty="0"/>
              <a:t> </a:t>
            </a:r>
            <a:r>
              <a:rPr lang="es-ES" sz="1400" dirty="0" smtClean="0"/>
              <a:t> </a:t>
            </a:r>
            <a:r>
              <a:rPr lang="es-ES" sz="1400" dirty="0" err="1" smtClean="0"/>
              <a:t>information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in </a:t>
            </a:r>
            <a:r>
              <a:rPr lang="es-ES" sz="1400" dirty="0"/>
              <a:t>a </a:t>
            </a:r>
            <a:r>
              <a:rPr lang="es-ES" sz="1400" dirty="0" err="1" smtClean="0"/>
              <a:t>database</a:t>
            </a:r>
            <a:r>
              <a:rPr lang="es-ES" sz="1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</a:t>
            </a:r>
            <a:r>
              <a:rPr lang="es-ES" sz="1400" dirty="0" err="1" smtClean="0"/>
              <a:t>Other</a:t>
            </a:r>
            <a:r>
              <a:rPr lang="es-ES" sz="1400" dirty="0" smtClean="0"/>
              <a:t> XBRL </a:t>
            </a:r>
            <a:r>
              <a:rPr lang="es-ES" sz="1400" dirty="0" err="1" smtClean="0"/>
              <a:t>instances</a:t>
            </a:r>
            <a:endParaRPr lang="es-ES" sz="1400" dirty="0" smtClean="0"/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Atributes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</a:t>
            </a:r>
            <a:r>
              <a:rPr lang="es-ES" sz="1400" dirty="0" err="1" smtClean="0"/>
              <a:t>External</a:t>
            </a:r>
            <a:r>
              <a:rPr lang="es-ES" sz="1400" dirty="0" smtClean="0"/>
              <a:t> </a:t>
            </a:r>
            <a:r>
              <a:rPr lang="es-ES" sz="1400" dirty="0" err="1" smtClean="0"/>
              <a:t>information</a:t>
            </a:r>
            <a:endParaRPr lang="es-ES" sz="1400" dirty="0" smtClean="0"/>
          </a:p>
          <a:p>
            <a:pPr>
              <a:buFontTx/>
              <a:buChar char="-"/>
            </a:pPr>
            <a:endParaRPr lang="es-ES" sz="1400" dirty="0"/>
          </a:p>
        </p:txBody>
      </p:sp>
      <p:sp>
        <p:nvSpPr>
          <p:cNvPr id="700" name="Oval 31"/>
          <p:cNvSpPr>
            <a:spLocks noChangeArrowheads="1"/>
          </p:cNvSpPr>
          <p:nvPr/>
        </p:nvSpPr>
        <p:spPr bwMode="auto">
          <a:xfrm>
            <a:off x="2552688" y="383858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2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03" name="Oval 31"/>
          <p:cNvSpPr>
            <a:spLocks noChangeArrowheads="1"/>
          </p:cNvSpPr>
          <p:nvPr/>
        </p:nvSpPr>
        <p:spPr bwMode="auto">
          <a:xfrm>
            <a:off x="2552688" y="450057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3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05" name="Text Box 29"/>
          <p:cNvSpPr txBox="1">
            <a:spLocks noChangeArrowheads="1"/>
          </p:cNvSpPr>
          <p:nvPr/>
        </p:nvSpPr>
        <p:spPr bwMode="auto">
          <a:xfrm>
            <a:off x="6946924" y="1571612"/>
            <a:ext cx="1054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XBRL </a:t>
            </a:r>
          </a:p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Instance</a:t>
            </a:r>
          </a:p>
          <a:p>
            <a:pPr algn="ctr" eaLnBrk="0" hangingPunct="0"/>
            <a:r>
              <a:rPr lang="en-US" sz="1400" dirty="0" smtClean="0">
                <a:ea typeface="ＭＳ Ｐゴシック" pitchFamily="1" charset="-128"/>
              </a:rPr>
              <a:t>(only valid instances)</a:t>
            </a:r>
            <a:endParaRPr lang="en-US" sz="1400" dirty="0">
              <a:ea typeface="ＭＳ Ｐゴシック" pitchFamily="1" charset="-128"/>
            </a:endParaRPr>
          </a:p>
        </p:txBody>
      </p:sp>
      <p:pic>
        <p:nvPicPr>
          <p:cNvPr id="681" name="Picture 12" descr="LOGO_1_72_Trans_Gri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8504" y="6168322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s-ES" sz="2800" b="1" dirty="0" smtClean="0"/>
              <a:t>HOW </a:t>
            </a:r>
            <a:r>
              <a:rPr lang="es-ES" sz="2200" b="1" dirty="0" smtClean="0"/>
              <a:t>DO </a:t>
            </a:r>
            <a:r>
              <a:rPr lang="es-ES" sz="2200" b="1" dirty="0"/>
              <a:t>W</a:t>
            </a:r>
            <a:r>
              <a:rPr lang="es-ES" sz="2200" b="1" dirty="0" smtClean="0"/>
              <a:t>E DO? - </a:t>
            </a:r>
            <a:r>
              <a:rPr lang="es-ES" sz="2200" b="1" dirty="0" err="1" smtClean="0"/>
              <a:t>Methodology</a:t>
            </a:r>
            <a:endParaRPr lang="es-ES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2400" y="1046163"/>
            <a:ext cx="4572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" b="1" dirty="0" smtClean="0">
                <a:solidFill>
                  <a:schemeClr val="tx2"/>
                </a:solidFill>
              </a:rPr>
              <a:t>Business rules </a:t>
            </a:r>
            <a:r>
              <a:rPr lang="es-ES" b="1" dirty="0" err="1" smtClean="0">
                <a:solidFill>
                  <a:schemeClr val="tx2"/>
                </a:solidFill>
              </a:rPr>
              <a:t>Analysis</a:t>
            </a:r>
            <a:endParaRPr lang="es-ES" sz="2200" dirty="0"/>
          </a:p>
          <a:p>
            <a:pPr marL="342900" indent="-342900">
              <a:spcBef>
                <a:spcPct val="50000"/>
              </a:spcBef>
            </a:pPr>
            <a:r>
              <a:rPr lang="es-ES" sz="1600" dirty="0"/>
              <a:t>(1) </a:t>
            </a:r>
            <a:r>
              <a:rPr lang="es-ES" sz="1600" dirty="0" err="1" smtClean="0"/>
              <a:t>Described</a:t>
            </a:r>
            <a:r>
              <a:rPr lang="es-ES" sz="1600" dirty="0" smtClean="0"/>
              <a:t> </a:t>
            </a:r>
            <a:r>
              <a:rPr lang="es-ES" sz="1600" dirty="0"/>
              <a:t>in </a:t>
            </a:r>
            <a:r>
              <a:rPr lang="es-ES" sz="1600" dirty="0" err="1" smtClean="0"/>
              <a:t>terms</a:t>
            </a:r>
            <a:r>
              <a:rPr lang="es-ES" sz="1600" dirty="0" smtClean="0"/>
              <a:t> of </a:t>
            </a:r>
            <a:r>
              <a:rPr lang="es-ES" sz="1600" dirty="0" err="1" smtClean="0"/>
              <a:t>reports</a:t>
            </a:r>
            <a:r>
              <a:rPr lang="es-ES" sz="1600" dirty="0" smtClean="0"/>
              <a:t> </a:t>
            </a:r>
            <a:r>
              <a:rPr lang="es-ES" sz="1600" dirty="0" err="1" smtClean="0"/>
              <a:t>cells</a:t>
            </a:r>
            <a:endParaRPr lang="es-ES" sz="1600" dirty="0"/>
          </a:p>
          <a:p>
            <a:pPr marL="342900" indent="-342900">
              <a:spcBef>
                <a:spcPct val="50000"/>
              </a:spcBef>
            </a:pPr>
            <a:r>
              <a:rPr lang="es-ES" sz="1600" dirty="0"/>
              <a:t>(2) </a:t>
            </a:r>
            <a:r>
              <a:rPr lang="es-ES" sz="1600" dirty="0" smtClean="0"/>
              <a:t>Rules </a:t>
            </a:r>
            <a:r>
              <a:rPr lang="es-ES" sz="1600" dirty="0" err="1" smtClean="0"/>
              <a:t>classification</a:t>
            </a:r>
            <a:r>
              <a:rPr lang="es-ES" sz="1600" dirty="0" smtClean="0"/>
              <a:t> </a:t>
            </a:r>
            <a:r>
              <a:rPr lang="es-ES" sz="1600" dirty="0"/>
              <a:t>and </a:t>
            </a:r>
            <a:r>
              <a:rPr lang="es-ES" sz="1600" dirty="0" err="1" smtClean="0"/>
              <a:t>encoding</a:t>
            </a:r>
            <a:r>
              <a:rPr lang="es-ES" sz="1600" dirty="0" smtClean="0"/>
              <a:t> </a:t>
            </a:r>
            <a:endParaRPr lang="es-ES" sz="1600" dirty="0"/>
          </a:p>
          <a:p>
            <a:pPr marL="342900" indent="-342900">
              <a:spcBef>
                <a:spcPct val="50000"/>
              </a:spcBef>
            </a:pPr>
            <a:r>
              <a:rPr lang="es-ES" sz="1600" dirty="0"/>
              <a:t>        </a:t>
            </a:r>
            <a:r>
              <a:rPr lang="es-ES" sz="1600" dirty="0" err="1" smtClean="0"/>
              <a:t>Consistence</a:t>
            </a:r>
            <a:r>
              <a:rPr lang="es-ES" sz="1600" dirty="0" smtClean="0"/>
              <a:t> </a:t>
            </a:r>
            <a:r>
              <a:rPr lang="es-ES" sz="1600" dirty="0" err="1" smtClean="0"/>
              <a:t>asertions</a:t>
            </a:r>
            <a:r>
              <a:rPr lang="es-ES" sz="1600" dirty="0" smtClean="0"/>
              <a:t>, </a:t>
            </a:r>
            <a:r>
              <a:rPr lang="es-ES" sz="1600" dirty="0" err="1"/>
              <a:t>value</a:t>
            </a:r>
            <a:r>
              <a:rPr lang="es-ES" sz="1600" dirty="0"/>
              <a:t> </a:t>
            </a:r>
            <a:r>
              <a:rPr lang="es-ES" sz="1600" dirty="0" err="1" smtClean="0"/>
              <a:t>asertions</a:t>
            </a:r>
            <a:r>
              <a:rPr lang="es-ES" sz="1600" dirty="0" smtClean="0"/>
              <a:t> </a:t>
            </a:r>
            <a:r>
              <a:rPr lang="es-ES" sz="1600" dirty="0"/>
              <a:t>and </a:t>
            </a:r>
            <a:r>
              <a:rPr lang="es-ES" sz="1600" dirty="0" err="1"/>
              <a:t>existence</a:t>
            </a:r>
            <a:r>
              <a:rPr lang="es-ES" sz="1600" dirty="0"/>
              <a:t> </a:t>
            </a:r>
            <a:r>
              <a:rPr lang="es-ES" sz="1600" dirty="0" err="1" smtClean="0"/>
              <a:t>asertions</a:t>
            </a:r>
            <a:endParaRPr lang="es-ES" sz="1600" dirty="0"/>
          </a:p>
          <a:p>
            <a:pPr marL="342900" indent="-342900">
              <a:spcBef>
                <a:spcPct val="50000"/>
              </a:spcBef>
            </a:pPr>
            <a:r>
              <a:rPr lang="es-ES" sz="1600" dirty="0"/>
              <a:t>        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unify</a:t>
            </a:r>
            <a:r>
              <a:rPr lang="es-ES" sz="1600" dirty="0"/>
              <a:t>: </a:t>
            </a:r>
            <a:r>
              <a:rPr lang="es-ES" sz="1600" dirty="0" err="1"/>
              <a:t>One</a:t>
            </a:r>
            <a:r>
              <a:rPr lang="es-ES" sz="1600" dirty="0"/>
              <a:t> </a:t>
            </a:r>
            <a:r>
              <a:rPr lang="es-ES" sz="1600" dirty="0" smtClean="0"/>
              <a:t>formula </a:t>
            </a:r>
            <a:r>
              <a:rPr lang="es-ES" sz="1600" dirty="0" err="1" smtClean="0"/>
              <a:t>resolves</a:t>
            </a:r>
            <a:r>
              <a:rPr lang="es-ES" sz="1600" dirty="0" smtClean="0"/>
              <a:t> </a:t>
            </a:r>
            <a:r>
              <a:rPr lang="es-ES" sz="1600" dirty="0" err="1"/>
              <a:t>many</a:t>
            </a:r>
            <a:r>
              <a:rPr lang="es-ES" sz="1600" dirty="0"/>
              <a:t> rules</a:t>
            </a:r>
          </a:p>
          <a:p>
            <a:pPr marL="342900" indent="-342900">
              <a:spcBef>
                <a:spcPct val="50000"/>
              </a:spcBef>
            </a:pPr>
            <a:r>
              <a:rPr lang="es-ES" sz="1600" dirty="0"/>
              <a:t>(3)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There is information contained in several instances</a:t>
            </a:r>
            <a:endParaRPr lang="es-ES" sz="1600" dirty="0"/>
          </a:p>
          <a:p>
            <a:pPr marL="342900" indent="-342900">
              <a:spcBef>
                <a:spcPct val="50000"/>
              </a:spcBef>
            </a:pPr>
            <a:r>
              <a:rPr lang="es-ES" sz="1600" dirty="0"/>
              <a:t>(4) </a:t>
            </a:r>
            <a:r>
              <a:rPr lang="es-ES" sz="1600" dirty="0" err="1"/>
              <a:t>Threshold</a:t>
            </a:r>
            <a:r>
              <a:rPr lang="es-ES" sz="1600" dirty="0"/>
              <a:t> and </a:t>
            </a:r>
            <a:r>
              <a:rPr lang="es-ES" sz="1600" dirty="0" err="1"/>
              <a:t>rounding</a:t>
            </a:r>
            <a:r>
              <a:rPr lang="es-ES" sz="1600" dirty="0"/>
              <a:t>  </a:t>
            </a:r>
            <a:r>
              <a:rPr lang="es-ES" sz="1600" dirty="0" smtClean="0"/>
              <a:t>(</a:t>
            </a:r>
            <a:r>
              <a:rPr lang="es-ES" sz="1600" dirty="0" err="1"/>
              <a:t>concepts</a:t>
            </a:r>
            <a:r>
              <a:rPr lang="es-ES" sz="1600" dirty="0"/>
              <a:t> </a:t>
            </a:r>
            <a:r>
              <a:rPr lang="es-ES" sz="1600" dirty="0" err="1"/>
              <a:t>monetary</a:t>
            </a:r>
            <a:r>
              <a:rPr lang="es-ES" sz="1600" dirty="0"/>
              <a:t> in </a:t>
            </a:r>
            <a:r>
              <a:rPr lang="es-ES" sz="1600" dirty="0" err="1"/>
              <a:t>thousands</a:t>
            </a:r>
            <a:r>
              <a:rPr lang="es-ES" sz="1600" dirty="0"/>
              <a:t> of euros)</a:t>
            </a:r>
            <a:endParaRPr lang="es-ES" sz="1600" b="1" dirty="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s-ES" b="1" dirty="0" err="1">
                <a:solidFill>
                  <a:schemeClr val="tx2"/>
                </a:solidFill>
              </a:rPr>
              <a:t>Developing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linkbase</a:t>
            </a:r>
            <a:r>
              <a:rPr lang="es-ES" b="1" dirty="0">
                <a:solidFill>
                  <a:schemeClr val="tx2"/>
                </a:solidFill>
              </a:rPr>
              <a:t> &amp; </a:t>
            </a:r>
            <a:r>
              <a:rPr lang="es-ES" b="1" dirty="0" err="1" smtClean="0">
                <a:solidFill>
                  <a:schemeClr val="tx2"/>
                </a:solidFill>
              </a:rPr>
              <a:t>testing</a:t>
            </a:r>
            <a:endParaRPr lang="es-ES" b="1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s-ES" sz="1400" dirty="0" smtClean="0"/>
              <a:t>(</a:t>
            </a:r>
            <a:r>
              <a:rPr lang="es-ES" sz="1400" dirty="0" err="1"/>
              <a:t>i</a:t>
            </a:r>
            <a:r>
              <a:rPr lang="es-ES" sz="1400" dirty="0" err="1" smtClean="0"/>
              <a:t>ncluding</a:t>
            </a:r>
            <a:r>
              <a:rPr lang="es-ES" sz="1400" dirty="0" smtClean="0"/>
              <a:t> </a:t>
            </a:r>
            <a:r>
              <a:rPr lang="es-ES" sz="1400" dirty="0" err="1" smtClean="0"/>
              <a:t>developing</a:t>
            </a:r>
            <a:r>
              <a:rPr lang="es-ES" sz="1400" dirty="0" smtClean="0"/>
              <a:t> </a:t>
            </a:r>
            <a:r>
              <a:rPr lang="es-ES" sz="1400" dirty="0" err="1" smtClean="0"/>
              <a:t>errors</a:t>
            </a:r>
            <a:r>
              <a:rPr lang="es-ES" sz="1400" dirty="0" smtClean="0"/>
              <a:t> </a:t>
            </a:r>
            <a:r>
              <a:rPr lang="es-ES" sz="1400" dirty="0" err="1" smtClean="0"/>
              <a:t>message</a:t>
            </a:r>
            <a:r>
              <a:rPr lang="es-ES" sz="1400" dirty="0" smtClean="0"/>
              <a:t>)</a:t>
            </a:r>
            <a:endParaRPr lang="es-ES" sz="1400" dirty="0"/>
          </a:p>
          <a:p>
            <a:pPr marL="342900" indent="-342900">
              <a:spcBef>
                <a:spcPct val="50000"/>
              </a:spcBef>
            </a:pPr>
            <a:r>
              <a:rPr lang="es-ES" b="1" dirty="0" err="1">
                <a:solidFill>
                  <a:schemeClr val="tx2"/>
                </a:solidFill>
              </a:rPr>
              <a:t>Documentation</a:t>
            </a:r>
            <a:r>
              <a:rPr lang="es-ES" b="1" dirty="0">
                <a:solidFill>
                  <a:schemeClr val="tx2"/>
                </a:solidFill>
              </a:rPr>
              <a:t> &amp; </a:t>
            </a:r>
            <a:r>
              <a:rPr lang="es-ES" b="1" dirty="0" err="1">
                <a:solidFill>
                  <a:schemeClr val="tx2"/>
                </a:solidFill>
              </a:rPr>
              <a:t>services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4800" y="1328738"/>
            <a:ext cx="4651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362200"/>
            <a:ext cx="465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029200" y="2209800"/>
            <a:ext cx="18891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Documents </a:t>
            </a:r>
          </a:p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Reference numbers </a:t>
            </a:r>
          </a:p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&amp; classification</a:t>
            </a: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6357938" y="14986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8940450">
            <a:off x="7315200" y="2379663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3416792">
            <a:off x="7264401" y="2997200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s-ES"/>
          </a:p>
        </p:txBody>
      </p:sp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2263" y="3538538"/>
            <a:ext cx="465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826125" y="3368675"/>
            <a:ext cx="10318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Formulae </a:t>
            </a:r>
          </a:p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linkbase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 rot="10800000">
            <a:off x="6738938" y="38100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 rot="7588455">
            <a:off x="4826001" y="4064000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s-ES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5888038" y="5257800"/>
            <a:ext cx="1960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Formulae </a:t>
            </a:r>
          </a:p>
          <a:p>
            <a:pPr algn="ctr" eaLnBrk="0" hangingPunct="0"/>
            <a:r>
              <a:rPr lang="en-US" sz="1400" b="1" i="1">
                <a:ea typeface="ＭＳ Ｐゴシック" pitchFamily="1" charset="-128"/>
              </a:rPr>
              <a:t>Linkbase + corrected</a:t>
            </a:r>
          </a:p>
        </p:txBody>
      </p:sp>
      <p:pic>
        <p:nvPicPr>
          <p:cNvPr id="22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648200"/>
            <a:ext cx="465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30"/>
          <p:cNvSpPr>
            <a:spLocks noChangeArrowheads="1"/>
          </p:cNvSpPr>
          <p:nvPr/>
        </p:nvSpPr>
        <p:spPr bwMode="auto">
          <a:xfrm>
            <a:off x="7010400" y="836712"/>
            <a:ext cx="1905000" cy="1371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 dirty="0" err="1" smtClean="0">
                <a:solidFill>
                  <a:schemeClr val="bg1"/>
                </a:solidFill>
              </a:rPr>
              <a:t>Bussines</a:t>
            </a:r>
            <a:r>
              <a:rPr lang="es-ES" b="1" dirty="0" smtClean="0">
                <a:solidFill>
                  <a:schemeClr val="bg1"/>
                </a:solidFill>
              </a:rPr>
              <a:t> rules</a:t>
            </a:r>
          </a:p>
          <a:p>
            <a:pPr algn="ctr"/>
            <a:r>
              <a:rPr lang="es-ES" b="1" dirty="0" err="1" smtClean="0">
                <a:solidFill>
                  <a:schemeClr val="bg1"/>
                </a:solidFill>
              </a:rPr>
              <a:t>Analysis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24" name="Oval 31"/>
          <p:cNvSpPr>
            <a:spLocks noChangeArrowheads="1"/>
          </p:cNvSpPr>
          <p:nvPr/>
        </p:nvSpPr>
        <p:spPr bwMode="auto">
          <a:xfrm>
            <a:off x="7391400" y="3352800"/>
            <a:ext cx="1676400" cy="1371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chemeClr val="bg1"/>
                </a:solidFill>
              </a:rPr>
              <a:t>Developing </a:t>
            </a:r>
          </a:p>
          <a:p>
            <a:pPr algn="ctr"/>
            <a:r>
              <a:rPr lang="es-ES" b="1">
                <a:solidFill>
                  <a:schemeClr val="bg1"/>
                </a:solidFill>
              </a:rPr>
              <a:t>linkbase</a:t>
            </a:r>
            <a:endParaRPr lang="es-ES"/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3810000" y="4419600"/>
            <a:ext cx="1676400" cy="1371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chemeClr val="bg1"/>
                </a:solidFill>
              </a:rPr>
              <a:t>Instance </a:t>
            </a:r>
          </a:p>
          <a:p>
            <a:pPr algn="ctr"/>
            <a:r>
              <a:rPr lang="es-ES" b="1">
                <a:solidFill>
                  <a:schemeClr val="bg1"/>
                </a:solidFill>
              </a:rPr>
              <a:t>generation </a:t>
            </a:r>
          </a:p>
          <a:p>
            <a:pPr algn="ctr"/>
            <a:r>
              <a:rPr lang="es-ES" b="1">
                <a:solidFill>
                  <a:schemeClr val="bg1"/>
                </a:solidFill>
              </a:rPr>
              <a:t>&amp; testing</a:t>
            </a:r>
            <a:endParaRPr lang="es-ES"/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6667500" y="5595938"/>
            <a:ext cx="457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500" b="1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auto">
          <a:xfrm>
            <a:off x="5715000" y="4970463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pic>
        <p:nvPicPr>
          <p:cNvPr id="29" name="Picture 12" descr="LOGO_1_72_Trans_Gr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8504" y="6093296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6444208" y="5877272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i="1" dirty="0">
                <a:ea typeface="ＭＳ Ｐゴシック" pitchFamily="1" charset="-128"/>
              </a:rPr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4643438" y="857232"/>
            <a:ext cx="4500562" cy="5072098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aphicFrame>
        <p:nvGraphicFramePr>
          <p:cNvPr id="2052" name="Object 102"/>
          <p:cNvGraphicFramePr>
            <a:graphicFrameLocks noChangeAspect="1"/>
          </p:cNvGraphicFramePr>
          <p:nvPr/>
        </p:nvGraphicFramePr>
        <p:xfrm>
          <a:off x="4541838" y="1412776"/>
          <a:ext cx="7086600" cy="5164138"/>
        </p:xfrm>
        <a:graphic>
          <a:graphicData uri="http://schemas.openxmlformats.org/presentationml/2006/ole">
            <p:oleObj spid="_x0000_s2052" name="Gráfico" r:id="rId4" imgW="5581840" imgH="4067366" progId="MSGraph.Chart.8">
              <p:embed followColorScheme="full"/>
            </p:oleObj>
          </a:graphicData>
        </a:graphic>
      </p:graphicFrame>
      <p:sp>
        <p:nvSpPr>
          <p:cNvPr id="98" name="Rectangle 10"/>
          <p:cNvSpPr>
            <a:spLocks noChangeArrowheads="1"/>
          </p:cNvSpPr>
          <p:nvPr/>
        </p:nvSpPr>
        <p:spPr bwMode="auto">
          <a:xfrm>
            <a:off x="0" y="857232"/>
            <a:ext cx="4572000" cy="5072098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pic>
        <p:nvPicPr>
          <p:cNvPr id="11268" name="Picture 5" descr="image00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s-ES" sz="3200" b="1" dirty="0" smtClean="0"/>
              <a:t>HOW </a:t>
            </a:r>
            <a:r>
              <a:rPr lang="es-ES" sz="2200" b="1" dirty="0" smtClean="0"/>
              <a:t>DO WE DO? – Time &amp; </a:t>
            </a:r>
            <a:r>
              <a:rPr lang="es-ES" sz="2200" b="1" dirty="0" err="1" smtClean="0"/>
              <a:t>Team</a:t>
            </a:r>
            <a:endParaRPr lang="es-ES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179512" y="1334378"/>
            <a:ext cx="441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dirty="0" err="1" smtClean="0"/>
              <a:t>About</a:t>
            </a:r>
            <a:r>
              <a:rPr lang="es-ES" sz="1600" dirty="0" smtClean="0"/>
              <a:t> 400 XBRL </a:t>
            </a:r>
            <a:r>
              <a:rPr lang="es-ES" sz="1600" dirty="0" err="1" smtClean="0"/>
              <a:t>Formulae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3.400 </a:t>
            </a:r>
            <a:r>
              <a:rPr lang="es-ES" sz="1600" dirty="0" err="1" smtClean="0"/>
              <a:t>business</a:t>
            </a:r>
            <a:r>
              <a:rPr lang="es-ES" sz="1600" dirty="0" smtClean="0"/>
              <a:t> rules</a:t>
            </a:r>
          </a:p>
          <a:p>
            <a:pPr>
              <a:spcBef>
                <a:spcPct val="50000"/>
              </a:spcBef>
            </a:pPr>
            <a:r>
              <a:rPr lang="es-ES" sz="1600" dirty="0" err="1" smtClean="0"/>
              <a:t>About</a:t>
            </a:r>
            <a:r>
              <a:rPr lang="es-ES" sz="1600" dirty="0" smtClean="0"/>
              <a:t> 120 </a:t>
            </a:r>
            <a:r>
              <a:rPr lang="es-ES" sz="1600" dirty="0" err="1" smtClean="0"/>
              <a:t>working</a:t>
            </a:r>
            <a:r>
              <a:rPr lang="es-ES" sz="1600" dirty="0" smtClean="0"/>
              <a:t> </a:t>
            </a:r>
            <a:r>
              <a:rPr lang="es-ES" sz="1600" dirty="0" err="1" smtClean="0"/>
              <a:t>days</a:t>
            </a:r>
            <a:r>
              <a:rPr lang="es-ES" sz="1600" dirty="0" smtClean="0"/>
              <a:t> = 5,5 </a:t>
            </a:r>
            <a:r>
              <a:rPr lang="es-ES" sz="1600" dirty="0" err="1" smtClean="0"/>
              <a:t>months</a:t>
            </a:r>
            <a:r>
              <a:rPr lang="es-ES" sz="1600" dirty="0" smtClean="0"/>
              <a:t>/</a:t>
            </a:r>
            <a:r>
              <a:rPr lang="es-ES" sz="1600" dirty="0" err="1" smtClean="0"/>
              <a:t>person</a:t>
            </a:r>
            <a:endParaRPr lang="es-ES" sz="1600" dirty="0" smtClean="0"/>
          </a:p>
          <a:p>
            <a:pPr>
              <a:spcBef>
                <a:spcPct val="50000"/>
              </a:spcBef>
            </a:pPr>
            <a:r>
              <a:rPr lang="es-ES" sz="1600" dirty="0" smtClean="0"/>
              <a:t>(</a:t>
            </a:r>
            <a:r>
              <a:rPr lang="es-ES" sz="1600" dirty="0" err="1" smtClean="0"/>
              <a:t>analysis</a:t>
            </a:r>
            <a:r>
              <a:rPr lang="es-ES" sz="1600" dirty="0" smtClean="0"/>
              <a:t>, </a:t>
            </a:r>
            <a:r>
              <a:rPr lang="es-ES" sz="1600" dirty="0" err="1" smtClean="0"/>
              <a:t>development</a:t>
            </a:r>
            <a:r>
              <a:rPr lang="es-ES" sz="1600" dirty="0" smtClean="0"/>
              <a:t> and </a:t>
            </a:r>
            <a:r>
              <a:rPr lang="es-ES" sz="1600" dirty="0" err="1" smtClean="0"/>
              <a:t>testing</a:t>
            </a:r>
            <a:r>
              <a:rPr lang="es-ES" sz="16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s-ES" sz="1600" dirty="0" smtClean="0">
                <a:sym typeface="Wingdings" pitchFamily="2" charset="2"/>
              </a:rPr>
              <a:t> </a:t>
            </a:r>
            <a:r>
              <a:rPr lang="es-ES" sz="1600" b="1" dirty="0" smtClean="0">
                <a:sym typeface="Wingdings" pitchFamily="2" charset="2"/>
              </a:rPr>
              <a:t>3,5 XBRL </a:t>
            </a:r>
            <a:r>
              <a:rPr lang="es-ES" sz="1600" b="1" dirty="0" err="1" smtClean="0">
                <a:sym typeface="Wingdings" pitchFamily="2" charset="2"/>
              </a:rPr>
              <a:t>Formulae</a:t>
            </a:r>
            <a:r>
              <a:rPr lang="es-ES" sz="1600" b="1" dirty="0" smtClean="0">
                <a:sym typeface="Wingdings" pitchFamily="2" charset="2"/>
              </a:rPr>
              <a:t>/</a:t>
            </a:r>
            <a:r>
              <a:rPr lang="es-ES" sz="1600" b="1" dirty="0" err="1" smtClean="0">
                <a:sym typeface="Wingdings" pitchFamily="2" charset="2"/>
              </a:rPr>
              <a:t>day</a:t>
            </a:r>
            <a:r>
              <a:rPr lang="es-ES" sz="1600" b="1" dirty="0" smtClean="0">
                <a:sym typeface="Wingdings" pitchFamily="2" charset="2"/>
              </a:rPr>
              <a:t>/</a:t>
            </a:r>
            <a:r>
              <a:rPr lang="es-ES" sz="1600" b="1" dirty="0" err="1" smtClean="0">
                <a:sym typeface="Wingdings" pitchFamily="2" charset="2"/>
              </a:rPr>
              <a:t>person</a:t>
            </a:r>
            <a:endParaRPr lang="es-ES" sz="1600" b="1" dirty="0" smtClean="0"/>
          </a:p>
        </p:txBody>
      </p:sp>
      <p:sp>
        <p:nvSpPr>
          <p:cNvPr id="64" name="13 CuadroTexto"/>
          <p:cNvSpPr txBox="1">
            <a:spLocks noChangeArrowheads="1"/>
          </p:cNvSpPr>
          <p:nvPr/>
        </p:nvSpPr>
        <p:spPr bwMode="auto">
          <a:xfrm>
            <a:off x="3059113" y="3246159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40 %</a:t>
            </a:r>
          </a:p>
        </p:txBody>
      </p:sp>
      <p:sp>
        <p:nvSpPr>
          <p:cNvPr id="65" name="14 CuadroTexto"/>
          <p:cNvSpPr txBox="1">
            <a:spLocks noChangeArrowheads="1"/>
          </p:cNvSpPr>
          <p:nvPr/>
        </p:nvSpPr>
        <p:spPr bwMode="auto">
          <a:xfrm>
            <a:off x="1258888" y="3246159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30 %</a:t>
            </a:r>
          </a:p>
        </p:txBody>
      </p:sp>
      <p:sp>
        <p:nvSpPr>
          <p:cNvPr id="66" name="15 CuadroTexto"/>
          <p:cNvSpPr txBox="1">
            <a:spLocks noChangeArrowheads="1"/>
          </p:cNvSpPr>
          <p:nvPr/>
        </p:nvSpPr>
        <p:spPr bwMode="auto">
          <a:xfrm>
            <a:off x="1944688" y="3703359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30 %</a:t>
            </a:r>
          </a:p>
        </p:txBody>
      </p:sp>
      <p:sp>
        <p:nvSpPr>
          <p:cNvPr id="67" name="Freeform 32"/>
          <p:cNvSpPr>
            <a:spLocks/>
          </p:cNvSpPr>
          <p:nvPr/>
        </p:nvSpPr>
        <p:spPr bwMode="auto">
          <a:xfrm>
            <a:off x="171450" y="3552546"/>
            <a:ext cx="104775" cy="828675"/>
          </a:xfrm>
          <a:custGeom>
            <a:avLst/>
            <a:gdLst>
              <a:gd name="T0" fmla="*/ 166330285 w 66"/>
              <a:gd name="T1" fmla="*/ 302418708 h 522"/>
              <a:gd name="T2" fmla="*/ 141128734 w 66"/>
              <a:gd name="T3" fmla="*/ 289817139 h 522"/>
              <a:gd name="T4" fmla="*/ 128527165 w 66"/>
              <a:gd name="T5" fmla="*/ 262096227 h 522"/>
              <a:gd name="T6" fmla="*/ 115927184 w 66"/>
              <a:gd name="T7" fmla="*/ 246975296 h 522"/>
              <a:gd name="T8" fmla="*/ 103325590 w 66"/>
              <a:gd name="T9" fmla="*/ 234373727 h 522"/>
              <a:gd name="T10" fmla="*/ 90725608 w 66"/>
              <a:gd name="T11" fmla="*/ 219252797 h 522"/>
              <a:gd name="T12" fmla="*/ 78124039 w 66"/>
              <a:gd name="T13" fmla="*/ 206652765 h 522"/>
              <a:gd name="T14" fmla="*/ 65524057 w 66"/>
              <a:gd name="T15" fmla="*/ 194051196 h 522"/>
              <a:gd name="T16" fmla="*/ 52922488 w 66"/>
              <a:gd name="T17" fmla="*/ 166330284 h 522"/>
              <a:gd name="T18" fmla="*/ 37801545 w 66"/>
              <a:gd name="T19" fmla="*/ 151209354 h 522"/>
              <a:gd name="T20" fmla="*/ 25201557 w 66"/>
              <a:gd name="T21" fmla="*/ 138607785 h 522"/>
              <a:gd name="T22" fmla="*/ 25201557 w 66"/>
              <a:gd name="T23" fmla="*/ 123486854 h 522"/>
              <a:gd name="T24" fmla="*/ 12599985 w 66"/>
              <a:gd name="T25" fmla="*/ 110886873 h 522"/>
              <a:gd name="T26" fmla="*/ 12599985 w 66"/>
              <a:gd name="T27" fmla="*/ 83164348 h 522"/>
              <a:gd name="T28" fmla="*/ 0 w 66"/>
              <a:gd name="T29" fmla="*/ 70564367 h 522"/>
              <a:gd name="T30" fmla="*/ 0 w 66"/>
              <a:gd name="T31" fmla="*/ 55443436 h 522"/>
              <a:gd name="T32" fmla="*/ 0 w 66"/>
              <a:gd name="T33" fmla="*/ 42841855 h 522"/>
              <a:gd name="T34" fmla="*/ 0 w 66"/>
              <a:gd name="T35" fmla="*/ 15120937 h 522"/>
              <a:gd name="T36" fmla="*/ 0 w 66"/>
              <a:gd name="T37" fmla="*/ 0 h 522"/>
              <a:gd name="T38" fmla="*/ 0 w 66"/>
              <a:gd name="T39" fmla="*/ 1015622097 h 522"/>
              <a:gd name="T40" fmla="*/ 0 w 66"/>
              <a:gd name="T41" fmla="*/ 1028223666 h 522"/>
              <a:gd name="T42" fmla="*/ 0 w 66"/>
              <a:gd name="T43" fmla="*/ 1055944578 h 522"/>
              <a:gd name="T44" fmla="*/ 0 w 66"/>
              <a:gd name="T45" fmla="*/ 1071065508 h 522"/>
              <a:gd name="T46" fmla="*/ 0 w 66"/>
              <a:gd name="T47" fmla="*/ 1083667078 h 522"/>
              <a:gd name="T48" fmla="*/ 12599985 w 66"/>
              <a:gd name="T49" fmla="*/ 1096267059 h 522"/>
              <a:gd name="T50" fmla="*/ 12599985 w 66"/>
              <a:gd name="T51" fmla="*/ 1123989559 h 522"/>
              <a:gd name="T52" fmla="*/ 25201557 w 66"/>
              <a:gd name="T53" fmla="*/ 1139110489 h 522"/>
              <a:gd name="T54" fmla="*/ 25201557 w 66"/>
              <a:gd name="T55" fmla="*/ 1151710471 h 522"/>
              <a:gd name="T56" fmla="*/ 37801545 w 66"/>
              <a:gd name="T57" fmla="*/ 1166831401 h 522"/>
              <a:gd name="T58" fmla="*/ 52922488 w 66"/>
              <a:gd name="T59" fmla="*/ 1179432970 h 522"/>
              <a:gd name="T60" fmla="*/ 65524057 w 66"/>
              <a:gd name="T61" fmla="*/ 1207153882 h 522"/>
              <a:gd name="T62" fmla="*/ 78124039 w 66"/>
              <a:gd name="T63" fmla="*/ 1219755451 h 522"/>
              <a:gd name="T64" fmla="*/ 90725608 w 66"/>
              <a:gd name="T65" fmla="*/ 1234876382 h 522"/>
              <a:gd name="T66" fmla="*/ 103325590 w 66"/>
              <a:gd name="T67" fmla="*/ 1247476363 h 522"/>
              <a:gd name="T68" fmla="*/ 115927184 w 66"/>
              <a:gd name="T69" fmla="*/ 1262597294 h 522"/>
              <a:gd name="T70" fmla="*/ 128527165 w 66"/>
              <a:gd name="T71" fmla="*/ 1275198863 h 522"/>
              <a:gd name="T72" fmla="*/ 141128734 w 66"/>
              <a:gd name="T73" fmla="*/ 1302921362 h 522"/>
              <a:gd name="T74" fmla="*/ 166330285 w 66"/>
              <a:gd name="T75" fmla="*/ 1315521344 h 522"/>
              <a:gd name="T76" fmla="*/ 166330285 w 66"/>
              <a:gd name="T77" fmla="*/ 302418708 h 52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6"/>
              <a:gd name="T118" fmla="*/ 0 h 522"/>
              <a:gd name="T119" fmla="*/ 66 w 66"/>
              <a:gd name="T120" fmla="*/ 522 h 52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6" h="522">
                <a:moveTo>
                  <a:pt x="66" y="120"/>
                </a:moveTo>
                <a:lnTo>
                  <a:pt x="56" y="115"/>
                </a:lnTo>
                <a:lnTo>
                  <a:pt x="51" y="104"/>
                </a:lnTo>
                <a:lnTo>
                  <a:pt x="46" y="98"/>
                </a:lnTo>
                <a:lnTo>
                  <a:pt x="41" y="93"/>
                </a:lnTo>
                <a:lnTo>
                  <a:pt x="36" y="87"/>
                </a:lnTo>
                <a:lnTo>
                  <a:pt x="31" y="82"/>
                </a:lnTo>
                <a:lnTo>
                  <a:pt x="26" y="77"/>
                </a:lnTo>
                <a:lnTo>
                  <a:pt x="21" y="66"/>
                </a:lnTo>
                <a:lnTo>
                  <a:pt x="15" y="60"/>
                </a:lnTo>
                <a:lnTo>
                  <a:pt x="10" y="55"/>
                </a:lnTo>
                <a:lnTo>
                  <a:pt x="10" y="49"/>
                </a:lnTo>
                <a:lnTo>
                  <a:pt x="5" y="44"/>
                </a:lnTo>
                <a:lnTo>
                  <a:pt x="5" y="33"/>
                </a:lnTo>
                <a:lnTo>
                  <a:pt x="0" y="28"/>
                </a:lnTo>
                <a:lnTo>
                  <a:pt x="0" y="22"/>
                </a:lnTo>
                <a:lnTo>
                  <a:pt x="0" y="17"/>
                </a:lnTo>
                <a:lnTo>
                  <a:pt x="0" y="6"/>
                </a:lnTo>
                <a:lnTo>
                  <a:pt x="0" y="0"/>
                </a:lnTo>
                <a:lnTo>
                  <a:pt x="0" y="403"/>
                </a:lnTo>
                <a:lnTo>
                  <a:pt x="0" y="408"/>
                </a:lnTo>
                <a:lnTo>
                  <a:pt x="0" y="419"/>
                </a:lnTo>
                <a:lnTo>
                  <a:pt x="0" y="425"/>
                </a:lnTo>
                <a:lnTo>
                  <a:pt x="0" y="430"/>
                </a:lnTo>
                <a:lnTo>
                  <a:pt x="5" y="435"/>
                </a:lnTo>
                <a:lnTo>
                  <a:pt x="5" y="446"/>
                </a:lnTo>
                <a:lnTo>
                  <a:pt x="10" y="452"/>
                </a:lnTo>
                <a:lnTo>
                  <a:pt x="10" y="457"/>
                </a:lnTo>
                <a:lnTo>
                  <a:pt x="15" y="463"/>
                </a:lnTo>
                <a:lnTo>
                  <a:pt x="21" y="468"/>
                </a:lnTo>
                <a:lnTo>
                  <a:pt x="26" y="479"/>
                </a:lnTo>
                <a:lnTo>
                  <a:pt x="31" y="484"/>
                </a:lnTo>
                <a:lnTo>
                  <a:pt x="36" y="490"/>
                </a:lnTo>
                <a:lnTo>
                  <a:pt x="41" y="495"/>
                </a:lnTo>
                <a:lnTo>
                  <a:pt x="46" y="501"/>
                </a:lnTo>
                <a:lnTo>
                  <a:pt x="51" y="506"/>
                </a:lnTo>
                <a:lnTo>
                  <a:pt x="56" y="517"/>
                </a:lnTo>
                <a:lnTo>
                  <a:pt x="66" y="522"/>
                </a:lnTo>
                <a:lnTo>
                  <a:pt x="66" y="120"/>
                </a:lnTo>
                <a:close/>
              </a:path>
            </a:pathLst>
          </a:custGeom>
          <a:solidFill>
            <a:srgbClr val="00008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8" name="Freeform 33"/>
          <p:cNvSpPr>
            <a:spLocks/>
          </p:cNvSpPr>
          <p:nvPr/>
        </p:nvSpPr>
        <p:spPr bwMode="auto">
          <a:xfrm>
            <a:off x="276225" y="3552546"/>
            <a:ext cx="2057400" cy="820738"/>
          </a:xfrm>
          <a:custGeom>
            <a:avLst/>
            <a:gdLst>
              <a:gd name="T0" fmla="*/ 2147483647 w 1296"/>
              <a:gd name="T1" fmla="*/ 0 h 517"/>
              <a:gd name="T2" fmla="*/ 0 w 1296"/>
              <a:gd name="T3" fmla="*/ 289818901 h 517"/>
              <a:gd name="T4" fmla="*/ 0 w 1296"/>
              <a:gd name="T5" fmla="*/ 1302922150 h 517"/>
              <a:gd name="T6" fmla="*/ 2147483647 w 1296"/>
              <a:gd name="T7" fmla="*/ 1015624298 h 517"/>
              <a:gd name="T8" fmla="*/ 2147483647 w 1296"/>
              <a:gd name="T9" fmla="*/ 0 h 5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517"/>
              <a:gd name="T17" fmla="*/ 1296 w 1296"/>
              <a:gd name="T18" fmla="*/ 517 h 5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517">
                <a:moveTo>
                  <a:pt x="1296" y="0"/>
                </a:moveTo>
                <a:lnTo>
                  <a:pt x="0" y="115"/>
                </a:lnTo>
                <a:lnTo>
                  <a:pt x="0" y="517"/>
                </a:lnTo>
                <a:lnTo>
                  <a:pt x="1296" y="403"/>
                </a:lnTo>
                <a:lnTo>
                  <a:pt x="1296" y="0"/>
                </a:lnTo>
                <a:close/>
              </a:path>
            </a:pathLst>
          </a:custGeom>
          <a:solidFill>
            <a:srgbClr val="00008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9" name="Freeform 34"/>
          <p:cNvSpPr>
            <a:spLocks/>
          </p:cNvSpPr>
          <p:nvPr/>
        </p:nvSpPr>
        <p:spPr bwMode="auto">
          <a:xfrm>
            <a:off x="171450" y="2963584"/>
            <a:ext cx="2162175" cy="785812"/>
          </a:xfrm>
          <a:custGeom>
            <a:avLst/>
            <a:gdLst>
              <a:gd name="T0" fmla="*/ 141128749 w 1362"/>
              <a:gd name="T1" fmla="*/ 1234875869 h 495"/>
              <a:gd name="T2" fmla="*/ 115927196 w 1362"/>
              <a:gd name="T3" fmla="*/ 1192032457 h 495"/>
              <a:gd name="T4" fmla="*/ 90725617 w 1362"/>
              <a:gd name="T5" fmla="*/ 1164311556 h 495"/>
              <a:gd name="T6" fmla="*/ 65524064 w 1362"/>
              <a:gd name="T7" fmla="*/ 1139110016 h 495"/>
              <a:gd name="T8" fmla="*/ 37801549 w 1362"/>
              <a:gd name="T9" fmla="*/ 1096266604 h 495"/>
              <a:gd name="T10" fmla="*/ 25201560 w 1362"/>
              <a:gd name="T11" fmla="*/ 1068545703 h 495"/>
              <a:gd name="T12" fmla="*/ 12601574 w 1362"/>
              <a:gd name="T13" fmla="*/ 1028223239 h 495"/>
              <a:gd name="T14" fmla="*/ 0 w 1362"/>
              <a:gd name="T15" fmla="*/ 1000500751 h 495"/>
              <a:gd name="T16" fmla="*/ 0 w 1362"/>
              <a:gd name="T17" fmla="*/ 960178287 h 495"/>
              <a:gd name="T18" fmla="*/ 0 w 1362"/>
              <a:gd name="T19" fmla="*/ 932457386 h 495"/>
              <a:gd name="T20" fmla="*/ 0 w 1362"/>
              <a:gd name="T21" fmla="*/ 904734898 h 495"/>
              <a:gd name="T22" fmla="*/ 12601574 w 1362"/>
              <a:gd name="T23" fmla="*/ 864412434 h 495"/>
              <a:gd name="T24" fmla="*/ 25201560 w 1362"/>
              <a:gd name="T25" fmla="*/ 836691533 h 495"/>
              <a:gd name="T26" fmla="*/ 37801549 w 1362"/>
              <a:gd name="T27" fmla="*/ 796368870 h 495"/>
              <a:gd name="T28" fmla="*/ 65524064 w 1362"/>
              <a:gd name="T29" fmla="*/ 768646382 h 495"/>
              <a:gd name="T30" fmla="*/ 90725617 w 1362"/>
              <a:gd name="T31" fmla="*/ 740925482 h 495"/>
              <a:gd name="T32" fmla="*/ 115927196 w 1362"/>
              <a:gd name="T33" fmla="*/ 700603017 h 495"/>
              <a:gd name="T34" fmla="*/ 141128749 w 1362"/>
              <a:gd name="T35" fmla="*/ 672880529 h 495"/>
              <a:gd name="T36" fmla="*/ 181451235 w 1362"/>
              <a:gd name="T37" fmla="*/ 645159629 h 495"/>
              <a:gd name="T38" fmla="*/ 231854391 w 1362"/>
              <a:gd name="T39" fmla="*/ 602316217 h 495"/>
              <a:gd name="T40" fmla="*/ 269655928 w 1362"/>
              <a:gd name="T41" fmla="*/ 577114676 h 495"/>
              <a:gd name="T42" fmla="*/ 322579984 w 1362"/>
              <a:gd name="T43" fmla="*/ 549393776 h 495"/>
              <a:gd name="T44" fmla="*/ 372983091 w 1362"/>
              <a:gd name="T45" fmla="*/ 521671288 h 495"/>
              <a:gd name="T46" fmla="*/ 423386297 w 1362"/>
              <a:gd name="T47" fmla="*/ 493950387 h 495"/>
              <a:gd name="T48" fmla="*/ 488910336 w 1362"/>
              <a:gd name="T49" fmla="*/ 453627923 h 495"/>
              <a:gd name="T50" fmla="*/ 551913426 w 1362"/>
              <a:gd name="T51" fmla="*/ 425905435 h 495"/>
              <a:gd name="T52" fmla="*/ 617437465 w 1362"/>
              <a:gd name="T53" fmla="*/ 398184435 h 495"/>
              <a:gd name="T54" fmla="*/ 695563074 w 1362"/>
              <a:gd name="T55" fmla="*/ 370461947 h 495"/>
              <a:gd name="T56" fmla="*/ 758567751 w 1362"/>
              <a:gd name="T57" fmla="*/ 357861971 h 495"/>
              <a:gd name="T58" fmla="*/ 836691972 w 1362"/>
              <a:gd name="T59" fmla="*/ 330139483 h 495"/>
              <a:gd name="T60" fmla="*/ 924896615 w 1362"/>
              <a:gd name="T61" fmla="*/ 302418582 h 495"/>
              <a:gd name="T62" fmla="*/ 1003022225 w 1362"/>
              <a:gd name="T63" fmla="*/ 274696094 h 495"/>
              <a:gd name="T64" fmla="*/ 1093747817 w 1362"/>
              <a:gd name="T65" fmla="*/ 246975194 h 495"/>
              <a:gd name="T66" fmla="*/ 1181952461 w 1362"/>
              <a:gd name="T67" fmla="*/ 234373630 h 495"/>
              <a:gd name="T68" fmla="*/ 1272678053 w 1362"/>
              <a:gd name="T69" fmla="*/ 206652680 h 495"/>
              <a:gd name="T70" fmla="*/ 1363405233 w 1362"/>
              <a:gd name="T71" fmla="*/ 191531756 h 495"/>
              <a:gd name="T72" fmla="*/ 1466730809 w 1362"/>
              <a:gd name="T73" fmla="*/ 163809267 h 495"/>
              <a:gd name="T74" fmla="*/ 1567537022 w 1362"/>
              <a:gd name="T75" fmla="*/ 151209291 h 495"/>
              <a:gd name="T76" fmla="*/ 1658262615 w 1362"/>
              <a:gd name="T77" fmla="*/ 138607727 h 495"/>
              <a:gd name="T78" fmla="*/ 1774190158 w 1362"/>
              <a:gd name="T79" fmla="*/ 110886827 h 495"/>
              <a:gd name="T80" fmla="*/ 1877515733 w 1362"/>
              <a:gd name="T81" fmla="*/ 95765878 h 495"/>
              <a:gd name="T82" fmla="*/ 1980842896 w 1362"/>
              <a:gd name="T83" fmla="*/ 83164314 h 495"/>
              <a:gd name="T84" fmla="*/ 2094249093 w 1362"/>
              <a:gd name="T85" fmla="*/ 68043390 h 495"/>
              <a:gd name="T86" fmla="*/ 2147483647 w 1362"/>
              <a:gd name="T87" fmla="*/ 55443413 h 495"/>
              <a:gd name="T88" fmla="*/ 2147483647 w 1362"/>
              <a:gd name="T89" fmla="*/ 55443413 h 495"/>
              <a:gd name="T90" fmla="*/ 2147483647 w 1362"/>
              <a:gd name="T91" fmla="*/ 42841837 h 495"/>
              <a:gd name="T92" fmla="*/ 2147483647 w 1362"/>
              <a:gd name="T93" fmla="*/ 27720913 h 495"/>
              <a:gd name="T94" fmla="*/ 2147483647 w 1362"/>
              <a:gd name="T95" fmla="*/ 27720913 h 495"/>
              <a:gd name="T96" fmla="*/ 2147483647 w 1362"/>
              <a:gd name="T97" fmla="*/ 15120930 h 495"/>
              <a:gd name="T98" fmla="*/ 2147483647 w 1362"/>
              <a:gd name="T99" fmla="*/ 15120930 h 495"/>
              <a:gd name="T100" fmla="*/ 2147483647 w 1362"/>
              <a:gd name="T101" fmla="*/ 0 h 495"/>
              <a:gd name="T102" fmla="*/ 2147483647 w 1362"/>
              <a:gd name="T103" fmla="*/ 0 h 495"/>
              <a:gd name="T104" fmla="*/ 2147483647 w 1362"/>
              <a:gd name="T105" fmla="*/ 0 h 495"/>
              <a:gd name="T106" fmla="*/ 2147483647 w 1362"/>
              <a:gd name="T107" fmla="*/ 0 h 495"/>
              <a:gd name="T108" fmla="*/ 2147483647 w 1362"/>
              <a:gd name="T109" fmla="*/ 945057362 h 49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362"/>
              <a:gd name="T166" fmla="*/ 0 h 495"/>
              <a:gd name="T167" fmla="*/ 1362 w 1362"/>
              <a:gd name="T168" fmla="*/ 495 h 49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362" h="495">
                <a:moveTo>
                  <a:pt x="66" y="495"/>
                </a:moveTo>
                <a:lnTo>
                  <a:pt x="56" y="490"/>
                </a:lnTo>
                <a:lnTo>
                  <a:pt x="51" y="479"/>
                </a:lnTo>
                <a:lnTo>
                  <a:pt x="46" y="473"/>
                </a:lnTo>
                <a:lnTo>
                  <a:pt x="41" y="468"/>
                </a:lnTo>
                <a:lnTo>
                  <a:pt x="36" y="462"/>
                </a:lnTo>
                <a:lnTo>
                  <a:pt x="31" y="457"/>
                </a:lnTo>
                <a:lnTo>
                  <a:pt x="26" y="452"/>
                </a:lnTo>
                <a:lnTo>
                  <a:pt x="21" y="441"/>
                </a:lnTo>
                <a:lnTo>
                  <a:pt x="15" y="435"/>
                </a:lnTo>
                <a:lnTo>
                  <a:pt x="10" y="430"/>
                </a:lnTo>
                <a:lnTo>
                  <a:pt x="10" y="424"/>
                </a:lnTo>
                <a:lnTo>
                  <a:pt x="5" y="419"/>
                </a:lnTo>
                <a:lnTo>
                  <a:pt x="5" y="408"/>
                </a:lnTo>
                <a:lnTo>
                  <a:pt x="0" y="403"/>
                </a:lnTo>
                <a:lnTo>
                  <a:pt x="0" y="397"/>
                </a:lnTo>
                <a:lnTo>
                  <a:pt x="0" y="392"/>
                </a:lnTo>
                <a:lnTo>
                  <a:pt x="0" y="381"/>
                </a:lnTo>
                <a:lnTo>
                  <a:pt x="0" y="375"/>
                </a:lnTo>
                <a:lnTo>
                  <a:pt x="0" y="370"/>
                </a:lnTo>
                <a:lnTo>
                  <a:pt x="0" y="365"/>
                </a:lnTo>
                <a:lnTo>
                  <a:pt x="0" y="359"/>
                </a:lnTo>
                <a:lnTo>
                  <a:pt x="0" y="348"/>
                </a:lnTo>
                <a:lnTo>
                  <a:pt x="5" y="343"/>
                </a:lnTo>
                <a:lnTo>
                  <a:pt x="5" y="337"/>
                </a:lnTo>
                <a:lnTo>
                  <a:pt x="10" y="332"/>
                </a:lnTo>
                <a:lnTo>
                  <a:pt x="10" y="327"/>
                </a:lnTo>
                <a:lnTo>
                  <a:pt x="15" y="316"/>
                </a:lnTo>
                <a:lnTo>
                  <a:pt x="21" y="310"/>
                </a:lnTo>
                <a:lnTo>
                  <a:pt x="26" y="305"/>
                </a:lnTo>
                <a:lnTo>
                  <a:pt x="31" y="299"/>
                </a:lnTo>
                <a:lnTo>
                  <a:pt x="36" y="294"/>
                </a:lnTo>
                <a:lnTo>
                  <a:pt x="41" y="283"/>
                </a:lnTo>
                <a:lnTo>
                  <a:pt x="46" y="278"/>
                </a:lnTo>
                <a:lnTo>
                  <a:pt x="51" y="272"/>
                </a:lnTo>
                <a:lnTo>
                  <a:pt x="56" y="267"/>
                </a:lnTo>
                <a:lnTo>
                  <a:pt x="66" y="261"/>
                </a:lnTo>
                <a:lnTo>
                  <a:pt x="72" y="256"/>
                </a:lnTo>
                <a:lnTo>
                  <a:pt x="82" y="245"/>
                </a:lnTo>
                <a:lnTo>
                  <a:pt x="92" y="239"/>
                </a:lnTo>
                <a:lnTo>
                  <a:pt x="97" y="234"/>
                </a:lnTo>
                <a:lnTo>
                  <a:pt x="107" y="229"/>
                </a:lnTo>
                <a:lnTo>
                  <a:pt x="117" y="223"/>
                </a:lnTo>
                <a:lnTo>
                  <a:pt x="128" y="218"/>
                </a:lnTo>
                <a:lnTo>
                  <a:pt x="138" y="212"/>
                </a:lnTo>
                <a:lnTo>
                  <a:pt x="148" y="207"/>
                </a:lnTo>
                <a:lnTo>
                  <a:pt x="158" y="201"/>
                </a:lnTo>
                <a:lnTo>
                  <a:pt x="168" y="196"/>
                </a:lnTo>
                <a:lnTo>
                  <a:pt x="184" y="185"/>
                </a:lnTo>
                <a:lnTo>
                  <a:pt x="194" y="180"/>
                </a:lnTo>
                <a:lnTo>
                  <a:pt x="204" y="174"/>
                </a:lnTo>
                <a:lnTo>
                  <a:pt x="219" y="169"/>
                </a:lnTo>
                <a:lnTo>
                  <a:pt x="230" y="163"/>
                </a:lnTo>
                <a:lnTo>
                  <a:pt x="245" y="158"/>
                </a:lnTo>
                <a:lnTo>
                  <a:pt x="260" y="152"/>
                </a:lnTo>
                <a:lnTo>
                  <a:pt x="276" y="147"/>
                </a:lnTo>
                <a:lnTo>
                  <a:pt x="286" y="142"/>
                </a:lnTo>
                <a:lnTo>
                  <a:pt x="301" y="142"/>
                </a:lnTo>
                <a:lnTo>
                  <a:pt x="316" y="136"/>
                </a:lnTo>
                <a:lnTo>
                  <a:pt x="332" y="131"/>
                </a:lnTo>
                <a:lnTo>
                  <a:pt x="347" y="125"/>
                </a:lnTo>
                <a:lnTo>
                  <a:pt x="367" y="120"/>
                </a:lnTo>
                <a:lnTo>
                  <a:pt x="383" y="114"/>
                </a:lnTo>
                <a:lnTo>
                  <a:pt x="398" y="109"/>
                </a:lnTo>
                <a:lnTo>
                  <a:pt x="413" y="104"/>
                </a:lnTo>
                <a:lnTo>
                  <a:pt x="434" y="98"/>
                </a:lnTo>
                <a:lnTo>
                  <a:pt x="449" y="98"/>
                </a:lnTo>
                <a:lnTo>
                  <a:pt x="469" y="93"/>
                </a:lnTo>
                <a:lnTo>
                  <a:pt x="485" y="87"/>
                </a:lnTo>
                <a:lnTo>
                  <a:pt x="505" y="82"/>
                </a:lnTo>
                <a:lnTo>
                  <a:pt x="525" y="76"/>
                </a:lnTo>
                <a:lnTo>
                  <a:pt x="541" y="76"/>
                </a:lnTo>
                <a:lnTo>
                  <a:pt x="561" y="71"/>
                </a:lnTo>
                <a:lnTo>
                  <a:pt x="582" y="65"/>
                </a:lnTo>
                <a:lnTo>
                  <a:pt x="602" y="65"/>
                </a:lnTo>
                <a:lnTo>
                  <a:pt x="622" y="60"/>
                </a:lnTo>
                <a:lnTo>
                  <a:pt x="638" y="55"/>
                </a:lnTo>
                <a:lnTo>
                  <a:pt x="658" y="55"/>
                </a:lnTo>
                <a:lnTo>
                  <a:pt x="678" y="49"/>
                </a:lnTo>
                <a:lnTo>
                  <a:pt x="704" y="44"/>
                </a:lnTo>
                <a:lnTo>
                  <a:pt x="724" y="44"/>
                </a:lnTo>
                <a:lnTo>
                  <a:pt x="745" y="38"/>
                </a:lnTo>
                <a:lnTo>
                  <a:pt x="765" y="38"/>
                </a:lnTo>
                <a:lnTo>
                  <a:pt x="786" y="33"/>
                </a:lnTo>
                <a:lnTo>
                  <a:pt x="806" y="33"/>
                </a:lnTo>
                <a:lnTo>
                  <a:pt x="831" y="27"/>
                </a:lnTo>
                <a:lnTo>
                  <a:pt x="852" y="27"/>
                </a:lnTo>
                <a:lnTo>
                  <a:pt x="872" y="22"/>
                </a:lnTo>
                <a:lnTo>
                  <a:pt x="898" y="22"/>
                </a:lnTo>
                <a:lnTo>
                  <a:pt x="918" y="22"/>
                </a:lnTo>
                <a:lnTo>
                  <a:pt x="944" y="17"/>
                </a:lnTo>
                <a:lnTo>
                  <a:pt x="964" y="17"/>
                </a:lnTo>
                <a:lnTo>
                  <a:pt x="990" y="11"/>
                </a:lnTo>
                <a:lnTo>
                  <a:pt x="1010" y="11"/>
                </a:lnTo>
                <a:lnTo>
                  <a:pt x="1035" y="11"/>
                </a:lnTo>
                <a:lnTo>
                  <a:pt x="1056" y="11"/>
                </a:lnTo>
                <a:lnTo>
                  <a:pt x="1081" y="6"/>
                </a:lnTo>
                <a:lnTo>
                  <a:pt x="1102" y="6"/>
                </a:lnTo>
                <a:lnTo>
                  <a:pt x="1127" y="6"/>
                </a:lnTo>
                <a:lnTo>
                  <a:pt x="1148" y="6"/>
                </a:lnTo>
                <a:lnTo>
                  <a:pt x="1173" y="0"/>
                </a:lnTo>
                <a:lnTo>
                  <a:pt x="1199" y="0"/>
                </a:lnTo>
                <a:lnTo>
                  <a:pt x="1219" y="0"/>
                </a:lnTo>
                <a:lnTo>
                  <a:pt x="1245" y="0"/>
                </a:lnTo>
                <a:lnTo>
                  <a:pt x="1270" y="0"/>
                </a:lnTo>
                <a:lnTo>
                  <a:pt x="1290" y="0"/>
                </a:lnTo>
                <a:lnTo>
                  <a:pt x="1316" y="0"/>
                </a:lnTo>
                <a:lnTo>
                  <a:pt x="1341" y="0"/>
                </a:lnTo>
                <a:lnTo>
                  <a:pt x="1362" y="0"/>
                </a:lnTo>
                <a:lnTo>
                  <a:pt x="1362" y="375"/>
                </a:lnTo>
                <a:lnTo>
                  <a:pt x="66" y="495"/>
                </a:lnTo>
                <a:close/>
              </a:path>
            </a:pathLst>
          </a:custGeom>
          <a:solidFill>
            <a:srgbClr val="0000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0" name="Freeform 35"/>
          <p:cNvSpPr>
            <a:spLocks/>
          </p:cNvSpPr>
          <p:nvPr/>
        </p:nvSpPr>
        <p:spPr bwMode="auto">
          <a:xfrm>
            <a:off x="3576638" y="3552546"/>
            <a:ext cx="898525" cy="1122363"/>
          </a:xfrm>
          <a:custGeom>
            <a:avLst/>
            <a:gdLst>
              <a:gd name="T0" fmla="*/ 1426408219 w 566"/>
              <a:gd name="T1" fmla="*/ 15120945 h 707"/>
              <a:gd name="T2" fmla="*/ 1413808237 w 566"/>
              <a:gd name="T3" fmla="*/ 55443468 h 707"/>
              <a:gd name="T4" fmla="*/ 1413808237 w 566"/>
              <a:gd name="T5" fmla="*/ 83165983 h 707"/>
              <a:gd name="T6" fmla="*/ 1398687306 w 566"/>
              <a:gd name="T7" fmla="*/ 123488512 h 707"/>
              <a:gd name="T8" fmla="*/ 1373485754 w 566"/>
              <a:gd name="T9" fmla="*/ 151209440 h 707"/>
              <a:gd name="T10" fmla="*/ 1360884185 w 566"/>
              <a:gd name="T11" fmla="*/ 194052894 h 707"/>
              <a:gd name="T12" fmla="*/ 1335682633 w 566"/>
              <a:gd name="T13" fmla="*/ 219254509 h 707"/>
              <a:gd name="T14" fmla="*/ 1310481082 w 566"/>
              <a:gd name="T15" fmla="*/ 246975436 h 707"/>
              <a:gd name="T16" fmla="*/ 1270158599 w 566"/>
              <a:gd name="T17" fmla="*/ 289818891 h 707"/>
              <a:gd name="T18" fmla="*/ 1232355478 w 566"/>
              <a:gd name="T19" fmla="*/ 317539819 h 707"/>
              <a:gd name="T20" fmla="*/ 1194553944 w 566"/>
              <a:gd name="T21" fmla="*/ 342741384 h 707"/>
              <a:gd name="T22" fmla="*/ 1141629892 w 566"/>
              <a:gd name="T23" fmla="*/ 370463899 h 707"/>
              <a:gd name="T24" fmla="*/ 1103828358 w 566"/>
              <a:gd name="T25" fmla="*/ 413305766 h 707"/>
              <a:gd name="T26" fmla="*/ 1053425255 w 566"/>
              <a:gd name="T27" fmla="*/ 438507430 h 707"/>
              <a:gd name="T28" fmla="*/ 987901221 w 566"/>
              <a:gd name="T29" fmla="*/ 466229945 h 707"/>
              <a:gd name="T30" fmla="*/ 937498117 w 566"/>
              <a:gd name="T31" fmla="*/ 493950873 h 707"/>
              <a:gd name="T32" fmla="*/ 871974083 w 566"/>
              <a:gd name="T33" fmla="*/ 521673388 h 707"/>
              <a:gd name="T34" fmla="*/ 796369230 w 566"/>
              <a:gd name="T35" fmla="*/ 549394316 h 707"/>
              <a:gd name="T36" fmla="*/ 730845196 w 566"/>
              <a:gd name="T37" fmla="*/ 577116831 h 707"/>
              <a:gd name="T38" fmla="*/ 655240541 w 566"/>
              <a:gd name="T39" fmla="*/ 604837759 h 707"/>
              <a:gd name="T40" fmla="*/ 577114937 w 566"/>
              <a:gd name="T41" fmla="*/ 632560274 h 707"/>
              <a:gd name="T42" fmla="*/ 498990921 w 566"/>
              <a:gd name="T43" fmla="*/ 657761839 h 707"/>
              <a:gd name="T44" fmla="*/ 410784597 w 566"/>
              <a:gd name="T45" fmla="*/ 672882778 h 707"/>
              <a:gd name="T46" fmla="*/ 332660581 w 566"/>
              <a:gd name="T47" fmla="*/ 700603706 h 707"/>
              <a:gd name="T48" fmla="*/ 241934995 w 566"/>
              <a:gd name="T49" fmla="*/ 728326221 h 707"/>
              <a:gd name="T50" fmla="*/ 153728721 w 566"/>
              <a:gd name="T51" fmla="*/ 740926210 h 707"/>
              <a:gd name="T52" fmla="*/ 50403116 w 566"/>
              <a:gd name="T53" fmla="*/ 768648725 h 707"/>
              <a:gd name="T54" fmla="*/ 0 w 566"/>
              <a:gd name="T55" fmla="*/ 1781752235 h 707"/>
              <a:gd name="T56" fmla="*/ 100806231 w 566"/>
              <a:gd name="T57" fmla="*/ 1769150658 h 707"/>
              <a:gd name="T58" fmla="*/ 191531842 w 566"/>
              <a:gd name="T59" fmla="*/ 1741429731 h 707"/>
              <a:gd name="T60" fmla="*/ 282257477 w 566"/>
              <a:gd name="T61" fmla="*/ 1728828154 h 707"/>
              <a:gd name="T62" fmla="*/ 370462114 w 566"/>
              <a:gd name="T63" fmla="*/ 1701107227 h 707"/>
              <a:gd name="T64" fmla="*/ 461187800 w 566"/>
              <a:gd name="T65" fmla="*/ 1685986288 h 707"/>
              <a:gd name="T66" fmla="*/ 539313403 w 566"/>
              <a:gd name="T67" fmla="*/ 1658263375 h 707"/>
              <a:gd name="T68" fmla="*/ 614918058 w 566"/>
              <a:gd name="T69" fmla="*/ 1633061810 h 707"/>
              <a:gd name="T70" fmla="*/ 693043662 w 566"/>
              <a:gd name="T71" fmla="*/ 1605340883 h 707"/>
              <a:gd name="T72" fmla="*/ 771167678 w 566"/>
              <a:gd name="T73" fmla="*/ 1577618367 h 707"/>
              <a:gd name="T74" fmla="*/ 834170962 w 566"/>
              <a:gd name="T75" fmla="*/ 1549897440 h 707"/>
              <a:gd name="T76" fmla="*/ 899694996 w 566"/>
              <a:gd name="T77" fmla="*/ 1522174924 h 707"/>
              <a:gd name="T78" fmla="*/ 962699669 w 566"/>
              <a:gd name="T79" fmla="*/ 1494453997 h 707"/>
              <a:gd name="T80" fmla="*/ 1013102772 w 566"/>
              <a:gd name="T81" fmla="*/ 1466731481 h 707"/>
              <a:gd name="T82" fmla="*/ 1078626807 w 566"/>
              <a:gd name="T83" fmla="*/ 1439010554 h 707"/>
              <a:gd name="T84" fmla="*/ 1129029910 w 566"/>
              <a:gd name="T85" fmla="*/ 1413808988 h 707"/>
              <a:gd name="T86" fmla="*/ 1169352392 w 566"/>
              <a:gd name="T87" fmla="*/ 1370965534 h 707"/>
              <a:gd name="T88" fmla="*/ 1219755496 w 566"/>
              <a:gd name="T89" fmla="*/ 1343244606 h 707"/>
              <a:gd name="T90" fmla="*/ 1257557029 w 566"/>
              <a:gd name="T91" fmla="*/ 1315522091 h 707"/>
              <a:gd name="T92" fmla="*/ 1285279530 w 566"/>
              <a:gd name="T93" fmla="*/ 1275199587 h 707"/>
              <a:gd name="T94" fmla="*/ 1323082651 w 566"/>
              <a:gd name="T95" fmla="*/ 1247478659 h 707"/>
              <a:gd name="T96" fmla="*/ 1348284203 w 566"/>
              <a:gd name="T97" fmla="*/ 1219756144 h 707"/>
              <a:gd name="T98" fmla="*/ 1373485754 w 566"/>
              <a:gd name="T99" fmla="*/ 1179433640 h 707"/>
              <a:gd name="T100" fmla="*/ 1386085736 w 566"/>
              <a:gd name="T101" fmla="*/ 1151712712 h 707"/>
              <a:gd name="T102" fmla="*/ 1398687306 w 566"/>
              <a:gd name="T103" fmla="*/ 1123990197 h 707"/>
              <a:gd name="T104" fmla="*/ 1413808237 w 566"/>
              <a:gd name="T105" fmla="*/ 1083667693 h 707"/>
              <a:gd name="T106" fmla="*/ 1426408219 w 566"/>
              <a:gd name="T107" fmla="*/ 1055946765 h 707"/>
              <a:gd name="T108" fmla="*/ 1426408219 w 566"/>
              <a:gd name="T109" fmla="*/ 1015624261 h 7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66"/>
              <a:gd name="T166" fmla="*/ 0 h 707"/>
              <a:gd name="T167" fmla="*/ 566 w 566"/>
              <a:gd name="T168" fmla="*/ 707 h 7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66" h="707">
                <a:moveTo>
                  <a:pt x="566" y="0"/>
                </a:moveTo>
                <a:lnTo>
                  <a:pt x="566" y="6"/>
                </a:lnTo>
                <a:lnTo>
                  <a:pt x="566" y="17"/>
                </a:lnTo>
                <a:lnTo>
                  <a:pt x="561" y="22"/>
                </a:lnTo>
                <a:lnTo>
                  <a:pt x="561" y="28"/>
                </a:lnTo>
                <a:lnTo>
                  <a:pt x="561" y="33"/>
                </a:lnTo>
                <a:lnTo>
                  <a:pt x="555" y="44"/>
                </a:lnTo>
                <a:lnTo>
                  <a:pt x="555" y="49"/>
                </a:lnTo>
                <a:lnTo>
                  <a:pt x="550" y="55"/>
                </a:lnTo>
                <a:lnTo>
                  <a:pt x="545" y="60"/>
                </a:lnTo>
                <a:lnTo>
                  <a:pt x="545" y="66"/>
                </a:lnTo>
                <a:lnTo>
                  <a:pt x="540" y="77"/>
                </a:lnTo>
                <a:lnTo>
                  <a:pt x="535" y="82"/>
                </a:lnTo>
                <a:lnTo>
                  <a:pt x="530" y="87"/>
                </a:lnTo>
                <a:lnTo>
                  <a:pt x="525" y="93"/>
                </a:lnTo>
                <a:lnTo>
                  <a:pt x="520" y="98"/>
                </a:lnTo>
                <a:lnTo>
                  <a:pt x="510" y="104"/>
                </a:lnTo>
                <a:lnTo>
                  <a:pt x="504" y="115"/>
                </a:lnTo>
                <a:lnTo>
                  <a:pt x="499" y="120"/>
                </a:lnTo>
                <a:lnTo>
                  <a:pt x="489" y="126"/>
                </a:lnTo>
                <a:lnTo>
                  <a:pt x="484" y="131"/>
                </a:lnTo>
                <a:lnTo>
                  <a:pt x="474" y="136"/>
                </a:lnTo>
                <a:lnTo>
                  <a:pt x="464" y="142"/>
                </a:lnTo>
                <a:lnTo>
                  <a:pt x="453" y="147"/>
                </a:lnTo>
                <a:lnTo>
                  <a:pt x="448" y="158"/>
                </a:lnTo>
                <a:lnTo>
                  <a:pt x="438" y="164"/>
                </a:lnTo>
                <a:lnTo>
                  <a:pt x="428" y="169"/>
                </a:lnTo>
                <a:lnTo>
                  <a:pt x="418" y="174"/>
                </a:lnTo>
                <a:lnTo>
                  <a:pt x="402" y="180"/>
                </a:lnTo>
                <a:lnTo>
                  <a:pt x="392" y="185"/>
                </a:lnTo>
                <a:lnTo>
                  <a:pt x="382" y="191"/>
                </a:lnTo>
                <a:lnTo>
                  <a:pt x="372" y="196"/>
                </a:lnTo>
                <a:lnTo>
                  <a:pt x="357" y="202"/>
                </a:lnTo>
                <a:lnTo>
                  <a:pt x="346" y="207"/>
                </a:lnTo>
                <a:lnTo>
                  <a:pt x="331" y="213"/>
                </a:lnTo>
                <a:lnTo>
                  <a:pt x="316" y="218"/>
                </a:lnTo>
                <a:lnTo>
                  <a:pt x="306" y="223"/>
                </a:lnTo>
                <a:lnTo>
                  <a:pt x="290" y="229"/>
                </a:lnTo>
                <a:lnTo>
                  <a:pt x="275" y="234"/>
                </a:lnTo>
                <a:lnTo>
                  <a:pt x="260" y="240"/>
                </a:lnTo>
                <a:lnTo>
                  <a:pt x="244" y="245"/>
                </a:lnTo>
                <a:lnTo>
                  <a:pt x="229" y="251"/>
                </a:lnTo>
                <a:lnTo>
                  <a:pt x="214" y="256"/>
                </a:lnTo>
                <a:lnTo>
                  <a:pt x="198" y="261"/>
                </a:lnTo>
                <a:lnTo>
                  <a:pt x="183" y="267"/>
                </a:lnTo>
                <a:lnTo>
                  <a:pt x="163" y="267"/>
                </a:lnTo>
                <a:lnTo>
                  <a:pt x="147" y="272"/>
                </a:lnTo>
                <a:lnTo>
                  <a:pt x="132" y="278"/>
                </a:lnTo>
                <a:lnTo>
                  <a:pt x="112" y="283"/>
                </a:lnTo>
                <a:lnTo>
                  <a:pt x="96" y="289"/>
                </a:lnTo>
                <a:lnTo>
                  <a:pt x="76" y="289"/>
                </a:lnTo>
                <a:lnTo>
                  <a:pt x="61" y="294"/>
                </a:lnTo>
                <a:lnTo>
                  <a:pt x="40" y="300"/>
                </a:lnTo>
                <a:lnTo>
                  <a:pt x="20" y="305"/>
                </a:lnTo>
                <a:lnTo>
                  <a:pt x="0" y="305"/>
                </a:lnTo>
                <a:lnTo>
                  <a:pt x="0" y="707"/>
                </a:lnTo>
                <a:lnTo>
                  <a:pt x="20" y="707"/>
                </a:lnTo>
                <a:lnTo>
                  <a:pt x="40" y="702"/>
                </a:lnTo>
                <a:lnTo>
                  <a:pt x="61" y="696"/>
                </a:lnTo>
                <a:lnTo>
                  <a:pt x="76" y="691"/>
                </a:lnTo>
                <a:lnTo>
                  <a:pt x="96" y="691"/>
                </a:lnTo>
                <a:lnTo>
                  <a:pt x="112" y="686"/>
                </a:lnTo>
                <a:lnTo>
                  <a:pt x="132" y="680"/>
                </a:lnTo>
                <a:lnTo>
                  <a:pt x="147" y="675"/>
                </a:lnTo>
                <a:lnTo>
                  <a:pt x="163" y="669"/>
                </a:lnTo>
                <a:lnTo>
                  <a:pt x="183" y="669"/>
                </a:lnTo>
                <a:lnTo>
                  <a:pt x="198" y="664"/>
                </a:lnTo>
                <a:lnTo>
                  <a:pt x="214" y="658"/>
                </a:lnTo>
                <a:lnTo>
                  <a:pt x="229" y="653"/>
                </a:lnTo>
                <a:lnTo>
                  <a:pt x="244" y="648"/>
                </a:lnTo>
                <a:lnTo>
                  <a:pt x="260" y="642"/>
                </a:lnTo>
                <a:lnTo>
                  <a:pt x="275" y="637"/>
                </a:lnTo>
                <a:lnTo>
                  <a:pt x="290" y="631"/>
                </a:lnTo>
                <a:lnTo>
                  <a:pt x="306" y="626"/>
                </a:lnTo>
                <a:lnTo>
                  <a:pt x="316" y="620"/>
                </a:lnTo>
                <a:lnTo>
                  <a:pt x="331" y="615"/>
                </a:lnTo>
                <a:lnTo>
                  <a:pt x="346" y="609"/>
                </a:lnTo>
                <a:lnTo>
                  <a:pt x="357" y="604"/>
                </a:lnTo>
                <a:lnTo>
                  <a:pt x="372" y="599"/>
                </a:lnTo>
                <a:lnTo>
                  <a:pt x="382" y="593"/>
                </a:lnTo>
                <a:lnTo>
                  <a:pt x="392" y="588"/>
                </a:lnTo>
                <a:lnTo>
                  <a:pt x="402" y="582"/>
                </a:lnTo>
                <a:lnTo>
                  <a:pt x="418" y="577"/>
                </a:lnTo>
                <a:lnTo>
                  <a:pt x="428" y="571"/>
                </a:lnTo>
                <a:lnTo>
                  <a:pt x="438" y="566"/>
                </a:lnTo>
                <a:lnTo>
                  <a:pt x="448" y="561"/>
                </a:lnTo>
                <a:lnTo>
                  <a:pt x="453" y="550"/>
                </a:lnTo>
                <a:lnTo>
                  <a:pt x="464" y="544"/>
                </a:lnTo>
                <a:lnTo>
                  <a:pt x="474" y="539"/>
                </a:lnTo>
                <a:lnTo>
                  <a:pt x="484" y="533"/>
                </a:lnTo>
                <a:lnTo>
                  <a:pt x="489" y="528"/>
                </a:lnTo>
                <a:lnTo>
                  <a:pt x="499" y="522"/>
                </a:lnTo>
                <a:lnTo>
                  <a:pt x="504" y="517"/>
                </a:lnTo>
                <a:lnTo>
                  <a:pt x="510" y="506"/>
                </a:lnTo>
                <a:lnTo>
                  <a:pt x="520" y="501"/>
                </a:lnTo>
                <a:lnTo>
                  <a:pt x="525" y="495"/>
                </a:lnTo>
                <a:lnTo>
                  <a:pt x="530" y="490"/>
                </a:lnTo>
                <a:lnTo>
                  <a:pt x="535" y="484"/>
                </a:lnTo>
                <a:lnTo>
                  <a:pt x="540" y="479"/>
                </a:lnTo>
                <a:lnTo>
                  <a:pt x="545" y="468"/>
                </a:lnTo>
                <a:lnTo>
                  <a:pt x="545" y="463"/>
                </a:lnTo>
                <a:lnTo>
                  <a:pt x="550" y="457"/>
                </a:lnTo>
                <a:lnTo>
                  <a:pt x="555" y="452"/>
                </a:lnTo>
                <a:lnTo>
                  <a:pt x="555" y="446"/>
                </a:lnTo>
                <a:lnTo>
                  <a:pt x="561" y="435"/>
                </a:lnTo>
                <a:lnTo>
                  <a:pt x="561" y="430"/>
                </a:lnTo>
                <a:lnTo>
                  <a:pt x="561" y="425"/>
                </a:lnTo>
                <a:lnTo>
                  <a:pt x="566" y="419"/>
                </a:lnTo>
                <a:lnTo>
                  <a:pt x="566" y="408"/>
                </a:lnTo>
                <a:lnTo>
                  <a:pt x="566" y="403"/>
                </a:lnTo>
                <a:lnTo>
                  <a:pt x="566" y="0"/>
                </a:lnTo>
                <a:close/>
              </a:path>
            </a:pathLst>
          </a:custGeom>
          <a:solidFill>
            <a:srgbClr val="80808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1" name="Freeform 36"/>
          <p:cNvSpPr>
            <a:spLocks/>
          </p:cNvSpPr>
          <p:nvPr/>
        </p:nvSpPr>
        <p:spPr bwMode="auto">
          <a:xfrm>
            <a:off x="2333625" y="3552546"/>
            <a:ext cx="1271588" cy="1122363"/>
          </a:xfrm>
          <a:custGeom>
            <a:avLst/>
            <a:gdLst>
              <a:gd name="T0" fmla="*/ 0 w 801"/>
              <a:gd name="T1" fmla="*/ 0 h 707"/>
              <a:gd name="T2" fmla="*/ 2018646922 w 801"/>
              <a:gd name="T3" fmla="*/ 768648725 h 707"/>
              <a:gd name="T4" fmla="*/ 2018646922 w 801"/>
              <a:gd name="T5" fmla="*/ 1781752235 h 707"/>
              <a:gd name="T6" fmla="*/ 0 w 801"/>
              <a:gd name="T7" fmla="*/ 1015624261 h 707"/>
              <a:gd name="T8" fmla="*/ 0 w 801"/>
              <a:gd name="T9" fmla="*/ 0 h 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1"/>
              <a:gd name="T16" fmla="*/ 0 h 707"/>
              <a:gd name="T17" fmla="*/ 801 w 801"/>
              <a:gd name="T18" fmla="*/ 707 h 7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1" h="707">
                <a:moveTo>
                  <a:pt x="0" y="0"/>
                </a:moveTo>
                <a:lnTo>
                  <a:pt x="801" y="305"/>
                </a:lnTo>
                <a:lnTo>
                  <a:pt x="801" y="707"/>
                </a:lnTo>
                <a:lnTo>
                  <a:pt x="0" y="403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2" name="Freeform 37"/>
          <p:cNvSpPr>
            <a:spLocks/>
          </p:cNvSpPr>
          <p:nvPr/>
        </p:nvSpPr>
        <p:spPr bwMode="auto">
          <a:xfrm>
            <a:off x="2333625" y="2957234"/>
            <a:ext cx="2170113" cy="1079500"/>
          </a:xfrm>
          <a:custGeom>
            <a:avLst/>
            <a:gdLst>
              <a:gd name="T0" fmla="*/ 128528796 w 1367"/>
              <a:gd name="T1" fmla="*/ 0 h 680"/>
              <a:gd name="T2" fmla="*/ 307459123 w 1367"/>
              <a:gd name="T3" fmla="*/ 0 h 680"/>
              <a:gd name="T4" fmla="*/ 476310463 w 1367"/>
              <a:gd name="T5" fmla="*/ 0 h 680"/>
              <a:gd name="T6" fmla="*/ 655240740 w 1367"/>
              <a:gd name="T7" fmla="*/ 15120938 h 680"/>
              <a:gd name="T8" fmla="*/ 834172804 w 1367"/>
              <a:gd name="T9" fmla="*/ 27720927 h 680"/>
              <a:gd name="T10" fmla="*/ 1003022457 w 1367"/>
              <a:gd name="T11" fmla="*/ 42843447 h 680"/>
              <a:gd name="T12" fmla="*/ 1181954322 w 1367"/>
              <a:gd name="T13" fmla="*/ 55443442 h 680"/>
              <a:gd name="T14" fmla="*/ 1348284613 w 1367"/>
              <a:gd name="T15" fmla="*/ 68043425 h 680"/>
              <a:gd name="T16" fmla="*/ 1517134267 w 1367"/>
              <a:gd name="T17" fmla="*/ 95765928 h 680"/>
              <a:gd name="T18" fmla="*/ 1670864969 w 1367"/>
              <a:gd name="T19" fmla="*/ 110886885 h 680"/>
              <a:gd name="T20" fmla="*/ 1824593687 w 1367"/>
              <a:gd name="T21" fmla="*/ 138607800 h 680"/>
              <a:gd name="T22" fmla="*/ 1978323993 w 1367"/>
              <a:gd name="T23" fmla="*/ 163810941 h 680"/>
              <a:gd name="T24" fmla="*/ 2119452725 w 1367"/>
              <a:gd name="T25" fmla="*/ 191531856 h 680"/>
              <a:gd name="T26" fmla="*/ 2147483647 w 1367"/>
              <a:gd name="T27" fmla="*/ 234373753 h 680"/>
              <a:gd name="T28" fmla="*/ 2147483647 w 1367"/>
              <a:gd name="T29" fmla="*/ 262096255 h 680"/>
              <a:gd name="T30" fmla="*/ 2147483647 w 1367"/>
              <a:gd name="T31" fmla="*/ 302418741 h 680"/>
              <a:gd name="T32" fmla="*/ 2147483647 w 1367"/>
              <a:gd name="T33" fmla="*/ 342741226 h 680"/>
              <a:gd name="T34" fmla="*/ 2147483647 w 1367"/>
              <a:gd name="T35" fmla="*/ 370463729 h 680"/>
              <a:gd name="T36" fmla="*/ 2147483647 w 1367"/>
              <a:gd name="T37" fmla="*/ 410786214 h 680"/>
              <a:gd name="T38" fmla="*/ 2147483647 w 1367"/>
              <a:gd name="T39" fmla="*/ 453628161 h 680"/>
              <a:gd name="T40" fmla="*/ 2147483647 w 1367"/>
              <a:gd name="T41" fmla="*/ 506550629 h 680"/>
              <a:gd name="T42" fmla="*/ 2147483647 w 1367"/>
              <a:gd name="T43" fmla="*/ 549394064 h 680"/>
              <a:gd name="T44" fmla="*/ 2147483647 w 1367"/>
              <a:gd name="T45" fmla="*/ 589716549 h 680"/>
              <a:gd name="T46" fmla="*/ 2147483647 w 1367"/>
              <a:gd name="T47" fmla="*/ 645159967 h 680"/>
              <a:gd name="T48" fmla="*/ 2147483647 w 1367"/>
              <a:gd name="T49" fmla="*/ 685482452 h 680"/>
              <a:gd name="T50" fmla="*/ 2147483647 w 1367"/>
              <a:gd name="T51" fmla="*/ 740925870 h 680"/>
              <a:gd name="T52" fmla="*/ 2147483647 w 1367"/>
              <a:gd name="T53" fmla="*/ 781248355 h 680"/>
              <a:gd name="T54" fmla="*/ 2147483647 w 1367"/>
              <a:gd name="T55" fmla="*/ 836691971 h 680"/>
              <a:gd name="T56" fmla="*/ 2147483647 w 1367"/>
              <a:gd name="T57" fmla="*/ 877014457 h 680"/>
              <a:gd name="T58" fmla="*/ 2147483647 w 1367"/>
              <a:gd name="T59" fmla="*/ 932457875 h 680"/>
              <a:gd name="T60" fmla="*/ 2147483647 w 1367"/>
              <a:gd name="T61" fmla="*/ 987901292 h 680"/>
              <a:gd name="T62" fmla="*/ 2147483647 w 1367"/>
              <a:gd name="T63" fmla="*/ 1028223778 h 680"/>
              <a:gd name="T64" fmla="*/ 2147483647 w 1367"/>
              <a:gd name="T65" fmla="*/ 1083667195 h 680"/>
              <a:gd name="T66" fmla="*/ 2147483647 w 1367"/>
              <a:gd name="T67" fmla="*/ 1139110613 h 680"/>
              <a:gd name="T68" fmla="*/ 2147483647 w 1367"/>
              <a:gd name="T69" fmla="*/ 1179433098 h 680"/>
              <a:gd name="T70" fmla="*/ 2147483647 w 1367"/>
              <a:gd name="T71" fmla="*/ 1234876516 h 680"/>
              <a:gd name="T72" fmla="*/ 2147483647 w 1367"/>
              <a:gd name="T73" fmla="*/ 1275199002 h 680"/>
              <a:gd name="T74" fmla="*/ 2147483647 w 1367"/>
              <a:gd name="T75" fmla="*/ 1315521487 h 680"/>
              <a:gd name="T76" fmla="*/ 2147483647 w 1367"/>
              <a:gd name="T77" fmla="*/ 1370964905 h 680"/>
              <a:gd name="T78" fmla="*/ 2147483647 w 1367"/>
              <a:gd name="T79" fmla="*/ 1411287390 h 680"/>
              <a:gd name="T80" fmla="*/ 2147483647 w 1367"/>
              <a:gd name="T81" fmla="*/ 1454130825 h 680"/>
              <a:gd name="T82" fmla="*/ 2147483647 w 1367"/>
              <a:gd name="T83" fmla="*/ 1494453310 h 680"/>
              <a:gd name="T84" fmla="*/ 2147483647 w 1367"/>
              <a:gd name="T85" fmla="*/ 1534775796 h 680"/>
              <a:gd name="T86" fmla="*/ 2147483647 w 1367"/>
              <a:gd name="T87" fmla="*/ 1577617643 h 680"/>
              <a:gd name="T88" fmla="*/ 2147483647 w 1367"/>
              <a:gd name="T89" fmla="*/ 1617940128 h 680"/>
              <a:gd name="T90" fmla="*/ 2147483647 w 1367"/>
              <a:gd name="T91" fmla="*/ 1645662631 h 680"/>
              <a:gd name="T92" fmla="*/ 2147483647 w 1367"/>
              <a:gd name="T93" fmla="*/ 1673383943 h 680"/>
              <a:gd name="T94" fmla="*/ 2069049606 w 1367"/>
              <a:gd name="T95" fmla="*/ 1713706428 h 680"/>
              <a:gd name="T96" fmla="*/ 0 w 1367"/>
              <a:gd name="T97" fmla="*/ 0 h 68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367"/>
              <a:gd name="T148" fmla="*/ 0 h 680"/>
              <a:gd name="T149" fmla="*/ 1367 w 1367"/>
              <a:gd name="T150" fmla="*/ 680 h 68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367" h="680">
                <a:moveTo>
                  <a:pt x="0" y="0"/>
                </a:moveTo>
                <a:lnTo>
                  <a:pt x="25" y="0"/>
                </a:lnTo>
                <a:lnTo>
                  <a:pt x="51" y="0"/>
                </a:lnTo>
                <a:lnTo>
                  <a:pt x="71" y="0"/>
                </a:lnTo>
                <a:lnTo>
                  <a:pt x="97" y="0"/>
                </a:lnTo>
                <a:lnTo>
                  <a:pt x="122" y="0"/>
                </a:lnTo>
                <a:lnTo>
                  <a:pt x="143" y="0"/>
                </a:lnTo>
                <a:lnTo>
                  <a:pt x="168" y="0"/>
                </a:lnTo>
                <a:lnTo>
                  <a:pt x="189" y="0"/>
                </a:lnTo>
                <a:lnTo>
                  <a:pt x="214" y="6"/>
                </a:lnTo>
                <a:lnTo>
                  <a:pt x="240" y="6"/>
                </a:lnTo>
                <a:lnTo>
                  <a:pt x="260" y="6"/>
                </a:lnTo>
                <a:lnTo>
                  <a:pt x="285" y="6"/>
                </a:lnTo>
                <a:lnTo>
                  <a:pt x="306" y="11"/>
                </a:lnTo>
                <a:lnTo>
                  <a:pt x="331" y="11"/>
                </a:lnTo>
                <a:lnTo>
                  <a:pt x="352" y="11"/>
                </a:lnTo>
                <a:lnTo>
                  <a:pt x="377" y="11"/>
                </a:lnTo>
                <a:lnTo>
                  <a:pt x="398" y="17"/>
                </a:lnTo>
                <a:lnTo>
                  <a:pt x="423" y="17"/>
                </a:lnTo>
                <a:lnTo>
                  <a:pt x="444" y="22"/>
                </a:lnTo>
                <a:lnTo>
                  <a:pt x="469" y="22"/>
                </a:lnTo>
                <a:lnTo>
                  <a:pt x="489" y="22"/>
                </a:lnTo>
                <a:lnTo>
                  <a:pt x="510" y="27"/>
                </a:lnTo>
                <a:lnTo>
                  <a:pt x="535" y="27"/>
                </a:lnTo>
                <a:lnTo>
                  <a:pt x="556" y="33"/>
                </a:lnTo>
                <a:lnTo>
                  <a:pt x="576" y="33"/>
                </a:lnTo>
                <a:lnTo>
                  <a:pt x="602" y="38"/>
                </a:lnTo>
                <a:lnTo>
                  <a:pt x="622" y="38"/>
                </a:lnTo>
                <a:lnTo>
                  <a:pt x="642" y="44"/>
                </a:lnTo>
                <a:lnTo>
                  <a:pt x="663" y="44"/>
                </a:lnTo>
                <a:lnTo>
                  <a:pt x="683" y="49"/>
                </a:lnTo>
                <a:lnTo>
                  <a:pt x="704" y="55"/>
                </a:lnTo>
                <a:lnTo>
                  <a:pt x="724" y="55"/>
                </a:lnTo>
                <a:lnTo>
                  <a:pt x="744" y="60"/>
                </a:lnTo>
                <a:lnTo>
                  <a:pt x="765" y="65"/>
                </a:lnTo>
                <a:lnTo>
                  <a:pt x="785" y="65"/>
                </a:lnTo>
                <a:lnTo>
                  <a:pt x="801" y="71"/>
                </a:lnTo>
                <a:lnTo>
                  <a:pt x="821" y="76"/>
                </a:lnTo>
                <a:lnTo>
                  <a:pt x="841" y="76"/>
                </a:lnTo>
                <a:lnTo>
                  <a:pt x="862" y="82"/>
                </a:lnTo>
                <a:lnTo>
                  <a:pt x="877" y="87"/>
                </a:lnTo>
                <a:lnTo>
                  <a:pt x="897" y="93"/>
                </a:lnTo>
                <a:lnTo>
                  <a:pt x="913" y="98"/>
                </a:lnTo>
                <a:lnTo>
                  <a:pt x="933" y="98"/>
                </a:lnTo>
                <a:lnTo>
                  <a:pt x="948" y="104"/>
                </a:lnTo>
                <a:lnTo>
                  <a:pt x="964" y="109"/>
                </a:lnTo>
                <a:lnTo>
                  <a:pt x="984" y="114"/>
                </a:lnTo>
                <a:lnTo>
                  <a:pt x="999" y="120"/>
                </a:lnTo>
                <a:lnTo>
                  <a:pt x="1015" y="125"/>
                </a:lnTo>
                <a:lnTo>
                  <a:pt x="1030" y="131"/>
                </a:lnTo>
                <a:lnTo>
                  <a:pt x="1045" y="136"/>
                </a:lnTo>
                <a:lnTo>
                  <a:pt x="1061" y="142"/>
                </a:lnTo>
                <a:lnTo>
                  <a:pt x="1076" y="142"/>
                </a:lnTo>
                <a:lnTo>
                  <a:pt x="1091" y="147"/>
                </a:lnTo>
                <a:lnTo>
                  <a:pt x="1107" y="152"/>
                </a:lnTo>
                <a:lnTo>
                  <a:pt x="1117" y="158"/>
                </a:lnTo>
                <a:lnTo>
                  <a:pt x="1132" y="163"/>
                </a:lnTo>
                <a:lnTo>
                  <a:pt x="1147" y="169"/>
                </a:lnTo>
                <a:lnTo>
                  <a:pt x="1158" y="174"/>
                </a:lnTo>
                <a:lnTo>
                  <a:pt x="1173" y="180"/>
                </a:lnTo>
                <a:lnTo>
                  <a:pt x="1183" y="185"/>
                </a:lnTo>
                <a:lnTo>
                  <a:pt x="1193" y="196"/>
                </a:lnTo>
                <a:lnTo>
                  <a:pt x="1203" y="201"/>
                </a:lnTo>
                <a:lnTo>
                  <a:pt x="1219" y="207"/>
                </a:lnTo>
                <a:lnTo>
                  <a:pt x="1229" y="212"/>
                </a:lnTo>
                <a:lnTo>
                  <a:pt x="1239" y="218"/>
                </a:lnTo>
                <a:lnTo>
                  <a:pt x="1249" y="223"/>
                </a:lnTo>
                <a:lnTo>
                  <a:pt x="1254" y="229"/>
                </a:lnTo>
                <a:lnTo>
                  <a:pt x="1265" y="234"/>
                </a:lnTo>
                <a:lnTo>
                  <a:pt x="1275" y="239"/>
                </a:lnTo>
                <a:lnTo>
                  <a:pt x="1285" y="245"/>
                </a:lnTo>
                <a:lnTo>
                  <a:pt x="1290" y="256"/>
                </a:lnTo>
                <a:lnTo>
                  <a:pt x="1300" y="261"/>
                </a:lnTo>
                <a:lnTo>
                  <a:pt x="1305" y="267"/>
                </a:lnTo>
                <a:lnTo>
                  <a:pt x="1311" y="272"/>
                </a:lnTo>
                <a:lnTo>
                  <a:pt x="1321" y="278"/>
                </a:lnTo>
                <a:lnTo>
                  <a:pt x="1326" y="283"/>
                </a:lnTo>
                <a:lnTo>
                  <a:pt x="1331" y="294"/>
                </a:lnTo>
                <a:lnTo>
                  <a:pt x="1336" y="299"/>
                </a:lnTo>
                <a:lnTo>
                  <a:pt x="1341" y="305"/>
                </a:lnTo>
                <a:lnTo>
                  <a:pt x="1346" y="310"/>
                </a:lnTo>
                <a:lnTo>
                  <a:pt x="1346" y="316"/>
                </a:lnTo>
                <a:lnTo>
                  <a:pt x="1351" y="327"/>
                </a:lnTo>
                <a:lnTo>
                  <a:pt x="1356" y="332"/>
                </a:lnTo>
                <a:lnTo>
                  <a:pt x="1356" y="337"/>
                </a:lnTo>
                <a:lnTo>
                  <a:pt x="1362" y="343"/>
                </a:lnTo>
                <a:lnTo>
                  <a:pt x="1362" y="348"/>
                </a:lnTo>
                <a:lnTo>
                  <a:pt x="1362" y="359"/>
                </a:lnTo>
                <a:lnTo>
                  <a:pt x="1367" y="365"/>
                </a:lnTo>
                <a:lnTo>
                  <a:pt x="1367" y="370"/>
                </a:lnTo>
                <a:lnTo>
                  <a:pt x="1367" y="375"/>
                </a:lnTo>
                <a:lnTo>
                  <a:pt x="1367" y="381"/>
                </a:lnTo>
                <a:lnTo>
                  <a:pt x="1367" y="392"/>
                </a:lnTo>
                <a:lnTo>
                  <a:pt x="1362" y="397"/>
                </a:lnTo>
                <a:lnTo>
                  <a:pt x="1362" y="403"/>
                </a:lnTo>
                <a:lnTo>
                  <a:pt x="1362" y="408"/>
                </a:lnTo>
                <a:lnTo>
                  <a:pt x="1356" y="419"/>
                </a:lnTo>
                <a:lnTo>
                  <a:pt x="1356" y="424"/>
                </a:lnTo>
                <a:lnTo>
                  <a:pt x="1351" y="430"/>
                </a:lnTo>
                <a:lnTo>
                  <a:pt x="1346" y="435"/>
                </a:lnTo>
                <a:lnTo>
                  <a:pt x="1346" y="441"/>
                </a:lnTo>
                <a:lnTo>
                  <a:pt x="1341" y="452"/>
                </a:lnTo>
                <a:lnTo>
                  <a:pt x="1336" y="457"/>
                </a:lnTo>
                <a:lnTo>
                  <a:pt x="1331" y="462"/>
                </a:lnTo>
                <a:lnTo>
                  <a:pt x="1326" y="468"/>
                </a:lnTo>
                <a:lnTo>
                  <a:pt x="1321" y="473"/>
                </a:lnTo>
                <a:lnTo>
                  <a:pt x="1311" y="479"/>
                </a:lnTo>
                <a:lnTo>
                  <a:pt x="1305" y="490"/>
                </a:lnTo>
                <a:lnTo>
                  <a:pt x="1300" y="495"/>
                </a:lnTo>
                <a:lnTo>
                  <a:pt x="1290" y="501"/>
                </a:lnTo>
                <a:lnTo>
                  <a:pt x="1285" y="506"/>
                </a:lnTo>
                <a:lnTo>
                  <a:pt x="1275" y="511"/>
                </a:lnTo>
                <a:lnTo>
                  <a:pt x="1265" y="517"/>
                </a:lnTo>
                <a:lnTo>
                  <a:pt x="1254" y="522"/>
                </a:lnTo>
                <a:lnTo>
                  <a:pt x="1249" y="533"/>
                </a:lnTo>
                <a:lnTo>
                  <a:pt x="1239" y="539"/>
                </a:lnTo>
                <a:lnTo>
                  <a:pt x="1229" y="544"/>
                </a:lnTo>
                <a:lnTo>
                  <a:pt x="1219" y="549"/>
                </a:lnTo>
                <a:lnTo>
                  <a:pt x="1203" y="555"/>
                </a:lnTo>
                <a:lnTo>
                  <a:pt x="1193" y="560"/>
                </a:lnTo>
                <a:lnTo>
                  <a:pt x="1183" y="566"/>
                </a:lnTo>
                <a:lnTo>
                  <a:pt x="1173" y="571"/>
                </a:lnTo>
                <a:lnTo>
                  <a:pt x="1158" y="577"/>
                </a:lnTo>
                <a:lnTo>
                  <a:pt x="1147" y="582"/>
                </a:lnTo>
                <a:lnTo>
                  <a:pt x="1132" y="588"/>
                </a:lnTo>
                <a:lnTo>
                  <a:pt x="1117" y="593"/>
                </a:lnTo>
                <a:lnTo>
                  <a:pt x="1107" y="598"/>
                </a:lnTo>
                <a:lnTo>
                  <a:pt x="1091" y="604"/>
                </a:lnTo>
                <a:lnTo>
                  <a:pt x="1076" y="609"/>
                </a:lnTo>
                <a:lnTo>
                  <a:pt x="1061" y="615"/>
                </a:lnTo>
                <a:lnTo>
                  <a:pt x="1045" y="620"/>
                </a:lnTo>
                <a:lnTo>
                  <a:pt x="1030" y="626"/>
                </a:lnTo>
                <a:lnTo>
                  <a:pt x="1015" y="631"/>
                </a:lnTo>
                <a:lnTo>
                  <a:pt x="999" y="636"/>
                </a:lnTo>
                <a:lnTo>
                  <a:pt x="984" y="642"/>
                </a:lnTo>
                <a:lnTo>
                  <a:pt x="964" y="642"/>
                </a:lnTo>
                <a:lnTo>
                  <a:pt x="948" y="647"/>
                </a:lnTo>
                <a:lnTo>
                  <a:pt x="933" y="653"/>
                </a:lnTo>
                <a:lnTo>
                  <a:pt x="913" y="658"/>
                </a:lnTo>
                <a:lnTo>
                  <a:pt x="897" y="664"/>
                </a:lnTo>
                <a:lnTo>
                  <a:pt x="877" y="664"/>
                </a:lnTo>
                <a:lnTo>
                  <a:pt x="862" y="669"/>
                </a:lnTo>
                <a:lnTo>
                  <a:pt x="841" y="675"/>
                </a:lnTo>
                <a:lnTo>
                  <a:pt x="821" y="680"/>
                </a:lnTo>
                <a:lnTo>
                  <a:pt x="801" y="680"/>
                </a:lnTo>
                <a:lnTo>
                  <a:pt x="0" y="3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3" name="Freeform 38"/>
          <p:cNvSpPr>
            <a:spLocks/>
          </p:cNvSpPr>
          <p:nvPr/>
        </p:nvSpPr>
        <p:spPr bwMode="auto">
          <a:xfrm>
            <a:off x="276225" y="3743052"/>
            <a:ext cx="3328988" cy="1054100"/>
          </a:xfrm>
          <a:custGeom>
            <a:avLst/>
            <a:gdLst>
              <a:gd name="T0" fmla="*/ 2147483647 w 2097"/>
              <a:gd name="T1" fmla="*/ 506550625 h 664"/>
              <a:gd name="T2" fmla="*/ 2147483647 w 2097"/>
              <a:gd name="T3" fmla="*/ 534273127 h 664"/>
              <a:gd name="T4" fmla="*/ 2147483647 w 2097"/>
              <a:gd name="T5" fmla="*/ 561994042 h 664"/>
              <a:gd name="T6" fmla="*/ 2147483647 w 2097"/>
              <a:gd name="T7" fmla="*/ 589716544 h 664"/>
              <a:gd name="T8" fmla="*/ 2147483647 w 2097"/>
              <a:gd name="T9" fmla="*/ 617437459 h 664"/>
              <a:gd name="T10" fmla="*/ 2147483647 w 2097"/>
              <a:gd name="T11" fmla="*/ 630039029 h 664"/>
              <a:gd name="T12" fmla="*/ 2147483647 w 2097"/>
              <a:gd name="T13" fmla="*/ 645159961 h 664"/>
              <a:gd name="T14" fmla="*/ 2147483647 w 2097"/>
              <a:gd name="T15" fmla="*/ 645159961 h 664"/>
              <a:gd name="T16" fmla="*/ 2147483647 w 2097"/>
              <a:gd name="T17" fmla="*/ 657761532 h 664"/>
              <a:gd name="T18" fmla="*/ 2147483647 w 2097"/>
              <a:gd name="T19" fmla="*/ 657761532 h 664"/>
              <a:gd name="T20" fmla="*/ 2147483647 w 2097"/>
              <a:gd name="T21" fmla="*/ 645159961 h 664"/>
              <a:gd name="T22" fmla="*/ 2147483647 w 2097"/>
              <a:gd name="T23" fmla="*/ 630039029 h 664"/>
              <a:gd name="T24" fmla="*/ 2147483647 w 2097"/>
              <a:gd name="T25" fmla="*/ 617437459 h 664"/>
              <a:gd name="T26" fmla="*/ 2147173241 w 2097"/>
              <a:gd name="T27" fmla="*/ 602316527 h 664"/>
              <a:gd name="T28" fmla="*/ 1927920510 w 2097"/>
              <a:gd name="T29" fmla="*/ 574595612 h 664"/>
              <a:gd name="T30" fmla="*/ 1711187141 w 2097"/>
              <a:gd name="T31" fmla="*/ 549394059 h 664"/>
              <a:gd name="T32" fmla="*/ 1491932426 w 2097"/>
              <a:gd name="T33" fmla="*/ 521671557 h 664"/>
              <a:gd name="T34" fmla="*/ 1300400612 w 2097"/>
              <a:gd name="T35" fmla="*/ 478829710 h 664"/>
              <a:gd name="T36" fmla="*/ 1106347848 w 2097"/>
              <a:gd name="T37" fmla="*/ 438507225 h 664"/>
              <a:gd name="T38" fmla="*/ 927417604 w 2097"/>
              <a:gd name="T39" fmla="*/ 398184640 h 664"/>
              <a:gd name="T40" fmla="*/ 758567784 w 2097"/>
              <a:gd name="T41" fmla="*/ 355342794 h 664"/>
              <a:gd name="T42" fmla="*/ 592235937 w 2097"/>
              <a:gd name="T43" fmla="*/ 302418738 h 664"/>
              <a:gd name="T44" fmla="*/ 451108819 w 2097"/>
              <a:gd name="T45" fmla="*/ 246975321 h 664"/>
              <a:gd name="T46" fmla="*/ 322579997 w 2097"/>
              <a:gd name="T47" fmla="*/ 191531854 h 664"/>
              <a:gd name="T48" fmla="*/ 206652797 w 2097"/>
              <a:gd name="T49" fmla="*/ 136088437 h 664"/>
              <a:gd name="T50" fmla="*/ 103327192 w 2097"/>
              <a:gd name="T51" fmla="*/ 68043425 h 664"/>
              <a:gd name="T52" fmla="*/ 15120939 w 2097"/>
              <a:gd name="T53" fmla="*/ 15120938 h 664"/>
              <a:gd name="T54" fmla="*/ 40322500 w 2097"/>
              <a:gd name="T55" fmla="*/ 1040823752 h 664"/>
              <a:gd name="T56" fmla="*/ 128527184 w 2097"/>
              <a:gd name="T57" fmla="*/ 1111388101 h 664"/>
              <a:gd name="T58" fmla="*/ 231854401 w 2097"/>
              <a:gd name="T59" fmla="*/ 1164312156 h 664"/>
              <a:gd name="T60" fmla="*/ 347781552 w 2097"/>
              <a:gd name="T61" fmla="*/ 1219755573 h 664"/>
              <a:gd name="T62" fmla="*/ 488910357 w 2097"/>
              <a:gd name="T63" fmla="*/ 1275198991 h 664"/>
              <a:gd name="T64" fmla="*/ 630039062 w 2097"/>
              <a:gd name="T65" fmla="*/ 1330642408 h 664"/>
              <a:gd name="T66" fmla="*/ 798890271 w 2097"/>
              <a:gd name="T67" fmla="*/ 1383566463 h 664"/>
              <a:gd name="T68" fmla="*/ 965220730 w 2097"/>
              <a:gd name="T69" fmla="*/ 1426408310 h 664"/>
              <a:gd name="T70" fmla="*/ 1156750957 w 2097"/>
              <a:gd name="T71" fmla="*/ 1466730795 h 664"/>
              <a:gd name="T72" fmla="*/ 1350803721 w 2097"/>
              <a:gd name="T73" fmla="*/ 1507053280 h 664"/>
              <a:gd name="T74" fmla="*/ 1542335535 w 2097"/>
              <a:gd name="T75" fmla="*/ 1534775783 h 664"/>
              <a:gd name="T76" fmla="*/ 1761590250 w 2097"/>
              <a:gd name="T77" fmla="*/ 1575098268 h 664"/>
              <a:gd name="T78" fmla="*/ 1980842981 w 2097"/>
              <a:gd name="T79" fmla="*/ 1602819183 h 664"/>
              <a:gd name="T80" fmla="*/ 2147483647 w 2097"/>
              <a:gd name="T81" fmla="*/ 1617940114 h 664"/>
              <a:gd name="T82" fmla="*/ 2147483647 w 2097"/>
              <a:gd name="T83" fmla="*/ 1645662617 h 664"/>
              <a:gd name="T84" fmla="*/ 2147483647 w 2097"/>
              <a:gd name="T85" fmla="*/ 1658262600 h 664"/>
              <a:gd name="T86" fmla="*/ 2147483647 w 2097"/>
              <a:gd name="T87" fmla="*/ 1658262600 h 664"/>
              <a:gd name="T88" fmla="*/ 2147483647 w 2097"/>
              <a:gd name="T89" fmla="*/ 1673383928 h 664"/>
              <a:gd name="T90" fmla="*/ 2147483647 w 2097"/>
              <a:gd name="T91" fmla="*/ 1673383928 h 664"/>
              <a:gd name="T92" fmla="*/ 2147483647 w 2097"/>
              <a:gd name="T93" fmla="*/ 1658262600 h 664"/>
              <a:gd name="T94" fmla="*/ 2147483647 w 2097"/>
              <a:gd name="T95" fmla="*/ 1658262600 h 664"/>
              <a:gd name="T96" fmla="*/ 2147483647 w 2097"/>
              <a:gd name="T97" fmla="*/ 1645662617 h 664"/>
              <a:gd name="T98" fmla="*/ 2147483647 w 2097"/>
              <a:gd name="T99" fmla="*/ 1617940114 h 664"/>
              <a:gd name="T100" fmla="*/ 2147483647 w 2097"/>
              <a:gd name="T101" fmla="*/ 1602819183 h 664"/>
              <a:gd name="T102" fmla="*/ 2147483647 w 2097"/>
              <a:gd name="T103" fmla="*/ 1575098268 h 664"/>
              <a:gd name="T104" fmla="*/ 2147483647 w 2097"/>
              <a:gd name="T105" fmla="*/ 1534775783 h 664"/>
              <a:gd name="T106" fmla="*/ 2147483647 w 2097"/>
              <a:gd name="T107" fmla="*/ 1507053280 h 66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097"/>
              <a:gd name="T163" fmla="*/ 0 h 664"/>
              <a:gd name="T164" fmla="*/ 2097 w 2097"/>
              <a:gd name="T165" fmla="*/ 664 h 66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097" h="664">
                <a:moveTo>
                  <a:pt x="2097" y="185"/>
                </a:moveTo>
                <a:lnTo>
                  <a:pt x="2081" y="190"/>
                </a:lnTo>
                <a:lnTo>
                  <a:pt x="2061" y="196"/>
                </a:lnTo>
                <a:lnTo>
                  <a:pt x="2040" y="201"/>
                </a:lnTo>
                <a:lnTo>
                  <a:pt x="2020" y="201"/>
                </a:lnTo>
                <a:lnTo>
                  <a:pt x="2000" y="207"/>
                </a:lnTo>
                <a:lnTo>
                  <a:pt x="1979" y="207"/>
                </a:lnTo>
                <a:lnTo>
                  <a:pt x="1959" y="212"/>
                </a:lnTo>
                <a:lnTo>
                  <a:pt x="1938" y="218"/>
                </a:lnTo>
                <a:lnTo>
                  <a:pt x="1918" y="218"/>
                </a:lnTo>
                <a:lnTo>
                  <a:pt x="1898" y="223"/>
                </a:lnTo>
                <a:lnTo>
                  <a:pt x="1872" y="223"/>
                </a:lnTo>
                <a:lnTo>
                  <a:pt x="1852" y="228"/>
                </a:lnTo>
                <a:lnTo>
                  <a:pt x="1831" y="228"/>
                </a:lnTo>
                <a:lnTo>
                  <a:pt x="1806" y="234"/>
                </a:lnTo>
                <a:lnTo>
                  <a:pt x="1785" y="234"/>
                </a:lnTo>
                <a:lnTo>
                  <a:pt x="1765" y="239"/>
                </a:lnTo>
                <a:lnTo>
                  <a:pt x="1740" y="239"/>
                </a:lnTo>
                <a:lnTo>
                  <a:pt x="1719" y="239"/>
                </a:lnTo>
                <a:lnTo>
                  <a:pt x="1694" y="245"/>
                </a:lnTo>
                <a:lnTo>
                  <a:pt x="1673" y="245"/>
                </a:lnTo>
                <a:lnTo>
                  <a:pt x="1648" y="245"/>
                </a:lnTo>
                <a:lnTo>
                  <a:pt x="1627" y="250"/>
                </a:lnTo>
                <a:lnTo>
                  <a:pt x="1602" y="250"/>
                </a:lnTo>
                <a:lnTo>
                  <a:pt x="1581" y="250"/>
                </a:lnTo>
                <a:lnTo>
                  <a:pt x="1556" y="250"/>
                </a:lnTo>
                <a:lnTo>
                  <a:pt x="1536" y="256"/>
                </a:lnTo>
                <a:lnTo>
                  <a:pt x="1510" y="256"/>
                </a:lnTo>
                <a:lnTo>
                  <a:pt x="1485" y="256"/>
                </a:lnTo>
                <a:lnTo>
                  <a:pt x="1464" y="256"/>
                </a:lnTo>
                <a:lnTo>
                  <a:pt x="1439" y="256"/>
                </a:lnTo>
                <a:lnTo>
                  <a:pt x="1418" y="256"/>
                </a:lnTo>
                <a:lnTo>
                  <a:pt x="1393" y="261"/>
                </a:lnTo>
                <a:lnTo>
                  <a:pt x="1367" y="261"/>
                </a:lnTo>
                <a:lnTo>
                  <a:pt x="1347" y="261"/>
                </a:lnTo>
                <a:lnTo>
                  <a:pt x="1321" y="261"/>
                </a:lnTo>
                <a:lnTo>
                  <a:pt x="1296" y="261"/>
                </a:lnTo>
                <a:lnTo>
                  <a:pt x="1275" y="261"/>
                </a:lnTo>
                <a:lnTo>
                  <a:pt x="1250" y="261"/>
                </a:lnTo>
                <a:lnTo>
                  <a:pt x="1224" y="261"/>
                </a:lnTo>
                <a:lnTo>
                  <a:pt x="1204" y="261"/>
                </a:lnTo>
                <a:lnTo>
                  <a:pt x="1179" y="256"/>
                </a:lnTo>
                <a:lnTo>
                  <a:pt x="1153" y="256"/>
                </a:lnTo>
                <a:lnTo>
                  <a:pt x="1133" y="256"/>
                </a:lnTo>
                <a:lnTo>
                  <a:pt x="1107" y="256"/>
                </a:lnTo>
                <a:lnTo>
                  <a:pt x="1082" y="256"/>
                </a:lnTo>
                <a:lnTo>
                  <a:pt x="1061" y="256"/>
                </a:lnTo>
                <a:lnTo>
                  <a:pt x="1036" y="250"/>
                </a:lnTo>
                <a:lnTo>
                  <a:pt x="1015" y="250"/>
                </a:lnTo>
                <a:lnTo>
                  <a:pt x="990" y="250"/>
                </a:lnTo>
                <a:lnTo>
                  <a:pt x="969" y="250"/>
                </a:lnTo>
                <a:lnTo>
                  <a:pt x="944" y="245"/>
                </a:lnTo>
                <a:lnTo>
                  <a:pt x="924" y="245"/>
                </a:lnTo>
                <a:lnTo>
                  <a:pt x="898" y="245"/>
                </a:lnTo>
                <a:lnTo>
                  <a:pt x="878" y="239"/>
                </a:lnTo>
                <a:lnTo>
                  <a:pt x="852" y="239"/>
                </a:lnTo>
                <a:lnTo>
                  <a:pt x="832" y="239"/>
                </a:lnTo>
                <a:lnTo>
                  <a:pt x="806" y="234"/>
                </a:lnTo>
                <a:lnTo>
                  <a:pt x="786" y="234"/>
                </a:lnTo>
                <a:lnTo>
                  <a:pt x="765" y="228"/>
                </a:lnTo>
                <a:lnTo>
                  <a:pt x="740" y="228"/>
                </a:lnTo>
                <a:lnTo>
                  <a:pt x="720" y="223"/>
                </a:lnTo>
                <a:lnTo>
                  <a:pt x="699" y="223"/>
                </a:lnTo>
                <a:lnTo>
                  <a:pt x="679" y="218"/>
                </a:lnTo>
                <a:lnTo>
                  <a:pt x="658" y="218"/>
                </a:lnTo>
                <a:lnTo>
                  <a:pt x="638" y="212"/>
                </a:lnTo>
                <a:lnTo>
                  <a:pt x="612" y="207"/>
                </a:lnTo>
                <a:lnTo>
                  <a:pt x="592" y="207"/>
                </a:lnTo>
                <a:lnTo>
                  <a:pt x="572" y="201"/>
                </a:lnTo>
                <a:lnTo>
                  <a:pt x="556" y="201"/>
                </a:lnTo>
                <a:lnTo>
                  <a:pt x="536" y="196"/>
                </a:lnTo>
                <a:lnTo>
                  <a:pt x="516" y="190"/>
                </a:lnTo>
                <a:lnTo>
                  <a:pt x="495" y="185"/>
                </a:lnTo>
                <a:lnTo>
                  <a:pt x="475" y="185"/>
                </a:lnTo>
                <a:lnTo>
                  <a:pt x="459" y="180"/>
                </a:lnTo>
                <a:lnTo>
                  <a:pt x="439" y="174"/>
                </a:lnTo>
                <a:lnTo>
                  <a:pt x="419" y="169"/>
                </a:lnTo>
                <a:lnTo>
                  <a:pt x="403" y="169"/>
                </a:lnTo>
                <a:lnTo>
                  <a:pt x="383" y="163"/>
                </a:lnTo>
                <a:lnTo>
                  <a:pt x="368" y="158"/>
                </a:lnTo>
                <a:lnTo>
                  <a:pt x="347" y="152"/>
                </a:lnTo>
                <a:lnTo>
                  <a:pt x="332" y="147"/>
                </a:lnTo>
                <a:lnTo>
                  <a:pt x="317" y="147"/>
                </a:lnTo>
                <a:lnTo>
                  <a:pt x="301" y="141"/>
                </a:lnTo>
                <a:lnTo>
                  <a:pt x="281" y="136"/>
                </a:lnTo>
                <a:lnTo>
                  <a:pt x="266" y="131"/>
                </a:lnTo>
                <a:lnTo>
                  <a:pt x="250" y="125"/>
                </a:lnTo>
                <a:lnTo>
                  <a:pt x="235" y="120"/>
                </a:lnTo>
                <a:lnTo>
                  <a:pt x="220" y="114"/>
                </a:lnTo>
                <a:lnTo>
                  <a:pt x="210" y="109"/>
                </a:lnTo>
                <a:lnTo>
                  <a:pt x="194" y="103"/>
                </a:lnTo>
                <a:lnTo>
                  <a:pt x="179" y="98"/>
                </a:lnTo>
                <a:lnTo>
                  <a:pt x="164" y="93"/>
                </a:lnTo>
                <a:lnTo>
                  <a:pt x="153" y="87"/>
                </a:lnTo>
                <a:lnTo>
                  <a:pt x="138" y="82"/>
                </a:lnTo>
                <a:lnTo>
                  <a:pt x="128" y="76"/>
                </a:lnTo>
                <a:lnTo>
                  <a:pt x="118" y="71"/>
                </a:lnTo>
                <a:lnTo>
                  <a:pt x="102" y="65"/>
                </a:lnTo>
                <a:lnTo>
                  <a:pt x="92" y="60"/>
                </a:lnTo>
                <a:lnTo>
                  <a:pt x="82" y="54"/>
                </a:lnTo>
                <a:lnTo>
                  <a:pt x="72" y="49"/>
                </a:lnTo>
                <a:lnTo>
                  <a:pt x="62" y="44"/>
                </a:lnTo>
                <a:lnTo>
                  <a:pt x="51" y="38"/>
                </a:lnTo>
                <a:lnTo>
                  <a:pt x="41" y="27"/>
                </a:lnTo>
                <a:lnTo>
                  <a:pt x="31" y="22"/>
                </a:lnTo>
                <a:lnTo>
                  <a:pt x="26" y="16"/>
                </a:lnTo>
                <a:lnTo>
                  <a:pt x="16" y="11"/>
                </a:lnTo>
                <a:lnTo>
                  <a:pt x="6" y="6"/>
                </a:lnTo>
                <a:lnTo>
                  <a:pt x="0" y="0"/>
                </a:lnTo>
                <a:lnTo>
                  <a:pt x="0" y="402"/>
                </a:lnTo>
                <a:lnTo>
                  <a:pt x="6" y="408"/>
                </a:lnTo>
                <a:lnTo>
                  <a:pt x="16" y="413"/>
                </a:lnTo>
                <a:lnTo>
                  <a:pt x="26" y="419"/>
                </a:lnTo>
                <a:lnTo>
                  <a:pt x="31" y="424"/>
                </a:lnTo>
                <a:lnTo>
                  <a:pt x="41" y="430"/>
                </a:lnTo>
                <a:lnTo>
                  <a:pt x="51" y="441"/>
                </a:lnTo>
                <a:lnTo>
                  <a:pt x="62" y="446"/>
                </a:lnTo>
                <a:lnTo>
                  <a:pt x="72" y="451"/>
                </a:lnTo>
                <a:lnTo>
                  <a:pt x="82" y="457"/>
                </a:lnTo>
                <a:lnTo>
                  <a:pt x="92" y="462"/>
                </a:lnTo>
                <a:lnTo>
                  <a:pt x="102" y="468"/>
                </a:lnTo>
                <a:lnTo>
                  <a:pt x="118" y="473"/>
                </a:lnTo>
                <a:lnTo>
                  <a:pt x="128" y="479"/>
                </a:lnTo>
                <a:lnTo>
                  <a:pt x="138" y="484"/>
                </a:lnTo>
                <a:lnTo>
                  <a:pt x="153" y="489"/>
                </a:lnTo>
                <a:lnTo>
                  <a:pt x="164" y="495"/>
                </a:lnTo>
                <a:lnTo>
                  <a:pt x="179" y="500"/>
                </a:lnTo>
                <a:lnTo>
                  <a:pt x="194" y="506"/>
                </a:lnTo>
                <a:lnTo>
                  <a:pt x="210" y="511"/>
                </a:lnTo>
                <a:lnTo>
                  <a:pt x="220" y="517"/>
                </a:lnTo>
                <a:lnTo>
                  <a:pt x="235" y="522"/>
                </a:lnTo>
                <a:lnTo>
                  <a:pt x="250" y="528"/>
                </a:lnTo>
                <a:lnTo>
                  <a:pt x="266" y="533"/>
                </a:lnTo>
                <a:lnTo>
                  <a:pt x="281" y="538"/>
                </a:lnTo>
                <a:lnTo>
                  <a:pt x="301" y="544"/>
                </a:lnTo>
                <a:lnTo>
                  <a:pt x="317" y="549"/>
                </a:lnTo>
                <a:lnTo>
                  <a:pt x="332" y="549"/>
                </a:lnTo>
                <a:lnTo>
                  <a:pt x="347" y="555"/>
                </a:lnTo>
                <a:lnTo>
                  <a:pt x="368" y="560"/>
                </a:lnTo>
                <a:lnTo>
                  <a:pt x="383" y="566"/>
                </a:lnTo>
                <a:lnTo>
                  <a:pt x="403" y="571"/>
                </a:lnTo>
                <a:lnTo>
                  <a:pt x="419" y="571"/>
                </a:lnTo>
                <a:lnTo>
                  <a:pt x="439" y="576"/>
                </a:lnTo>
                <a:lnTo>
                  <a:pt x="459" y="582"/>
                </a:lnTo>
                <a:lnTo>
                  <a:pt x="475" y="587"/>
                </a:lnTo>
                <a:lnTo>
                  <a:pt x="495" y="587"/>
                </a:lnTo>
                <a:lnTo>
                  <a:pt x="516" y="593"/>
                </a:lnTo>
                <a:lnTo>
                  <a:pt x="536" y="598"/>
                </a:lnTo>
                <a:lnTo>
                  <a:pt x="556" y="604"/>
                </a:lnTo>
                <a:lnTo>
                  <a:pt x="572" y="604"/>
                </a:lnTo>
                <a:lnTo>
                  <a:pt x="592" y="609"/>
                </a:lnTo>
                <a:lnTo>
                  <a:pt x="612" y="609"/>
                </a:lnTo>
                <a:lnTo>
                  <a:pt x="638" y="615"/>
                </a:lnTo>
                <a:lnTo>
                  <a:pt x="658" y="620"/>
                </a:lnTo>
                <a:lnTo>
                  <a:pt x="679" y="620"/>
                </a:lnTo>
                <a:lnTo>
                  <a:pt x="699" y="625"/>
                </a:lnTo>
                <a:lnTo>
                  <a:pt x="720" y="625"/>
                </a:lnTo>
                <a:lnTo>
                  <a:pt x="740" y="631"/>
                </a:lnTo>
                <a:lnTo>
                  <a:pt x="765" y="631"/>
                </a:lnTo>
                <a:lnTo>
                  <a:pt x="786" y="636"/>
                </a:lnTo>
                <a:lnTo>
                  <a:pt x="806" y="636"/>
                </a:lnTo>
                <a:lnTo>
                  <a:pt x="832" y="642"/>
                </a:lnTo>
                <a:lnTo>
                  <a:pt x="852" y="642"/>
                </a:lnTo>
                <a:lnTo>
                  <a:pt x="878" y="642"/>
                </a:lnTo>
                <a:lnTo>
                  <a:pt x="898" y="647"/>
                </a:lnTo>
                <a:lnTo>
                  <a:pt x="924" y="647"/>
                </a:lnTo>
                <a:lnTo>
                  <a:pt x="944" y="647"/>
                </a:lnTo>
                <a:lnTo>
                  <a:pt x="969" y="653"/>
                </a:lnTo>
                <a:lnTo>
                  <a:pt x="990" y="653"/>
                </a:lnTo>
                <a:lnTo>
                  <a:pt x="1015" y="653"/>
                </a:lnTo>
                <a:lnTo>
                  <a:pt x="1036" y="653"/>
                </a:lnTo>
                <a:lnTo>
                  <a:pt x="1061" y="658"/>
                </a:lnTo>
                <a:lnTo>
                  <a:pt x="1082" y="658"/>
                </a:lnTo>
                <a:lnTo>
                  <a:pt x="1107" y="658"/>
                </a:lnTo>
                <a:lnTo>
                  <a:pt x="1133" y="658"/>
                </a:lnTo>
                <a:lnTo>
                  <a:pt x="1153" y="658"/>
                </a:lnTo>
                <a:lnTo>
                  <a:pt x="1179" y="658"/>
                </a:lnTo>
                <a:lnTo>
                  <a:pt x="1204" y="664"/>
                </a:lnTo>
                <a:lnTo>
                  <a:pt x="1224" y="664"/>
                </a:lnTo>
                <a:lnTo>
                  <a:pt x="1250" y="664"/>
                </a:lnTo>
                <a:lnTo>
                  <a:pt x="1275" y="664"/>
                </a:lnTo>
                <a:lnTo>
                  <a:pt x="1296" y="664"/>
                </a:lnTo>
                <a:lnTo>
                  <a:pt x="1321" y="664"/>
                </a:lnTo>
                <a:lnTo>
                  <a:pt x="1347" y="664"/>
                </a:lnTo>
                <a:lnTo>
                  <a:pt x="1367" y="664"/>
                </a:lnTo>
                <a:lnTo>
                  <a:pt x="1393" y="664"/>
                </a:lnTo>
                <a:lnTo>
                  <a:pt x="1418" y="658"/>
                </a:lnTo>
                <a:lnTo>
                  <a:pt x="1439" y="658"/>
                </a:lnTo>
                <a:lnTo>
                  <a:pt x="1464" y="658"/>
                </a:lnTo>
                <a:lnTo>
                  <a:pt x="1485" y="658"/>
                </a:lnTo>
                <a:lnTo>
                  <a:pt x="1510" y="658"/>
                </a:lnTo>
                <a:lnTo>
                  <a:pt x="1536" y="658"/>
                </a:lnTo>
                <a:lnTo>
                  <a:pt x="1556" y="653"/>
                </a:lnTo>
                <a:lnTo>
                  <a:pt x="1581" y="653"/>
                </a:lnTo>
                <a:lnTo>
                  <a:pt x="1602" y="653"/>
                </a:lnTo>
                <a:lnTo>
                  <a:pt x="1627" y="653"/>
                </a:lnTo>
                <a:lnTo>
                  <a:pt x="1648" y="647"/>
                </a:lnTo>
                <a:lnTo>
                  <a:pt x="1673" y="647"/>
                </a:lnTo>
                <a:lnTo>
                  <a:pt x="1694" y="647"/>
                </a:lnTo>
                <a:lnTo>
                  <a:pt x="1719" y="642"/>
                </a:lnTo>
                <a:lnTo>
                  <a:pt x="1740" y="642"/>
                </a:lnTo>
                <a:lnTo>
                  <a:pt x="1765" y="642"/>
                </a:lnTo>
                <a:lnTo>
                  <a:pt x="1785" y="636"/>
                </a:lnTo>
                <a:lnTo>
                  <a:pt x="1806" y="636"/>
                </a:lnTo>
                <a:lnTo>
                  <a:pt x="1831" y="631"/>
                </a:lnTo>
                <a:lnTo>
                  <a:pt x="1852" y="631"/>
                </a:lnTo>
                <a:lnTo>
                  <a:pt x="1872" y="625"/>
                </a:lnTo>
                <a:lnTo>
                  <a:pt x="1898" y="625"/>
                </a:lnTo>
                <a:lnTo>
                  <a:pt x="1918" y="620"/>
                </a:lnTo>
                <a:lnTo>
                  <a:pt x="1938" y="620"/>
                </a:lnTo>
                <a:lnTo>
                  <a:pt x="1959" y="615"/>
                </a:lnTo>
                <a:lnTo>
                  <a:pt x="1979" y="609"/>
                </a:lnTo>
                <a:lnTo>
                  <a:pt x="2000" y="609"/>
                </a:lnTo>
                <a:lnTo>
                  <a:pt x="2020" y="604"/>
                </a:lnTo>
                <a:lnTo>
                  <a:pt x="2040" y="604"/>
                </a:lnTo>
                <a:lnTo>
                  <a:pt x="2061" y="598"/>
                </a:lnTo>
                <a:lnTo>
                  <a:pt x="2081" y="593"/>
                </a:lnTo>
                <a:lnTo>
                  <a:pt x="2097" y="587"/>
                </a:lnTo>
                <a:lnTo>
                  <a:pt x="2097" y="185"/>
                </a:lnTo>
                <a:close/>
              </a:path>
            </a:pathLst>
          </a:custGeom>
          <a:solidFill>
            <a:srgbClr val="60606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4" name="Freeform 39"/>
          <p:cNvSpPr>
            <a:spLocks/>
          </p:cNvSpPr>
          <p:nvPr/>
        </p:nvSpPr>
        <p:spPr bwMode="auto">
          <a:xfrm>
            <a:off x="276225" y="3552546"/>
            <a:ext cx="3328988" cy="604838"/>
          </a:xfrm>
          <a:custGeom>
            <a:avLst/>
            <a:gdLst>
              <a:gd name="T0" fmla="*/ 2147483647 w 2097"/>
              <a:gd name="T1" fmla="*/ 781249031 h 381"/>
              <a:gd name="T2" fmla="*/ 2147483647 w 2097"/>
              <a:gd name="T3" fmla="*/ 808971558 h 381"/>
              <a:gd name="T4" fmla="*/ 2147483647 w 2097"/>
              <a:gd name="T5" fmla="*/ 824092503 h 381"/>
              <a:gd name="T6" fmla="*/ 2147483647 w 2097"/>
              <a:gd name="T7" fmla="*/ 836692695 h 381"/>
              <a:gd name="T8" fmla="*/ 2147483647 w 2097"/>
              <a:gd name="T9" fmla="*/ 851813641 h 381"/>
              <a:gd name="T10" fmla="*/ 2147483647 w 2097"/>
              <a:gd name="T11" fmla="*/ 864415222 h 381"/>
              <a:gd name="T12" fmla="*/ 2147483647 w 2097"/>
              <a:gd name="T13" fmla="*/ 877015216 h 381"/>
              <a:gd name="T14" fmla="*/ 2147483647 w 2097"/>
              <a:gd name="T15" fmla="*/ 892136161 h 381"/>
              <a:gd name="T16" fmla="*/ 2147483647 w 2097"/>
              <a:gd name="T17" fmla="*/ 904737742 h 381"/>
              <a:gd name="T18" fmla="*/ 2147483647 w 2097"/>
              <a:gd name="T19" fmla="*/ 919858688 h 381"/>
              <a:gd name="T20" fmla="*/ 2147483647 w 2097"/>
              <a:gd name="T21" fmla="*/ 919858688 h 381"/>
              <a:gd name="T22" fmla="*/ 2147483647 w 2097"/>
              <a:gd name="T23" fmla="*/ 932458681 h 381"/>
              <a:gd name="T24" fmla="*/ 2147483647 w 2097"/>
              <a:gd name="T25" fmla="*/ 932458681 h 381"/>
              <a:gd name="T26" fmla="*/ 2147483647 w 2097"/>
              <a:gd name="T27" fmla="*/ 947579627 h 381"/>
              <a:gd name="T28" fmla="*/ 2147483647 w 2097"/>
              <a:gd name="T29" fmla="*/ 947579627 h 381"/>
              <a:gd name="T30" fmla="*/ 2147483647 w 2097"/>
              <a:gd name="T31" fmla="*/ 947579627 h 381"/>
              <a:gd name="T32" fmla="*/ 2147483647 w 2097"/>
              <a:gd name="T33" fmla="*/ 960181208 h 381"/>
              <a:gd name="T34" fmla="*/ 2147483647 w 2097"/>
              <a:gd name="T35" fmla="*/ 960181208 h 381"/>
              <a:gd name="T36" fmla="*/ 2147483647 w 2097"/>
              <a:gd name="T37" fmla="*/ 960181208 h 381"/>
              <a:gd name="T38" fmla="*/ 2147483647 w 2097"/>
              <a:gd name="T39" fmla="*/ 960181208 h 381"/>
              <a:gd name="T40" fmla="*/ 2147483647 w 2097"/>
              <a:gd name="T41" fmla="*/ 947579627 h 381"/>
              <a:gd name="T42" fmla="*/ 2147483647 w 2097"/>
              <a:gd name="T43" fmla="*/ 947579627 h 381"/>
              <a:gd name="T44" fmla="*/ 2147483647 w 2097"/>
              <a:gd name="T45" fmla="*/ 947579627 h 381"/>
              <a:gd name="T46" fmla="*/ 2147483647 w 2097"/>
              <a:gd name="T47" fmla="*/ 932458681 h 381"/>
              <a:gd name="T48" fmla="*/ 2147483647 w 2097"/>
              <a:gd name="T49" fmla="*/ 932458681 h 381"/>
              <a:gd name="T50" fmla="*/ 2147483647 w 2097"/>
              <a:gd name="T51" fmla="*/ 919858688 h 381"/>
              <a:gd name="T52" fmla="*/ 2147483647 w 2097"/>
              <a:gd name="T53" fmla="*/ 919858688 h 381"/>
              <a:gd name="T54" fmla="*/ 2147173241 w 2097"/>
              <a:gd name="T55" fmla="*/ 904737742 h 381"/>
              <a:gd name="T56" fmla="*/ 2031246090 w 2097"/>
              <a:gd name="T57" fmla="*/ 892136161 h 381"/>
              <a:gd name="T58" fmla="*/ 1927920510 w 2097"/>
              <a:gd name="T59" fmla="*/ 877015216 h 381"/>
              <a:gd name="T60" fmla="*/ 1814512721 w 2097"/>
              <a:gd name="T61" fmla="*/ 864415222 h 381"/>
              <a:gd name="T62" fmla="*/ 1711187141 w 2097"/>
              <a:gd name="T63" fmla="*/ 851813641 h 381"/>
              <a:gd name="T64" fmla="*/ 1607859577 w 2097"/>
              <a:gd name="T65" fmla="*/ 836692695 h 381"/>
              <a:gd name="T66" fmla="*/ 1491932426 w 2097"/>
              <a:gd name="T67" fmla="*/ 824092503 h 381"/>
              <a:gd name="T68" fmla="*/ 1401206830 w 2097"/>
              <a:gd name="T69" fmla="*/ 808971558 h 381"/>
              <a:gd name="T70" fmla="*/ 1300400612 w 2097"/>
              <a:gd name="T71" fmla="*/ 781249031 h 381"/>
              <a:gd name="T72" fmla="*/ 1197073444 w 2097"/>
              <a:gd name="T73" fmla="*/ 768649038 h 381"/>
              <a:gd name="T74" fmla="*/ 1106347848 w 2097"/>
              <a:gd name="T75" fmla="*/ 740926511 h 381"/>
              <a:gd name="T76" fmla="*/ 1015622251 w 2097"/>
              <a:gd name="T77" fmla="*/ 728326517 h 381"/>
              <a:gd name="T78" fmla="*/ 927417604 w 2097"/>
              <a:gd name="T79" fmla="*/ 700603991 h 381"/>
              <a:gd name="T80" fmla="*/ 836692008 w 2097"/>
              <a:gd name="T81" fmla="*/ 672883052 h 381"/>
              <a:gd name="T82" fmla="*/ 758567784 w 2097"/>
              <a:gd name="T83" fmla="*/ 657762106 h 381"/>
              <a:gd name="T84" fmla="*/ 670361549 w 2097"/>
              <a:gd name="T85" fmla="*/ 632560531 h 381"/>
              <a:gd name="T86" fmla="*/ 592235937 w 2097"/>
              <a:gd name="T87" fmla="*/ 604838005 h 381"/>
              <a:gd name="T88" fmla="*/ 529232844 w 2097"/>
              <a:gd name="T89" fmla="*/ 577117066 h 381"/>
              <a:gd name="T90" fmla="*/ 451108819 w 2097"/>
              <a:gd name="T91" fmla="*/ 549394539 h 381"/>
              <a:gd name="T92" fmla="*/ 385584678 w 2097"/>
              <a:gd name="T93" fmla="*/ 521673600 h 381"/>
              <a:gd name="T94" fmla="*/ 322579997 w 2097"/>
              <a:gd name="T95" fmla="*/ 493951074 h 381"/>
              <a:gd name="T96" fmla="*/ 257055956 w 2097"/>
              <a:gd name="T97" fmla="*/ 466230134 h 381"/>
              <a:gd name="T98" fmla="*/ 206652797 w 2097"/>
              <a:gd name="T99" fmla="*/ 438507608 h 381"/>
              <a:gd name="T100" fmla="*/ 156249688 w 2097"/>
              <a:gd name="T101" fmla="*/ 413305933 h 381"/>
              <a:gd name="T102" fmla="*/ 103327192 w 2097"/>
              <a:gd name="T103" fmla="*/ 370464049 h 381"/>
              <a:gd name="T104" fmla="*/ 65524067 w 2097"/>
              <a:gd name="T105" fmla="*/ 342741523 h 381"/>
              <a:gd name="T106" fmla="*/ 15120939 w 2097"/>
              <a:gd name="T107" fmla="*/ 317539947 h 381"/>
              <a:gd name="T108" fmla="*/ 2147483647 w 2097"/>
              <a:gd name="T109" fmla="*/ 0 h 38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097"/>
              <a:gd name="T166" fmla="*/ 0 h 381"/>
              <a:gd name="T167" fmla="*/ 2097 w 2097"/>
              <a:gd name="T168" fmla="*/ 381 h 38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097" h="381">
                <a:moveTo>
                  <a:pt x="2097" y="305"/>
                </a:moveTo>
                <a:lnTo>
                  <a:pt x="2081" y="310"/>
                </a:lnTo>
                <a:lnTo>
                  <a:pt x="2061" y="316"/>
                </a:lnTo>
                <a:lnTo>
                  <a:pt x="2040" y="321"/>
                </a:lnTo>
                <a:lnTo>
                  <a:pt x="2020" y="321"/>
                </a:lnTo>
                <a:lnTo>
                  <a:pt x="2000" y="327"/>
                </a:lnTo>
                <a:lnTo>
                  <a:pt x="1979" y="327"/>
                </a:lnTo>
                <a:lnTo>
                  <a:pt x="1959" y="332"/>
                </a:lnTo>
                <a:lnTo>
                  <a:pt x="1938" y="338"/>
                </a:lnTo>
                <a:lnTo>
                  <a:pt x="1918" y="338"/>
                </a:lnTo>
                <a:lnTo>
                  <a:pt x="1898" y="343"/>
                </a:lnTo>
                <a:lnTo>
                  <a:pt x="1872" y="343"/>
                </a:lnTo>
                <a:lnTo>
                  <a:pt x="1852" y="348"/>
                </a:lnTo>
                <a:lnTo>
                  <a:pt x="1831" y="348"/>
                </a:lnTo>
                <a:lnTo>
                  <a:pt x="1806" y="354"/>
                </a:lnTo>
                <a:lnTo>
                  <a:pt x="1785" y="354"/>
                </a:lnTo>
                <a:lnTo>
                  <a:pt x="1765" y="359"/>
                </a:lnTo>
                <a:lnTo>
                  <a:pt x="1740" y="359"/>
                </a:lnTo>
                <a:lnTo>
                  <a:pt x="1719" y="359"/>
                </a:lnTo>
                <a:lnTo>
                  <a:pt x="1694" y="365"/>
                </a:lnTo>
                <a:lnTo>
                  <a:pt x="1673" y="365"/>
                </a:lnTo>
                <a:lnTo>
                  <a:pt x="1648" y="365"/>
                </a:lnTo>
                <a:lnTo>
                  <a:pt x="1627" y="370"/>
                </a:lnTo>
                <a:lnTo>
                  <a:pt x="1602" y="370"/>
                </a:lnTo>
                <a:lnTo>
                  <a:pt x="1581" y="370"/>
                </a:lnTo>
                <a:lnTo>
                  <a:pt x="1556" y="370"/>
                </a:lnTo>
                <a:lnTo>
                  <a:pt x="1536" y="376"/>
                </a:lnTo>
                <a:lnTo>
                  <a:pt x="1510" y="376"/>
                </a:lnTo>
                <a:lnTo>
                  <a:pt x="1485" y="376"/>
                </a:lnTo>
                <a:lnTo>
                  <a:pt x="1464" y="376"/>
                </a:lnTo>
                <a:lnTo>
                  <a:pt x="1439" y="376"/>
                </a:lnTo>
                <a:lnTo>
                  <a:pt x="1418" y="376"/>
                </a:lnTo>
                <a:lnTo>
                  <a:pt x="1393" y="381"/>
                </a:lnTo>
                <a:lnTo>
                  <a:pt x="1367" y="381"/>
                </a:lnTo>
                <a:lnTo>
                  <a:pt x="1347" y="381"/>
                </a:lnTo>
                <a:lnTo>
                  <a:pt x="1321" y="381"/>
                </a:lnTo>
                <a:lnTo>
                  <a:pt x="1296" y="381"/>
                </a:lnTo>
                <a:lnTo>
                  <a:pt x="1275" y="381"/>
                </a:lnTo>
                <a:lnTo>
                  <a:pt x="1250" y="381"/>
                </a:lnTo>
                <a:lnTo>
                  <a:pt x="1224" y="381"/>
                </a:lnTo>
                <a:lnTo>
                  <a:pt x="1204" y="381"/>
                </a:lnTo>
                <a:lnTo>
                  <a:pt x="1179" y="376"/>
                </a:lnTo>
                <a:lnTo>
                  <a:pt x="1153" y="376"/>
                </a:lnTo>
                <a:lnTo>
                  <a:pt x="1133" y="376"/>
                </a:lnTo>
                <a:lnTo>
                  <a:pt x="1107" y="376"/>
                </a:lnTo>
                <a:lnTo>
                  <a:pt x="1082" y="376"/>
                </a:lnTo>
                <a:lnTo>
                  <a:pt x="1061" y="376"/>
                </a:lnTo>
                <a:lnTo>
                  <a:pt x="1036" y="370"/>
                </a:lnTo>
                <a:lnTo>
                  <a:pt x="1015" y="370"/>
                </a:lnTo>
                <a:lnTo>
                  <a:pt x="990" y="370"/>
                </a:lnTo>
                <a:lnTo>
                  <a:pt x="969" y="370"/>
                </a:lnTo>
                <a:lnTo>
                  <a:pt x="944" y="365"/>
                </a:lnTo>
                <a:lnTo>
                  <a:pt x="924" y="365"/>
                </a:lnTo>
                <a:lnTo>
                  <a:pt x="898" y="365"/>
                </a:lnTo>
                <a:lnTo>
                  <a:pt x="878" y="359"/>
                </a:lnTo>
                <a:lnTo>
                  <a:pt x="852" y="359"/>
                </a:lnTo>
                <a:lnTo>
                  <a:pt x="832" y="359"/>
                </a:lnTo>
                <a:lnTo>
                  <a:pt x="806" y="354"/>
                </a:lnTo>
                <a:lnTo>
                  <a:pt x="786" y="354"/>
                </a:lnTo>
                <a:lnTo>
                  <a:pt x="765" y="348"/>
                </a:lnTo>
                <a:lnTo>
                  <a:pt x="740" y="348"/>
                </a:lnTo>
                <a:lnTo>
                  <a:pt x="720" y="343"/>
                </a:lnTo>
                <a:lnTo>
                  <a:pt x="699" y="343"/>
                </a:lnTo>
                <a:lnTo>
                  <a:pt x="679" y="338"/>
                </a:lnTo>
                <a:lnTo>
                  <a:pt x="658" y="338"/>
                </a:lnTo>
                <a:lnTo>
                  <a:pt x="638" y="332"/>
                </a:lnTo>
                <a:lnTo>
                  <a:pt x="612" y="327"/>
                </a:lnTo>
                <a:lnTo>
                  <a:pt x="592" y="327"/>
                </a:lnTo>
                <a:lnTo>
                  <a:pt x="572" y="321"/>
                </a:lnTo>
                <a:lnTo>
                  <a:pt x="556" y="321"/>
                </a:lnTo>
                <a:lnTo>
                  <a:pt x="536" y="316"/>
                </a:lnTo>
                <a:lnTo>
                  <a:pt x="516" y="310"/>
                </a:lnTo>
                <a:lnTo>
                  <a:pt x="495" y="305"/>
                </a:lnTo>
                <a:lnTo>
                  <a:pt x="475" y="305"/>
                </a:lnTo>
                <a:lnTo>
                  <a:pt x="459" y="300"/>
                </a:lnTo>
                <a:lnTo>
                  <a:pt x="439" y="294"/>
                </a:lnTo>
                <a:lnTo>
                  <a:pt x="419" y="289"/>
                </a:lnTo>
                <a:lnTo>
                  <a:pt x="403" y="289"/>
                </a:lnTo>
                <a:lnTo>
                  <a:pt x="383" y="283"/>
                </a:lnTo>
                <a:lnTo>
                  <a:pt x="368" y="278"/>
                </a:lnTo>
                <a:lnTo>
                  <a:pt x="347" y="272"/>
                </a:lnTo>
                <a:lnTo>
                  <a:pt x="332" y="267"/>
                </a:lnTo>
                <a:lnTo>
                  <a:pt x="317" y="267"/>
                </a:lnTo>
                <a:lnTo>
                  <a:pt x="301" y="261"/>
                </a:lnTo>
                <a:lnTo>
                  <a:pt x="281" y="256"/>
                </a:lnTo>
                <a:lnTo>
                  <a:pt x="266" y="251"/>
                </a:lnTo>
                <a:lnTo>
                  <a:pt x="250" y="245"/>
                </a:lnTo>
                <a:lnTo>
                  <a:pt x="235" y="240"/>
                </a:lnTo>
                <a:lnTo>
                  <a:pt x="220" y="234"/>
                </a:lnTo>
                <a:lnTo>
                  <a:pt x="210" y="229"/>
                </a:lnTo>
                <a:lnTo>
                  <a:pt x="194" y="223"/>
                </a:lnTo>
                <a:lnTo>
                  <a:pt x="179" y="218"/>
                </a:lnTo>
                <a:lnTo>
                  <a:pt x="164" y="213"/>
                </a:lnTo>
                <a:lnTo>
                  <a:pt x="153" y="207"/>
                </a:lnTo>
                <a:lnTo>
                  <a:pt x="138" y="202"/>
                </a:lnTo>
                <a:lnTo>
                  <a:pt x="128" y="196"/>
                </a:lnTo>
                <a:lnTo>
                  <a:pt x="118" y="191"/>
                </a:lnTo>
                <a:lnTo>
                  <a:pt x="102" y="185"/>
                </a:lnTo>
                <a:lnTo>
                  <a:pt x="92" y="180"/>
                </a:lnTo>
                <a:lnTo>
                  <a:pt x="82" y="174"/>
                </a:lnTo>
                <a:lnTo>
                  <a:pt x="72" y="169"/>
                </a:lnTo>
                <a:lnTo>
                  <a:pt x="62" y="164"/>
                </a:lnTo>
                <a:lnTo>
                  <a:pt x="51" y="158"/>
                </a:lnTo>
                <a:lnTo>
                  <a:pt x="41" y="147"/>
                </a:lnTo>
                <a:lnTo>
                  <a:pt x="31" y="142"/>
                </a:lnTo>
                <a:lnTo>
                  <a:pt x="26" y="136"/>
                </a:lnTo>
                <a:lnTo>
                  <a:pt x="16" y="131"/>
                </a:lnTo>
                <a:lnTo>
                  <a:pt x="6" y="126"/>
                </a:lnTo>
                <a:lnTo>
                  <a:pt x="0" y="120"/>
                </a:lnTo>
                <a:lnTo>
                  <a:pt x="1296" y="0"/>
                </a:lnTo>
                <a:lnTo>
                  <a:pt x="2097" y="305"/>
                </a:lnTo>
                <a:close/>
              </a:path>
            </a:pathLst>
          </a:custGeom>
          <a:solidFill>
            <a:srgbClr val="C0C0C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374650" y="5000636"/>
            <a:ext cx="3981450" cy="546100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6" name="Rectangle 42"/>
          <p:cNvSpPr>
            <a:spLocks noChangeArrowheads="1"/>
          </p:cNvSpPr>
          <p:nvPr/>
        </p:nvSpPr>
        <p:spPr bwMode="auto">
          <a:xfrm>
            <a:off x="617538" y="5051436"/>
            <a:ext cx="6790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 dirty="0" smtClean="0">
                <a:solidFill>
                  <a:srgbClr val="000000"/>
                </a:solidFill>
              </a:rPr>
              <a:t>Training</a:t>
            </a:r>
            <a:endParaRPr lang="es-ES" dirty="0"/>
          </a:p>
        </p:txBody>
      </p:sp>
      <p:sp>
        <p:nvSpPr>
          <p:cNvPr id="77" name="Rectangle 43"/>
          <p:cNvSpPr>
            <a:spLocks noChangeArrowheads="1"/>
          </p:cNvSpPr>
          <p:nvPr/>
        </p:nvSpPr>
        <p:spPr bwMode="auto">
          <a:xfrm>
            <a:off x="2325688" y="5103824"/>
            <a:ext cx="122237" cy="130175"/>
          </a:xfrm>
          <a:prstGeom prst="rect">
            <a:avLst/>
          </a:prstGeom>
          <a:solidFill>
            <a:srgbClr val="C0C0C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505075" y="5051436"/>
            <a:ext cx="1058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</a:rPr>
              <a:t>Debugging</a:t>
            </a:r>
            <a:endParaRPr lang="es-ES"/>
          </a:p>
        </p:txBody>
      </p:sp>
      <p:sp>
        <p:nvSpPr>
          <p:cNvPr id="79" name="Rectangle 45"/>
          <p:cNvSpPr>
            <a:spLocks noChangeArrowheads="1"/>
          </p:cNvSpPr>
          <p:nvPr/>
        </p:nvSpPr>
        <p:spPr bwMode="auto">
          <a:xfrm>
            <a:off x="419100" y="5345124"/>
            <a:ext cx="120650" cy="130175"/>
          </a:xfrm>
          <a:prstGeom prst="rect">
            <a:avLst/>
          </a:prstGeom>
          <a:solidFill>
            <a:srgbClr val="00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11188" y="5280056"/>
            <a:ext cx="3960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600" b="1" dirty="0" err="1" smtClean="0">
                <a:solidFill>
                  <a:srgbClr val="000000"/>
                </a:solidFill>
              </a:rPr>
              <a:t>Effective</a:t>
            </a:r>
            <a:r>
              <a:rPr lang="es-ES" sz="1600" b="1" dirty="0" smtClean="0">
                <a:solidFill>
                  <a:srgbClr val="000000"/>
                </a:solidFill>
              </a:rPr>
              <a:t> </a:t>
            </a:r>
            <a:r>
              <a:rPr lang="es-ES" sz="1600" b="1" dirty="0" err="1" smtClean="0">
                <a:solidFill>
                  <a:srgbClr val="000000"/>
                </a:solidFill>
              </a:rPr>
              <a:t>work</a:t>
            </a:r>
            <a:endParaRPr lang="es-ES" sz="1200" dirty="0"/>
          </a:p>
        </p:txBody>
      </p:sp>
      <p:sp>
        <p:nvSpPr>
          <p:cNvPr id="81" name="Line 5"/>
          <p:cNvSpPr>
            <a:spLocks noChangeShapeType="1"/>
          </p:cNvSpPr>
          <p:nvPr/>
        </p:nvSpPr>
        <p:spPr bwMode="auto">
          <a:xfrm>
            <a:off x="0" y="762000"/>
            <a:ext cx="9144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82" name="Text Box 66"/>
          <p:cNvSpPr txBox="1">
            <a:spLocks noChangeArrowheads="1"/>
          </p:cNvSpPr>
          <p:nvPr/>
        </p:nvSpPr>
        <p:spPr bwMode="auto">
          <a:xfrm>
            <a:off x="4795870" y="1357298"/>
            <a:ext cx="4419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dirty="0" err="1" smtClean="0"/>
              <a:t>About</a:t>
            </a:r>
            <a:r>
              <a:rPr lang="es-ES" sz="1600" dirty="0" smtClean="0"/>
              <a:t>  75,000 XBRL </a:t>
            </a:r>
            <a:r>
              <a:rPr lang="es-ES" sz="1600" dirty="0" err="1" smtClean="0"/>
              <a:t>Formulae</a:t>
            </a:r>
            <a:r>
              <a:rPr lang="es-ES" sz="1600" dirty="0" smtClean="0"/>
              <a:t> (</a:t>
            </a:r>
            <a:r>
              <a:rPr lang="es-ES" sz="1600" dirty="0" err="1" smtClean="0"/>
              <a:t>most</a:t>
            </a:r>
            <a:r>
              <a:rPr lang="es-ES" sz="1600" dirty="0" smtClean="0"/>
              <a:t> of </a:t>
            </a:r>
            <a:r>
              <a:rPr lang="es-ES" sz="1600" dirty="0" err="1" smtClean="0"/>
              <a:t>them</a:t>
            </a:r>
            <a:r>
              <a:rPr lang="es-ES" sz="1600" dirty="0" smtClean="0"/>
              <a:t> </a:t>
            </a:r>
            <a:r>
              <a:rPr lang="es-ES" sz="1600" dirty="0" err="1" smtClean="0"/>
              <a:t>automatically</a:t>
            </a:r>
            <a:r>
              <a:rPr lang="es-ES" sz="1600" dirty="0" smtClean="0"/>
              <a:t> </a:t>
            </a:r>
            <a:r>
              <a:rPr lang="es-ES" sz="1600" dirty="0" err="1" smtClean="0"/>
              <a:t>migrated</a:t>
            </a:r>
            <a:r>
              <a:rPr lang="es-ES" sz="1600" dirty="0" smtClean="0"/>
              <a:t> </a:t>
            </a:r>
            <a:r>
              <a:rPr lang="es-ES" sz="1600" dirty="0" err="1" smtClean="0"/>
              <a:t>from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legacy</a:t>
            </a:r>
            <a:r>
              <a:rPr lang="es-ES" sz="1600" dirty="0" smtClean="0"/>
              <a:t> </a:t>
            </a:r>
            <a:r>
              <a:rPr lang="es-ES" sz="1600" dirty="0" err="1" smtClean="0"/>
              <a:t>sistem</a:t>
            </a:r>
            <a:r>
              <a:rPr lang="es-ES" sz="16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s-ES" sz="1600" dirty="0" err="1" smtClean="0"/>
              <a:t>About</a:t>
            </a:r>
            <a:r>
              <a:rPr lang="es-ES" sz="1600" dirty="0" smtClean="0"/>
              <a:t>  100 XBRL </a:t>
            </a:r>
            <a:r>
              <a:rPr lang="es-ES" sz="1600" dirty="0" err="1" smtClean="0"/>
              <a:t>formulae</a:t>
            </a:r>
            <a:r>
              <a:rPr lang="es-ES" sz="1600" dirty="0" smtClean="0"/>
              <a:t> in 8 </a:t>
            </a:r>
            <a:r>
              <a:rPr lang="es-ES" sz="1600" dirty="0" err="1" smtClean="0"/>
              <a:t>days</a:t>
            </a:r>
            <a:r>
              <a:rPr lang="es-ES" sz="1600" dirty="0" smtClean="0"/>
              <a:t>/</a:t>
            </a:r>
            <a:r>
              <a:rPr lang="es-ES" sz="1600" dirty="0" err="1" smtClean="0"/>
              <a:t>person</a:t>
            </a:r>
            <a:endParaRPr lang="es-ES" sz="1600" dirty="0" smtClean="0"/>
          </a:p>
          <a:p>
            <a:pPr>
              <a:spcBef>
                <a:spcPct val="50000"/>
              </a:spcBef>
            </a:pPr>
            <a:r>
              <a:rPr lang="es-ES" sz="1600" dirty="0" smtClean="0"/>
              <a:t>(</a:t>
            </a:r>
            <a:r>
              <a:rPr lang="es-ES" sz="1600" dirty="0" err="1" smtClean="0"/>
              <a:t>analysis</a:t>
            </a:r>
            <a:r>
              <a:rPr lang="es-ES" sz="1600" dirty="0" smtClean="0"/>
              <a:t>, manual </a:t>
            </a:r>
            <a:r>
              <a:rPr lang="es-ES" sz="1600" dirty="0" err="1" smtClean="0"/>
              <a:t>development</a:t>
            </a:r>
            <a:r>
              <a:rPr lang="es-ES" sz="1600" dirty="0" smtClean="0"/>
              <a:t> and </a:t>
            </a:r>
            <a:r>
              <a:rPr lang="es-ES" sz="1600" dirty="0" err="1" smtClean="0"/>
              <a:t>testing</a:t>
            </a:r>
            <a:r>
              <a:rPr lang="es-ES" sz="16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s-ES" sz="1600" b="1" dirty="0" smtClean="0">
                <a:sym typeface="Wingdings" pitchFamily="2" charset="2"/>
              </a:rPr>
              <a:t> 12,5 XBRL </a:t>
            </a:r>
            <a:r>
              <a:rPr lang="es-ES" sz="1600" b="1" dirty="0" err="1" smtClean="0">
                <a:sym typeface="Wingdings" pitchFamily="2" charset="2"/>
              </a:rPr>
              <a:t>Formulae</a:t>
            </a:r>
            <a:r>
              <a:rPr lang="es-ES" sz="1600" b="1" dirty="0" smtClean="0">
                <a:sym typeface="Wingdings" pitchFamily="2" charset="2"/>
              </a:rPr>
              <a:t>/</a:t>
            </a:r>
            <a:r>
              <a:rPr lang="es-ES" sz="1600" b="1" dirty="0" err="1" smtClean="0">
                <a:sym typeface="Wingdings" pitchFamily="2" charset="2"/>
              </a:rPr>
              <a:t>day</a:t>
            </a:r>
            <a:r>
              <a:rPr lang="es-ES" sz="1600" b="1" dirty="0" smtClean="0">
                <a:sym typeface="Wingdings" pitchFamily="2" charset="2"/>
              </a:rPr>
              <a:t>/</a:t>
            </a:r>
            <a:r>
              <a:rPr lang="es-ES" sz="1600" b="1" dirty="0" err="1" smtClean="0">
                <a:sym typeface="Wingdings" pitchFamily="2" charset="2"/>
              </a:rPr>
              <a:t>person</a:t>
            </a:r>
            <a:endParaRPr lang="es-ES" sz="1600" b="1" dirty="0"/>
          </a:p>
        </p:txBody>
      </p:sp>
      <p:sp>
        <p:nvSpPr>
          <p:cNvPr id="83" name="Line 7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86" name="12 CuadroTexto"/>
          <p:cNvSpPr txBox="1">
            <a:spLocks noChangeArrowheads="1"/>
          </p:cNvSpPr>
          <p:nvPr/>
        </p:nvSpPr>
        <p:spPr bwMode="auto">
          <a:xfrm>
            <a:off x="6977063" y="3273425"/>
            <a:ext cx="403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 b="1"/>
              <a:t>2 %</a:t>
            </a:r>
          </a:p>
        </p:txBody>
      </p:sp>
      <p:sp>
        <p:nvSpPr>
          <p:cNvPr id="87" name="13 CuadroTexto"/>
          <p:cNvSpPr txBox="1">
            <a:spLocks noChangeArrowheads="1"/>
          </p:cNvSpPr>
          <p:nvPr/>
        </p:nvSpPr>
        <p:spPr bwMode="auto">
          <a:xfrm>
            <a:off x="7250113" y="3276600"/>
            <a:ext cx="490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5 %</a:t>
            </a:r>
          </a:p>
        </p:txBody>
      </p:sp>
      <p:sp>
        <p:nvSpPr>
          <p:cNvPr id="88" name="14 CuadroTexto"/>
          <p:cNvSpPr txBox="1">
            <a:spLocks noChangeArrowheads="1"/>
          </p:cNvSpPr>
          <p:nvPr/>
        </p:nvSpPr>
        <p:spPr bwMode="auto">
          <a:xfrm>
            <a:off x="7434263" y="3657600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 dirty="0"/>
              <a:t>33 %</a:t>
            </a:r>
          </a:p>
        </p:txBody>
      </p:sp>
      <p:sp>
        <p:nvSpPr>
          <p:cNvPr id="89" name="15 CuadroTexto"/>
          <p:cNvSpPr txBox="1">
            <a:spLocks noChangeArrowheads="1"/>
          </p:cNvSpPr>
          <p:nvPr/>
        </p:nvSpPr>
        <p:spPr bwMode="auto">
          <a:xfrm>
            <a:off x="6062663" y="3962400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40 %</a:t>
            </a:r>
          </a:p>
        </p:txBody>
      </p:sp>
      <p:sp>
        <p:nvSpPr>
          <p:cNvPr id="90" name="16 CuadroTexto"/>
          <p:cNvSpPr txBox="1">
            <a:spLocks noChangeArrowheads="1"/>
          </p:cNvSpPr>
          <p:nvPr/>
        </p:nvSpPr>
        <p:spPr bwMode="auto">
          <a:xfrm>
            <a:off x="5910263" y="3429000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20 %</a:t>
            </a:r>
          </a:p>
        </p:txBody>
      </p:sp>
      <p:sp>
        <p:nvSpPr>
          <p:cNvPr id="91" name="Rectangle 62"/>
          <p:cNvSpPr>
            <a:spLocks noChangeArrowheads="1"/>
          </p:cNvSpPr>
          <p:nvPr/>
        </p:nvSpPr>
        <p:spPr bwMode="auto">
          <a:xfrm>
            <a:off x="419100" y="5114936"/>
            <a:ext cx="120650" cy="130175"/>
          </a:xfrm>
          <a:prstGeom prst="rect">
            <a:avLst/>
          </a:prstGeom>
          <a:solidFill>
            <a:schemeClr val="bg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92" name="Text Box 58"/>
          <p:cNvSpPr txBox="1">
            <a:spLocks noChangeArrowheads="1"/>
          </p:cNvSpPr>
          <p:nvPr/>
        </p:nvSpPr>
        <p:spPr bwMode="auto">
          <a:xfrm>
            <a:off x="179388" y="928670"/>
            <a:ext cx="441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 err="1" smtClean="0"/>
              <a:t>First</a:t>
            </a:r>
            <a:r>
              <a:rPr lang="es-ES" b="1" dirty="0" smtClean="0"/>
              <a:t> </a:t>
            </a:r>
            <a:r>
              <a:rPr lang="es-ES" b="1" dirty="0" err="1" smtClean="0"/>
              <a:t>steps</a:t>
            </a:r>
            <a:r>
              <a:rPr lang="es-ES" b="1" dirty="0" smtClean="0"/>
              <a:t> </a:t>
            </a:r>
            <a:r>
              <a:rPr lang="es-ES" sz="1600" dirty="0" smtClean="0"/>
              <a:t>(</a:t>
            </a:r>
            <a:r>
              <a:rPr lang="es-ES" dirty="0" smtClean="0"/>
              <a:t>COREP </a:t>
            </a:r>
            <a:r>
              <a:rPr lang="es-ES" dirty="0" err="1" smtClean="0"/>
              <a:t>project</a:t>
            </a:r>
            <a:r>
              <a:rPr lang="es-ES" dirty="0" smtClean="0"/>
              <a:t> in 2008)</a:t>
            </a:r>
            <a:endParaRPr lang="es-ES" sz="1600" dirty="0"/>
          </a:p>
        </p:txBody>
      </p:sp>
      <p:sp>
        <p:nvSpPr>
          <p:cNvPr id="93" name="Text Box 58"/>
          <p:cNvSpPr txBox="1">
            <a:spLocks noChangeArrowheads="1"/>
          </p:cNvSpPr>
          <p:nvPr/>
        </p:nvSpPr>
        <p:spPr bwMode="auto">
          <a:xfrm>
            <a:off x="4760913" y="928670"/>
            <a:ext cx="441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err="1" smtClean="0"/>
              <a:t>Now</a:t>
            </a:r>
            <a:endParaRPr lang="es-ES" b="1" dirty="0"/>
          </a:p>
        </p:txBody>
      </p:sp>
      <p:sp>
        <p:nvSpPr>
          <p:cNvPr id="94" name="16 CuadroTexto"/>
          <p:cNvSpPr txBox="1">
            <a:spLocks noChangeArrowheads="1"/>
          </p:cNvSpPr>
          <p:nvPr/>
        </p:nvSpPr>
        <p:spPr bwMode="auto">
          <a:xfrm>
            <a:off x="3059113" y="3157259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40 %</a:t>
            </a:r>
          </a:p>
        </p:txBody>
      </p:sp>
      <p:sp>
        <p:nvSpPr>
          <p:cNvPr id="95" name="16 CuadroTexto"/>
          <p:cNvSpPr txBox="1">
            <a:spLocks noChangeArrowheads="1"/>
          </p:cNvSpPr>
          <p:nvPr/>
        </p:nvSpPr>
        <p:spPr bwMode="auto">
          <a:xfrm>
            <a:off x="1908175" y="3749396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30 %</a:t>
            </a:r>
          </a:p>
        </p:txBody>
      </p:sp>
      <p:sp>
        <p:nvSpPr>
          <p:cNvPr id="96" name="16 CuadroTexto"/>
          <p:cNvSpPr txBox="1">
            <a:spLocks noChangeArrowheads="1"/>
          </p:cNvSpPr>
          <p:nvPr/>
        </p:nvSpPr>
        <p:spPr bwMode="auto">
          <a:xfrm>
            <a:off x="1258888" y="3157259"/>
            <a:ext cx="588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/>
              <a:t>30 %</a:t>
            </a:r>
          </a:p>
        </p:txBody>
      </p:sp>
      <p:pic>
        <p:nvPicPr>
          <p:cNvPr id="41" name="Picture 12" descr="LOGO_1_72_Trans_Gri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8504" y="6096314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s-ES" sz="2800" dirty="0" smtClean="0"/>
              <a:t>CONCLUSIONS</a:t>
            </a:r>
            <a:endParaRPr lang="es-ES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2400" y="1046163"/>
            <a:ext cx="84915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" b="1" dirty="0" err="1" smtClean="0">
                <a:solidFill>
                  <a:schemeClr val="tx2"/>
                </a:solidFill>
              </a:rPr>
              <a:t>All</a:t>
            </a:r>
            <a:r>
              <a:rPr lang="es-ES" b="1" dirty="0" smtClean="0">
                <a:solidFill>
                  <a:schemeClr val="tx2"/>
                </a:solidFill>
              </a:rPr>
              <a:t> Bank of </a:t>
            </a:r>
            <a:r>
              <a:rPr lang="es-ES" b="1" dirty="0" err="1" smtClean="0">
                <a:solidFill>
                  <a:schemeClr val="tx2"/>
                </a:solidFill>
              </a:rPr>
              <a:t>Spain</a:t>
            </a:r>
            <a:r>
              <a:rPr lang="es-ES" b="1" dirty="0" smtClean="0">
                <a:solidFill>
                  <a:schemeClr val="tx2"/>
                </a:solidFill>
              </a:rPr>
              <a:t> Business rules </a:t>
            </a:r>
            <a:r>
              <a:rPr lang="es-ES" b="1" dirty="0" err="1" smtClean="0">
                <a:solidFill>
                  <a:schemeClr val="tx2"/>
                </a:solidFill>
              </a:rPr>
              <a:t>expressed</a:t>
            </a:r>
            <a:r>
              <a:rPr lang="es-ES" b="1" dirty="0" smtClean="0">
                <a:solidFill>
                  <a:schemeClr val="tx2"/>
                </a:solidFill>
              </a:rPr>
              <a:t> as XBRL </a:t>
            </a:r>
            <a:r>
              <a:rPr lang="es-ES" b="1" dirty="0" err="1" smtClean="0">
                <a:solidFill>
                  <a:schemeClr val="tx2"/>
                </a:solidFill>
              </a:rPr>
              <a:t>Formulae</a:t>
            </a:r>
            <a:endParaRPr lang="es-ES" sz="2200" dirty="0" smtClean="0"/>
          </a:p>
          <a:p>
            <a:pPr marL="342900" indent="-342900">
              <a:spcBef>
                <a:spcPct val="50000"/>
              </a:spcBef>
            </a:pPr>
            <a:r>
              <a:rPr lang="en-US" dirty="0" smtClean="0"/>
              <a:t>&lt;To complete …..&gt;</a:t>
            </a:r>
            <a:br>
              <a:rPr lang="en-US" dirty="0" smtClean="0"/>
            </a:br>
            <a:endParaRPr lang="es-ES" b="1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s-ES" b="1" dirty="0" smtClean="0">
              <a:solidFill>
                <a:schemeClr val="tx2"/>
              </a:solidFill>
            </a:endParaRPr>
          </a:p>
        </p:txBody>
      </p:sp>
      <p:pic>
        <p:nvPicPr>
          <p:cNvPr id="8" name="Picture 12" descr="LOGO_1_72_Trans_Gr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8504" y="6096314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85800" y="4429132"/>
            <a:ext cx="7886728" cy="5715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b="1" dirty="0" smtClean="0">
                <a:solidFill>
                  <a:schemeClr val="bg1"/>
                </a:solidFill>
                <a:latin typeface="Arial" charset="0"/>
                <a:ea typeface="Batang" pitchFamily="18" charset="-127"/>
              </a:rPr>
              <a:t>Practicing XBRL formulae in the Bank of Spain</a:t>
            </a:r>
          </a:p>
        </p:txBody>
      </p:sp>
      <p:pic>
        <p:nvPicPr>
          <p:cNvPr id="11268" name="Picture 5" descr="image00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3414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0" y="3645024"/>
            <a:ext cx="9144000" cy="2641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Picture 2" descr="C:\WINNT\Profiles\q73696x\Mis documentos\Mis imágenes\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468341"/>
            <a:ext cx="1905000" cy="904875"/>
          </a:xfrm>
          <a:prstGeom prst="rect">
            <a:avLst/>
          </a:prstGeom>
          <a:noFill/>
        </p:spPr>
      </p:pic>
      <p:sp>
        <p:nvSpPr>
          <p:cNvPr id="13" name="Rectangle 9"/>
          <p:cNvSpPr txBox="1">
            <a:spLocks noChangeArrowheads="1"/>
          </p:cNvSpPr>
          <p:nvPr/>
        </p:nvSpPr>
        <p:spPr>
          <a:xfrm>
            <a:off x="214283" y="3861049"/>
            <a:ext cx="5929354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Thank you for your attention</a:t>
            </a:r>
          </a:p>
          <a:p>
            <a:pPr algn="ctr"/>
            <a:endParaRPr lang="en-US" sz="2200" dirty="0" smtClean="0">
              <a:solidFill>
                <a:srgbClr val="002060"/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Víctor</a:t>
            </a:r>
            <a:r>
              <a:rPr kumimoji="0" lang="es-ES" sz="12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Morilla </a:t>
            </a:r>
            <a:r>
              <a:rPr kumimoji="0" lang="es-ES" sz="120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s-ES" sz="120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victor.morilla@bde.es</a:t>
            </a:r>
            <a:r>
              <a:rPr kumimoji="0" lang="es-ES" sz="12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smtClean="0">
                <a:solidFill>
                  <a:srgbClr val="002060"/>
                </a:solidFill>
              </a:rPr>
              <a:t>Moira</a:t>
            </a:r>
            <a:r>
              <a:rPr lang="es-ES" sz="1200" dirty="0" smtClean="0">
                <a:solidFill>
                  <a:srgbClr val="002060"/>
                </a:solidFill>
              </a:rPr>
              <a:t> Lorenzo (moira.lorenzo@atos.net)</a:t>
            </a:r>
            <a:endParaRPr kumimoji="0" lang="es-ES" sz="12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Manuel Rodriguez</a:t>
            </a:r>
            <a:r>
              <a:rPr kumimoji="0" lang="es-ES" sz="12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s-ES" sz="1200" dirty="0" smtClean="0">
                <a:solidFill>
                  <a:srgbClr val="002060"/>
                </a:solidFill>
              </a:rPr>
              <a:t>m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anuel.rodriguezl@atos.net)</a:t>
            </a:r>
          </a:p>
        </p:txBody>
      </p:sp>
      <p:pic>
        <p:nvPicPr>
          <p:cNvPr id="15" name="Picture 12" descr="LOGO_1_72_Trans_Gr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5500702"/>
            <a:ext cx="2285984" cy="50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526</Words>
  <Application>Microsoft Office PowerPoint</Application>
  <PresentationFormat>On-screen Show (4:3)</PresentationFormat>
  <Paragraphs>163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Tema de Office</vt:lpstr>
      <vt:lpstr>Gráfico</vt:lpstr>
      <vt:lpstr>      XBRL Europe week June 1, 2012 - Madrid, Spain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Banco de España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q73696x - Moira Lorenzo</dc:creator>
  <cp:lastModifiedBy>Atos Origin</cp:lastModifiedBy>
  <cp:revision>42</cp:revision>
  <dcterms:created xsi:type="dcterms:W3CDTF">2012-05-21T14:35:55Z</dcterms:created>
  <dcterms:modified xsi:type="dcterms:W3CDTF">2012-05-22T13:31:15Z</dcterms:modified>
</cp:coreProperties>
</file>