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  <p:sldMasterId id="2147483672" r:id="rId2"/>
    <p:sldMasterId id="2147483684" r:id="rId3"/>
  </p:sldMasterIdLst>
  <p:notesMasterIdLst>
    <p:notesMasterId r:id="rId20"/>
  </p:notesMasterIdLst>
  <p:handoutMasterIdLst>
    <p:handoutMasterId r:id="rId21"/>
  </p:handoutMasterIdLst>
  <p:sldIdLst>
    <p:sldId id="256" r:id="rId4"/>
    <p:sldId id="307" r:id="rId5"/>
    <p:sldId id="308" r:id="rId6"/>
    <p:sldId id="310" r:id="rId7"/>
    <p:sldId id="309" r:id="rId8"/>
    <p:sldId id="311" r:id="rId9"/>
    <p:sldId id="313" r:id="rId10"/>
    <p:sldId id="314" r:id="rId11"/>
    <p:sldId id="312" r:id="rId12"/>
    <p:sldId id="315" r:id="rId13"/>
    <p:sldId id="302" r:id="rId14"/>
    <p:sldId id="296" r:id="rId15"/>
    <p:sldId id="301" r:id="rId16"/>
    <p:sldId id="303" r:id="rId17"/>
    <p:sldId id="304" r:id="rId18"/>
    <p:sldId id="260" r:id="rId19"/>
  </p:sldIdLst>
  <p:sldSz cx="9144000" cy="6858000" type="screen4x3"/>
  <p:notesSz cx="9906000" cy="6794500"/>
  <p:embeddedFontLst>
    <p:embeddedFont>
      <p:font typeface="BdE Neue Helvetica 55 Roman" pitchFamily="34" charset="0"/>
      <p:regular r:id="rId22"/>
      <p:bold r:id="rId23"/>
      <p:italic r:id="rId24"/>
      <p:boldItalic r:id="rId25"/>
    </p:embeddedFont>
  </p:embeddedFont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5C48"/>
    <a:srgbClr val="FFFF99"/>
    <a:srgbClr val="FFFFCC"/>
    <a:srgbClr val="666666"/>
    <a:srgbClr val="333333"/>
    <a:srgbClr val="DEDEDE"/>
    <a:srgbClr val="E1E1E1"/>
    <a:srgbClr val="D9D9D9"/>
    <a:srgbClr val="C0C0C0"/>
    <a:srgbClr val="66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23" autoAdjust="0"/>
    <p:restoredTop sz="86311" autoAdjust="0"/>
  </p:normalViewPr>
  <p:slideViewPr>
    <p:cSldViewPr>
      <p:cViewPr varScale="1">
        <p:scale>
          <a:sx n="94" d="100"/>
          <a:sy n="94" d="100"/>
        </p:scale>
        <p:origin x="-1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-282" y="-78"/>
      </p:cViewPr>
      <p:guideLst>
        <p:guide orient="horz" pos="2140"/>
        <p:guide pos="3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10316" y="1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60E95-1D5B-4CCF-B26E-372CE906D552}" type="datetimeFigureOut">
              <a:rPr lang="es-ES_tradnl" smtClean="0"/>
              <a:pPr/>
              <a:t>31/05/2012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453686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10316" y="6453686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E08CA-7E05-4D79-AF7A-B05A0AB9936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0316" y="1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3686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0316" y="6453686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fld id="{4DAB0D60-FE3C-4DEE-A345-BED13516BF9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0D60-FE3C-4DEE-A345-BED13516BF9B}" type="slidenum">
              <a:rPr lang="es-ES_tradnl" smtClean="0"/>
              <a:pPr/>
              <a:t>1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DF812-9522-475D-A6F9-B7D9BD75A605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focus is</a:t>
            </a:r>
            <a:r>
              <a:rPr lang="en-GB" baseline="0" dirty="0" smtClean="0"/>
              <a:t> in the design of the model. The tool should support domain experts during the process of designing the models. That model is formalized in taxonomy files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There’s no place for the XBRL expert in the design process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0D60-FE3C-4DEE-A345-BED13516BF9B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0D60-FE3C-4DEE-A345-BED13516BF9B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lang="es-ES" dirty="0" smtClean="0">
                <a:solidFill>
                  <a:srgbClr val="B35C48"/>
                </a:solidFill>
                <a:latin typeface="+mn-lt"/>
              </a:defRPr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marL="538163" lvl="1" indent="-3175" algn="l" rtl="0" eaLnBrk="1" fontAlgn="base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>
                <a:srgbClr val="666666"/>
              </a:buClr>
              <a:buFont typeface="Arial" charset="0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8C8B8E-8C69-469A-9395-A78C96CD93D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3849" y="6172201"/>
            <a:ext cx="487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200" b="0" dirty="0" smtClean="0"/>
              <a:t>INFORMATION</a:t>
            </a:r>
            <a:r>
              <a:rPr lang="es-ES_tradnl" sz="1200" b="0" baseline="0" dirty="0" smtClean="0"/>
              <a:t> SYSTEMS</a:t>
            </a:r>
            <a:endParaRPr lang="es-ES_tradnl" sz="1200" b="0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57158" y="1857364"/>
            <a:ext cx="5943600" cy="351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2500"/>
              </a:lnSpc>
              <a:spcBef>
                <a:spcPts val="0"/>
              </a:spcBef>
            </a:pPr>
            <a:r>
              <a:rPr lang="en-US" cap="all" baseline="0" dirty="0" smtClean="0">
                <a:solidFill>
                  <a:srgbClr val="B35C48"/>
                </a:solidFill>
              </a:rPr>
              <a:t>DPM Architect for XBRL: Computer Aided Design of Financial Models </a:t>
            </a:r>
          </a:p>
          <a:p>
            <a:pPr eaLnBrk="0" hangingPunct="0">
              <a:lnSpc>
                <a:spcPts val="2500"/>
              </a:lnSpc>
              <a:spcBef>
                <a:spcPts val="0"/>
              </a:spcBef>
            </a:pPr>
            <a:endParaRPr lang="en-US" sz="1400" cap="all" baseline="0" dirty="0" smtClean="0">
              <a:solidFill>
                <a:srgbClr val="B35C48"/>
              </a:solidFill>
            </a:endParaRPr>
          </a:p>
          <a:p>
            <a:pPr eaLnBrk="0" hangingPunct="0">
              <a:lnSpc>
                <a:spcPts val="2500"/>
              </a:lnSpc>
              <a:spcBef>
                <a:spcPts val="0"/>
              </a:spcBef>
            </a:pPr>
            <a:r>
              <a:rPr lang="es-ES_tradnl" sz="1400" dirty="0" smtClean="0"/>
              <a:t>Víctor Morilla</a:t>
            </a:r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r>
              <a:rPr lang="es-ES_tradnl" sz="1400" b="0" dirty="0" smtClean="0"/>
              <a:t>Banco</a:t>
            </a:r>
            <a:r>
              <a:rPr lang="es-ES_tradnl" sz="1400" b="0" baseline="0" dirty="0" smtClean="0"/>
              <a:t> de España</a:t>
            </a: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 smtClean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r>
              <a:rPr lang="es-ES_tradnl" sz="1400" b="1" dirty="0" smtClean="0"/>
              <a:t>Borja Roig</a:t>
            </a:r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r>
              <a:rPr lang="es-ES_tradnl" sz="1400" b="0" dirty="0" smtClean="0"/>
              <a:t>IECISA</a:t>
            </a: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  <a:p>
            <a:pPr eaLnBrk="0" hangingPunct="0">
              <a:lnSpc>
                <a:spcPts val="1440"/>
              </a:lnSpc>
              <a:spcBef>
                <a:spcPct val="50000"/>
              </a:spcBef>
              <a:spcAft>
                <a:spcPct val="40000"/>
              </a:spcAft>
            </a:pPr>
            <a:r>
              <a:rPr lang="es-ES_tradnl" sz="1200" b="0" kern="1200" cap="all" baseline="0" dirty="0" smtClean="0">
                <a:solidFill>
                  <a:schemeClr val="tx1"/>
                </a:solidFill>
                <a:latin typeface="BdE Neue Helvetica 55 Roman" pitchFamily="34" charset="0"/>
                <a:ea typeface="+mn-ea"/>
                <a:cs typeface="+mn-cs"/>
              </a:rPr>
              <a:t>XBRL </a:t>
            </a:r>
            <a:r>
              <a:rPr lang="es-ES_tradnl" sz="1200" b="0" kern="1200" cap="all" baseline="0" dirty="0" err="1" smtClean="0">
                <a:solidFill>
                  <a:schemeClr val="tx1"/>
                </a:solidFill>
                <a:latin typeface="BdE Neue Helvetica 55 Roman" pitchFamily="34" charset="0"/>
                <a:ea typeface="+mn-ea"/>
                <a:cs typeface="+mn-cs"/>
              </a:rPr>
              <a:t>Week</a:t>
            </a:r>
            <a:endParaRPr lang="es-ES_tradnl" sz="1200" b="0" kern="1200" cap="all" baseline="0" dirty="0" smtClean="0">
              <a:solidFill>
                <a:schemeClr val="tx1"/>
              </a:solidFill>
              <a:latin typeface="BdE Neue Helvetica 55 Roman" pitchFamily="34" charset="0"/>
              <a:ea typeface="+mn-ea"/>
              <a:cs typeface="+mn-cs"/>
            </a:endParaRPr>
          </a:p>
          <a:p>
            <a:pPr eaLnBrk="0" hangingPunct="0">
              <a:lnSpc>
                <a:spcPts val="1440"/>
              </a:lnSpc>
              <a:spcBef>
                <a:spcPct val="50000"/>
              </a:spcBef>
              <a:spcAft>
                <a:spcPct val="40000"/>
              </a:spcAft>
            </a:pPr>
            <a:r>
              <a:rPr lang="es-ES_tradnl" sz="1000" b="0" dirty="0" smtClean="0"/>
              <a:t>Madrid,</a:t>
            </a:r>
            <a:r>
              <a:rPr lang="es-ES_tradnl" sz="1000" b="0" baseline="0" dirty="0" smtClean="0"/>
              <a:t> </a:t>
            </a:r>
            <a:r>
              <a:rPr lang="es-ES_tradnl" sz="1000" b="0" baseline="0" dirty="0" err="1" smtClean="0"/>
              <a:t>May</a:t>
            </a:r>
            <a:r>
              <a:rPr lang="es-ES_tradnl" sz="1000" b="0" baseline="0" dirty="0" smtClean="0"/>
              <a:t> 2012</a:t>
            </a:r>
            <a:endParaRPr lang="es-ES_tradnl" sz="10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" y="1"/>
            <a:ext cx="9145588" cy="635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"/>
            <a:ext cx="9144000" cy="623252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6" y="111126"/>
            <a:ext cx="59277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TÍTULO DE LA DIAPOSITIVA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484314"/>
            <a:ext cx="857567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75665" y="6402388"/>
            <a:ext cx="5222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58585"/>
                </a:solidFill>
              </a:defRPr>
            </a:lvl1pPr>
          </a:lstStyle>
          <a:p>
            <a:fld id="{98783545-3967-4D5B-8E40-F749AB865E05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"/>
            <a:ext cx="2895600" cy="639763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819401" y="6442076"/>
            <a:ext cx="55133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/>
            <a:r>
              <a:rPr lang="es-ES_tradnl" sz="1000" b="0" cap="all" baseline="0" dirty="0" smtClean="0">
                <a:solidFill>
                  <a:srgbClr val="858585"/>
                </a:solidFill>
              </a:rPr>
              <a:t>INFORMATION SYSTEMS</a:t>
            </a:r>
            <a:endParaRPr lang="es-ES_tradnl" sz="1000" b="0" cap="all" baseline="0" dirty="0">
              <a:solidFill>
                <a:srgbClr val="858585"/>
              </a:solidFill>
            </a:endParaRPr>
          </a:p>
        </p:txBody>
      </p:sp>
      <p:pic>
        <p:nvPicPr>
          <p:cNvPr id="1055" name="Picture 31" descr="LOGO_1_Gris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26" y="6394451"/>
            <a:ext cx="1522413" cy="334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None/>
        <a:defRPr b="1" cap="all" baseline="0">
          <a:solidFill>
            <a:srgbClr val="B35C4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9pPr>
    </p:titleStyle>
    <p:bodyStyle>
      <a:lvl1pPr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buClr>
          <a:srgbClr val="993300"/>
        </a:buClr>
        <a:buFont typeface="Wingdings" pitchFamily="2" charset="2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38163" indent="-3175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buClr>
          <a:srgbClr val="666666"/>
        </a:buClr>
        <a:buFont typeface="Arial" charset="0"/>
        <a:defRPr>
          <a:solidFill>
            <a:srgbClr val="B35C48"/>
          </a:solidFill>
          <a:latin typeface="+mn-lt"/>
        </a:defRPr>
      </a:lvl2pPr>
      <a:lvl3pPr marL="989013" indent="11113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defRPr i="1">
          <a:solidFill>
            <a:schemeClr val="tx1"/>
          </a:solidFill>
          <a:latin typeface="+mn-lt"/>
        </a:defRPr>
      </a:lvl3pPr>
      <a:lvl4pPr marL="1430338" indent="7938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defRPr sz="1600">
          <a:solidFill>
            <a:schemeClr val="tx1"/>
          </a:solidFill>
          <a:latin typeface="+mn-lt"/>
        </a:defRPr>
      </a:lvl4pPr>
      <a:lvl5pPr marL="1882775" indent="-3175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defRPr sz="1600" i="1">
          <a:solidFill>
            <a:schemeClr val="tx1"/>
          </a:solidFill>
          <a:latin typeface="+mn-lt"/>
        </a:defRPr>
      </a:lvl5pPr>
      <a:lvl6pPr marL="23399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6pPr>
      <a:lvl7pPr marL="27971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7pPr>
      <a:lvl8pPr marL="32543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8pPr>
      <a:lvl9pPr marL="37115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57188" y="6278564"/>
            <a:ext cx="487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200" b="0" cap="all" baseline="0" dirty="0" smtClean="0">
                <a:solidFill>
                  <a:srgbClr val="858585"/>
                </a:solidFill>
              </a:rPr>
              <a:t>INFORMATION SYSTEMS</a:t>
            </a:r>
            <a:endParaRPr lang="es-ES_tradnl" sz="1200" b="0" cap="all" baseline="0" dirty="0"/>
          </a:p>
        </p:txBody>
      </p:sp>
      <p:pic>
        <p:nvPicPr>
          <p:cNvPr id="25628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"/>
            <a:ext cx="2895600" cy="639763"/>
          </a:xfrm>
          <a:prstGeom prst="rect">
            <a:avLst/>
          </a:prstGeom>
          <a:noFill/>
        </p:spPr>
      </p:pic>
      <p:pic>
        <p:nvPicPr>
          <p:cNvPr id="25632" name="Picture 32" descr="LOGO_1_Gris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3" y="5487989"/>
            <a:ext cx="1997075" cy="439737"/>
          </a:xfrm>
          <a:prstGeom prst="rect">
            <a:avLst/>
          </a:prstGeom>
          <a:noFill/>
        </p:spPr>
      </p:pic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358775" y="2286001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2800" b="0" cap="all" baseline="0" dirty="0" err="1" smtClean="0"/>
              <a:t>Thanks</a:t>
            </a:r>
            <a:r>
              <a:rPr lang="es-ES_tradnl" sz="2800" b="0" cap="all" baseline="0" dirty="0" smtClean="0"/>
              <a:t> </a:t>
            </a:r>
            <a:r>
              <a:rPr lang="es-ES_tradnl" sz="2800" b="0" cap="all" baseline="0" dirty="0" err="1" smtClean="0"/>
              <a:t>for</a:t>
            </a:r>
            <a:r>
              <a:rPr lang="es-ES_tradnl" sz="2800" b="0" cap="all" baseline="0" dirty="0" smtClean="0"/>
              <a:t> </a:t>
            </a:r>
            <a:r>
              <a:rPr lang="es-ES_tradnl" sz="2800" b="0" cap="all" baseline="0" dirty="0" err="1" smtClean="0"/>
              <a:t>your</a:t>
            </a:r>
            <a:r>
              <a:rPr lang="es-ES_tradnl" sz="2800" b="0" cap="all" baseline="0" dirty="0" smtClean="0"/>
              <a:t> ATTENTION</a:t>
            </a:r>
            <a:endParaRPr lang="es-ES_tradnl" sz="2800" b="0" cap="all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082926" y="45466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3071810"/>
            <a:ext cx="5927725" cy="871538"/>
          </a:xfrm>
        </p:spPr>
        <p:txBody>
          <a:bodyPr/>
          <a:lstStyle/>
          <a:p>
            <a:r>
              <a:rPr lang="en-GB" dirty="0" smtClean="0"/>
              <a:t>hypercubes??? What hypercubes???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10</a:t>
            </a:fld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857232"/>
            <a:ext cx="3989824" cy="296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5927725" cy="871538"/>
          </a:xfrm>
        </p:spPr>
        <p:txBody>
          <a:bodyPr/>
          <a:lstStyle/>
          <a:p>
            <a:r>
              <a:rPr lang="en-GB" dirty="0" smtClean="0"/>
              <a:t>NEW EDITOR: Validation rules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85860"/>
            <a:ext cx="4500594" cy="4567237"/>
          </a:xfrm>
        </p:spPr>
        <p:txBody>
          <a:bodyPr/>
          <a:lstStyle/>
          <a:p>
            <a:r>
              <a:rPr lang="en-GB" dirty="0" smtClean="0"/>
              <a:t>Our current process of definition of rules is time consuming and error prone:</a:t>
            </a:r>
            <a:br>
              <a:rPr lang="en-GB" dirty="0" smtClean="0"/>
            </a:br>
            <a:endParaRPr lang="en-GB" dirty="0" smtClean="0"/>
          </a:p>
          <a:p>
            <a:pPr marL="365125" lvl="1">
              <a:lnSpc>
                <a:spcPct val="150000"/>
              </a:lnSpc>
            </a:pPr>
            <a:r>
              <a:rPr lang="en-GB" dirty="0" smtClean="0"/>
              <a:t>Domain experts</a:t>
            </a:r>
          </a:p>
          <a:p>
            <a:pPr marL="365125" lvl="1">
              <a:lnSpc>
                <a:spcPct val="150000"/>
              </a:lnSpc>
            </a:pPr>
            <a:r>
              <a:rPr lang="en-GB" dirty="0" smtClean="0"/>
              <a:t>IT experts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11</a:t>
            </a:fld>
            <a:endParaRPr lang="es-ES_trad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3937100" cy="32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0"/>
            <a:ext cx="5927725" cy="871538"/>
          </a:xfrm>
        </p:spPr>
        <p:txBody>
          <a:bodyPr/>
          <a:lstStyle/>
          <a:p>
            <a:r>
              <a:rPr lang="en-GB" dirty="0" smtClean="0"/>
              <a:t>NEW EDITOR: Validation rules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785794"/>
            <a:ext cx="8575675" cy="4567237"/>
          </a:xfrm>
        </p:spPr>
        <p:txBody>
          <a:bodyPr/>
          <a:lstStyle/>
          <a:p>
            <a:r>
              <a:rPr lang="en-GB" dirty="0" smtClean="0"/>
              <a:t>Identification of input concepts of a validation rule:</a:t>
            </a:r>
          </a:p>
          <a:p>
            <a:pPr lvl="1"/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Assisted by graphical representation of tables (drag &amp; drop)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12</a:t>
            </a:fld>
            <a:endParaRPr lang="es-ES_tradnl" dirty="0"/>
          </a:p>
        </p:txBody>
      </p:sp>
      <p:pic>
        <p:nvPicPr>
          <p:cNvPr id="5" name="9 Imagen" descr="Reglas1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2214554"/>
            <a:ext cx="692948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EDITOR: Validation rules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7013" y="1484314"/>
            <a:ext cx="4416425" cy="4567237"/>
          </a:xfrm>
        </p:spPr>
        <p:txBody>
          <a:bodyPr/>
          <a:lstStyle/>
          <a:p>
            <a:r>
              <a:rPr lang="en-GB" dirty="0" smtClean="0"/>
              <a:t>Intelligent suggestions to extend rules</a:t>
            </a:r>
          </a:p>
          <a:p>
            <a:endParaRPr lang="en-GB" dirty="0" smtClean="0"/>
          </a:p>
          <a:p>
            <a:r>
              <a:rPr lang="en-GB" dirty="0" smtClean="0"/>
              <a:t>Automatic generation of rules from basic concept relationships</a:t>
            </a:r>
          </a:p>
          <a:p>
            <a:endParaRPr lang="en-GB" dirty="0" smtClean="0"/>
          </a:p>
          <a:p>
            <a:r>
              <a:rPr lang="en-GB" dirty="0" smtClean="0"/>
              <a:t>Arithmetic operations automatically include tolerance for rounding errors</a:t>
            </a:r>
          </a:p>
          <a:p>
            <a:pPr marL="184150" lvl="1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Users can provide exceptions for special cases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Error messages automatically generated</a:t>
            </a:r>
            <a:endParaRPr lang="en-GB" dirty="0"/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13</a:t>
            </a:fld>
            <a:endParaRPr lang="es-ES_tradnl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4282751" cy="522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EDITOR: documentation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71546"/>
            <a:ext cx="5773747" cy="4567237"/>
          </a:xfrm>
        </p:spPr>
        <p:txBody>
          <a:bodyPr/>
          <a:lstStyle/>
          <a:p>
            <a:r>
              <a:rPr lang="en-GB" dirty="0" smtClean="0"/>
              <a:t>Description of rules generated automatically:</a:t>
            </a:r>
          </a:p>
          <a:p>
            <a:pPr lvl="1"/>
            <a:r>
              <a:rPr lang="en-GB" dirty="0" err="1" smtClean="0"/>
              <a:t>BdE</a:t>
            </a:r>
            <a:r>
              <a:rPr lang="en-GB" dirty="0" smtClean="0"/>
              <a:t> cell coding notation</a:t>
            </a:r>
          </a:p>
          <a:p>
            <a:pPr lvl="1"/>
            <a:r>
              <a:rPr lang="en-GB" dirty="0" smtClean="0"/>
              <a:t>COREP network’s row / column notation</a:t>
            </a:r>
          </a:p>
          <a:p>
            <a:pPr lvl="1"/>
            <a:r>
              <a:rPr lang="en-GB" dirty="0" smtClean="0"/>
              <a:t>Model notation</a:t>
            </a:r>
          </a:p>
          <a:p>
            <a:endParaRPr lang="en-GB" dirty="0" smtClean="0"/>
          </a:p>
          <a:p>
            <a:r>
              <a:rPr lang="en-GB" dirty="0" smtClean="0"/>
              <a:t>Automatic inclusion of error messages</a:t>
            </a:r>
          </a:p>
          <a:p>
            <a:endParaRPr lang="en-GB" dirty="0" smtClean="0"/>
          </a:p>
          <a:p>
            <a:r>
              <a:rPr lang="en-GB" dirty="0" smtClean="0"/>
              <a:t>Validation rules report:</a:t>
            </a:r>
          </a:p>
          <a:p>
            <a:pPr lvl="1"/>
            <a:r>
              <a:rPr lang="en-GB" dirty="0" smtClean="0"/>
              <a:t>Document with validation rules of a taxonomy and its description</a:t>
            </a:r>
          </a:p>
          <a:p>
            <a:pPr lvl="1"/>
            <a:endParaRPr lang="en-GB" dirty="0"/>
          </a:p>
          <a:p>
            <a:r>
              <a:rPr lang="en-GB" dirty="0" smtClean="0"/>
              <a:t>Tables &amp; model link documentation</a:t>
            </a:r>
          </a:p>
          <a:p>
            <a:endParaRPr lang="en-GB" dirty="0" smtClean="0"/>
          </a:p>
          <a:p>
            <a:r>
              <a:rPr lang="en-GB" dirty="0" smtClean="0"/>
              <a:t>Changes report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14</a:t>
            </a:fld>
            <a:endParaRPr lang="es-ES_tradnl" dirty="0"/>
          </a:p>
        </p:txBody>
      </p:sp>
      <p:grpSp>
        <p:nvGrpSpPr>
          <p:cNvPr id="7" name="6 Grupo"/>
          <p:cNvGrpSpPr/>
          <p:nvPr/>
        </p:nvGrpSpPr>
        <p:grpSpPr>
          <a:xfrm>
            <a:off x="6215074" y="2143116"/>
            <a:ext cx="2428892" cy="2214578"/>
            <a:chOff x="1714480" y="2714620"/>
            <a:chExt cx="2428892" cy="2214578"/>
          </a:xfrm>
        </p:grpSpPr>
        <p:sp>
          <p:nvSpPr>
            <p:cNvPr id="8" name="7 Rectángulo redondeado"/>
            <p:cNvSpPr/>
            <p:nvPr/>
          </p:nvSpPr>
          <p:spPr bwMode="auto">
            <a:xfrm>
              <a:off x="1714480" y="2714620"/>
              <a:ext cx="2428892" cy="221457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pic>
          <p:nvPicPr>
            <p:cNvPr id="9" name="38 Imagen" descr="training-center-floor-pla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98760" y="3000372"/>
              <a:ext cx="1260332" cy="1155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" descr="C:\WINNT\Profiles\infvmp\Archivos temporales de Internet\Content.IE5\7VPL6F5G\MC9002527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16" y="1000108"/>
            <a:ext cx="1427544" cy="1428760"/>
          </a:xfrm>
          <a:prstGeom prst="rect">
            <a:avLst/>
          </a:prstGeom>
          <a:noFill/>
        </p:spPr>
      </p:pic>
      <p:pic>
        <p:nvPicPr>
          <p:cNvPr id="11" name="Picture 3" descr="C:\WINNT\Profiles\infvmp\Archivos temporales de Internet\Content.IE5\UP1O04Q2\MC90043981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929198"/>
            <a:ext cx="1143008" cy="1143008"/>
          </a:xfrm>
          <a:prstGeom prst="rect">
            <a:avLst/>
          </a:prstGeom>
          <a:noFill/>
        </p:spPr>
      </p:pic>
      <p:pic>
        <p:nvPicPr>
          <p:cNvPr id="12" name="Picture 4" descr="C:\WINNT\Profiles\infvmp\Archivos temporales de Internet\Content.IE5\JDT73ZNF\MP90043868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5072074"/>
            <a:ext cx="857255" cy="892975"/>
          </a:xfrm>
          <a:prstGeom prst="rect">
            <a:avLst/>
          </a:prstGeom>
          <a:noFill/>
        </p:spPr>
      </p:pic>
      <p:pic>
        <p:nvPicPr>
          <p:cNvPr id="13" name="Picture 10" descr="C:\WINNT\Profiles\infvmp\Archivos temporales de Internet\Content.IE5\O9SP6DBR\MC90043153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072074"/>
            <a:ext cx="1047106" cy="970200"/>
          </a:xfrm>
          <a:prstGeom prst="rect">
            <a:avLst/>
          </a:prstGeom>
          <a:noFill/>
        </p:spPr>
      </p:pic>
      <p:sp>
        <p:nvSpPr>
          <p:cNvPr id="14" name="13 Flecha derecha"/>
          <p:cNvSpPr/>
          <p:nvPr/>
        </p:nvSpPr>
        <p:spPr bwMode="auto">
          <a:xfrm rot="5400000">
            <a:off x="7108049" y="4393413"/>
            <a:ext cx="642942" cy="4286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5" name="14 Flecha derecha"/>
          <p:cNvSpPr/>
          <p:nvPr/>
        </p:nvSpPr>
        <p:spPr bwMode="auto">
          <a:xfrm rot="7331555">
            <a:off x="6251841" y="4379729"/>
            <a:ext cx="629651" cy="43453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6" name="15 Flecha derecha"/>
          <p:cNvSpPr/>
          <p:nvPr/>
        </p:nvSpPr>
        <p:spPr bwMode="auto">
          <a:xfrm rot="14268445" flipH="1">
            <a:off x="7966354" y="4379729"/>
            <a:ext cx="629651" cy="43453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editor: other features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736"/>
            <a:ext cx="8575675" cy="4567237"/>
          </a:xfrm>
        </p:spPr>
        <p:txBody>
          <a:bodyPr/>
          <a:lstStyle/>
          <a:p>
            <a:r>
              <a:rPr lang="en-GB" dirty="0" smtClean="0"/>
              <a:t>Source </a:t>
            </a:r>
            <a:r>
              <a:rPr lang="en-GB" dirty="0" smtClean="0"/>
              <a:t>code and technical documentation in English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smtClean="0"/>
              <a:t>Strictly following XBRL </a:t>
            </a:r>
            <a:r>
              <a:rPr lang="en-GB" dirty="0" smtClean="0"/>
              <a:t>standards</a:t>
            </a:r>
          </a:p>
          <a:p>
            <a:endParaRPr lang="en-GB" dirty="0" smtClean="0"/>
          </a:p>
          <a:p>
            <a:r>
              <a:rPr lang="en-GB" dirty="0" smtClean="0"/>
              <a:t>Big effort put in the quality of the code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15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 bwMode="auto">
          <a:xfrm>
            <a:off x="1285852" y="3143248"/>
            <a:ext cx="1652587" cy="628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Matrix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schemas</a:t>
            </a:r>
          </a:p>
        </p:txBody>
      </p:sp>
      <p:sp>
        <p:nvSpPr>
          <p:cNvPr id="29" name="28 Rectángulo"/>
          <p:cNvSpPr/>
          <p:nvPr/>
        </p:nvSpPr>
        <p:spPr bwMode="auto">
          <a:xfrm>
            <a:off x="1214414" y="3071809"/>
            <a:ext cx="1652587" cy="628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Matrix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schemas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6340488" cy="871538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Reducing the burden of building taxonomies</a:t>
            </a:r>
            <a:endParaRPr lang="en-GB" dirty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47419E-4044-43B2-BFED-1B812030C780}" type="slidenum">
              <a:rPr lang="es-ES_tradnl"/>
              <a:pPr/>
              <a:t>2</a:t>
            </a:fld>
            <a:endParaRPr lang="es-ES_tradnl"/>
          </a:p>
        </p:txBody>
      </p:sp>
      <p:pic>
        <p:nvPicPr>
          <p:cNvPr id="34" name="Picture 5" descr="C:\Users\Victor\AppData\Local\Microsoft\Windows\Temporary Internet Files\Content.IE5\9I5SFQ2M\MC9002305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85852" y="4286256"/>
            <a:ext cx="1571604" cy="1361937"/>
          </a:xfrm>
          <a:prstGeom prst="rect">
            <a:avLst/>
          </a:prstGeom>
          <a:noFill/>
        </p:spPr>
      </p:pic>
      <p:sp>
        <p:nvSpPr>
          <p:cNvPr id="41" name="40 Pentágono"/>
          <p:cNvSpPr/>
          <p:nvPr/>
        </p:nvSpPr>
        <p:spPr bwMode="auto">
          <a:xfrm>
            <a:off x="214282" y="785794"/>
            <a:ext cx="642942" cy="2357454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/>
              <a:t>COREP Network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42" name="41 Pentágono"/>
          <p:cNvSpPr/>
          <p:nvPr/>
        </p:nvSpPr>
        <p:spPr bwMode="auto">
          <a:xfrm>
            <a:off x="214282" y="3714752"/>
            <a:ext cx="642942" cy="242889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/>
              <a:t>XBRL Network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47" name="Picture 4" descr="C:\Archivos de programa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214422"/>
            <a:ext cx="1582736" cy="1502052"/>
          </a:xfrm>
          <a:prstGeom prst="rect">
            <a:avLst/>
          </a:prstGeom>
          <a:noFill/>
        </p:spPr>
      </p:pic>
      <p:sp>
        <p:nvSpPr>
          <p:cNvPr id="80" name="2 Marcador de contenido"/>
          <p:cNvSpPr>
            <a:spLocks noGrp="1"/>
          </p:cNvSpPr>
          <p:nvPr>
            <p:ph idx="1"/>
          </p:nvPr>
        </p:nvSpPr>
        <p:spPr>
          <a:xfrm>
            <a:off x="4714876" y="1071547"/>
            <a:ext cx="4429124" cy="2357454"/>
          </a:xfrm>
        </p:spPr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model understood by both domain and IT experts</a:t>
            </a:r>
          </a:p>
          <a:p>
            <a:pPr lvl="1"/>
            <a:endParaRPr lang="en-GB" dirty="0"/>
          </a:p>
          <a:p>
            <a:r>
              <a:rPr lang="en-GB" dirty="0"/>
              <a:t>Business users define and review the model</a:t>
            </a:r>
          </a:p>
          <a:p>
            <a:pPr lvl="1"/>
            <a:endParaRPr lang="en-GB" dirty="0"/>
          </a:p>
          <a:p>
            <a:r>
              <a:rPr lang="en-GB" dirty="0" smtClean="0"/>
              <a:t>A set of rules defines how the model is represented as a XBRL taxonomy</a:t>
            </a:r>
            <a:endParaRPr lang="en-GB" dirty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r>
              <a:rPr lang="en-GB" dirty="0" smtClean="0"/>
              <a:t>Tools can be used to automate the production of taxonomy files</a:t>
            </a:r>
          </a:p>
        </p:txBody>
      </p:sp>
      <p:sp>
        <p:nvSpPr>
          <p:cNvPr id="23" name="22 Flecha arriba y abajo"/>
          <p:cNvSpPr/>
          <p:nvPr/>
        </p:nvSpPr>
        <p:spPr bwMode="auto">
          <a:xfrm>
            <a:off x="1928794" y="2357430"/>
            <a:ext cx="413194" cy="787524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s-ES" smtClean="0">
              <a:latin typeface="+mn-lt"/>
            </a:endParaRPr>
          </a:p>
        </p:txBody>
      </p:sp>
      <p:sp>
        <p:nvSpPr>
          <p:cNvPr id="24" name="23 Flecha arriba y abajo"/>
          <p:cNvSpPr/>
          <p:nvPr/>
        </p:nvSpPr>
        <p:spPr bwMode="auto">
          <a:xfrm>
            <a:off x="1928794" y="3643314"/>
            <a:ext cx="413194" cy="787524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s-ES" smtClean="0">
              <a:latin typeface="+mn-lt"/>
            </a:endParaRPr>
          </a:p>
        </p:txBody>
      </p:sp>
      <p:grpSp>
        <p:nvGrpSpPr>
          <p:cNvPr id="3" name="26 Grupo"/>
          <p:cNvGrpSpPr/>
          <p:nvPr/>
        </p:nvGrpSpPr>
        <p:grpSpPr>
          <a:xfrm>
            <a:off x="642910" y="3000372"/>
            <a:ext cx="3295661" cy="857256"/>
            <a:chOff x="642910" y="3000372"/>
            <a:chExt cx="3295661" cy="857256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10" y="3000372"/>
              <a:ext cx="17131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18 Rectángulo"/>
            <p:cNvSpPr/>
            <p:nvPr/>
          </p:nvSpPr>
          <p:spPr bwMode="auto">
            <a:xfrm>
              <a:off x="2285984" y="3071810"/>
              <a:ext cx="1652587" cy="6286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600" dirty="0" smtClean="0">
                  <a:solidFill>
                    <a:schemeClr val="tx1"/>
                  </a:solidFill>
                </a:rPr>
                <a:t>DPM</a:t>
              </a:r>
            </a:p>
            <a:p>
              <a:pPr algn="ctr">
                <a:defRPr/>
              </a:pPr>
              <a:r>
                <a:rPr lang="en-GB" sz="1600" dirty="0" smtClean="0">
                  <a:solidFill>
                    <a:schemeClr val="tx1"/>
                  </a:solidFill>
                </a:rPr>
                <a:t>(analysis temp)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21 Conector recto de flecha"/>
            <p:cNvCxnSpPr/>
            <p:nvPr/>
          </p:nvCxnSpPr>
          <p:spPr bwMode="auto">
            <a:xfrm>
              <a:off x="1428728" y="3357562"/>
              <a:ext cx="121444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5" name="24 Conector recto de flecha"/>
            <p:cNvCxnSpPr/>
            <p:nvPr/>
          </p:nvCxnSpPr>
          <p:spPr bwMode="auto">
            <a:xfrm>
              <a:off x="1571604" y="3286124"/>
              <a:ext cx="121444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6" name="25 Conector recto de flecha"/>
            <p:cNvCxnSpPr/>
            <p:nvPr/>
          </p:nvCxnSpPr>
          <p:spPr bwMode="auto">
            <a:xfrm>
              <a:off x="1643042" y="3429000"/>
              <a:ext cx="121444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4" name="44 Grupo"/>
          <p:cNvGrpSpPr/>
          <p:nvPr/>
        </p:nvGrpSpPr>
        <p:grpSpPr>
          <a:xfrm>
            <a:off x="2692400" y="3266877"/>
            <a:ext cx="2030402" cy="2362409"/>
            <a:chOff x="2692400" y="3266877"/>
            <a:chExt cx="2030402" cy="2362409"/>
          </a:xfrm>
        </p:grpSpPr>
        <p:sp>
          <p:nvSpPr>
            <p:cNvPr id="33" name="32 Rectángulo"/>
            <p:cNvSpPr/>
            <p:nvPr/>
          </p:nvSpPr>
          <p:spPr bwMode="auto">
            <a:xfrm>
              <a:off x="3071802" y="5000636"/>
              <a:ext cx="1651000" cy="6286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 anchorCtr="0"/>
            <a:lstStyle/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Taxonomy</a:t>
              </a:r>
            </a:p>
          </p:txBody>
        </p:sp>
        <p:sp>
          <p:nvSpPr>
            <p:cNvPr id="20" name="19 Flecha abajo"/>
            <p:cNvSpPr/>
            <p:nvPr/>
          </p:nvSpPr>
          <p:spPr bwMode="auto">
            <a:xfrm rot="19442181">
              <a:off x="3224524" y="3266877"/>
              <a:ext cx="373063" cy="210091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692400" y="4114800"/>
              <a:ext cx="906041" cy="773617"/>
              <a:chOff x="1632" y="1248"/>
              <a:chExt cx="2682" cy="2286"/>
            </a:xfrm>
          </p:grpSpPr>
          <p:sp>
            <p:nvSpPr>
              <p:cNvPr id="18462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598 w 21600"/>
                  <a:gd name="T1" fmla="*/ 0 h 21600"/>
                  <a:gd name="T2" fmla="*/ 1195 w 21600"/>
                  <a:gd name="T3" fmla="*/ 524 h 21600"/>
                  <a:gd name="T4" fmla="*/ 598 w 21600"/>
                  <a:gd name="T5" fmla="*/ 1048 h 21600"/>
                  <a:gd name="T6" fmla="*/ 0 w 21600"/>
                  <a:gd name="T7" fmla="*/ 5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8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s-ES"/>
              </a:p>
            </p:txBody>
          </p:sp>
          <p:sp>
            <p:nvSpPr>
              <p:cNvPr id="18463" name="AutoShape 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715 w 21600"/>
                  <a:gd name="T1" fmla="*/ 0 h 21600"/>
                  <a:gd name="T2" fmla="*/ 1429 w 21600"/>
                  <a:gd name="T3" fmla="*/ 627 h 21600"/>
                  <a:gd name="T4" fmla="*/ 715 w 21600"/>
                  <a:gd name="T5" fmla="*/ 1253 h 21600"/>
                  <a:gd name="T6" fmla="*/ 0 w 21600"/>
                  <a:gd name="T7" fmla="*/ 62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8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s-ES"/>
              </a:p>
            </p:txBody>
          </p:sp>
          <p:sp>
            <p:nvSpPr>
              <p:cNvPr id="18464" name="AutoShape 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794 w 21600"/>
                  <a:gd name="T1" fmla="*/ 0 h 21600"/>
                  <a:gd name="T2" fmla="*/ 1588 w 21600"/>
                  <a:gd name="T3" fmla="*/ 696 h 21600"/>
                  <a:gd name="T4" fmla="*/ 794 w 21600"/>
                  <a:gd name="T5" fmla="*/ 1392 h 21600"/>
                  <a:gd name="T6" fmla="*/ 0 w 21600"/>
                  <a:gd name="T7" fmla="*/ 69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8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 bwMode="auto">
          <a:xfrm>
            <a:off x="1142976" y="2000240"/>
            <a:ext cx="5715040" cy="38576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DPM Architect</a:t>
            </a:r>
            <a:r>
              <a:rPr kumimoji="0" lang="en-GB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 for XBRL</a:t>
            </a:r>
            <a:endParaRPr kumimoji="0" lang="en-GB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5927725" cy="871538"/>
          </a:xfrm>
        </p:spPr>
        <p:txBody>
          <a:bodyPr/>
          <a:lstStyle/>
          <a:p>
            <a:r>
              <a:rPr lang="en-GB" dirty="0" smtClean="0"/>
              <a:t>Computer aided design of financial models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3</a:t>
            </a:fld>
            <a:endParaRPr lang="es-ES_tradnl" dirty="0"/>
          </a:p>
        </p:txBody>
      </p:sp>
      <p:grpSp>
        <p:nvGrpSpPr>
          <p:cNvPr id="3" name="20 Grupo"/>
          <p:cNvGrpSpPr/>
          <p:nvPr/>
        </p:nvGrpSpPr>
        <p:grpSpPr>
          <a:xfrm>
            <a:off x="3286116" y="2428868"/>
            <a:ext cx="2388193" cy="2400374"/>
            <a:chOff x="2678893" y="2500306"/>
            <a:chExt cx="2388193" cy="2400374"/>
          </a:xfrm>
        </p:grpSpPr>
        <p:pic>
          <p:nvPicPr>
            <p:cNvPr id="5" name="38 Imagen" descr="training-center-floor-plan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8893" y="2500306"/>
              <a:ext cx="2046150" cy="187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/>
          </p:nvSpPr>
          <p:spPr>
            <a:xfrm>
              <a:off x="2769662" y="4500570"/>
              <a:ext cx="2297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Data Point Model</a:t>
              </a:r>
              <a:endParaRPr lang="en-GB" dirty="0"/>
            </a:p>
          </p:txBody>
        </p:sp>
      </p:grpSp>
      <p:sp>
        <p:nvSpPr>
          <p:cNvPr id="18" name="17 Flecha derecha"/>
          <p:cNvSpPr/>
          <p:nvPr/>
        </p:nvSpPr>
        <p:spPr bwMode="auto">
          <a:xfrm>
            <a:off x="1714480" y="2714620"/>
            <a:ext cx="1643074" cy="128588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Model design</a:t>
            </a:r>
          </a:p>
        </p:txBody>
      </p:sp>
      <p:pic>
        <p:nvPicPr>
          <p:cNvPr id="1028" name="Picture 4" descr="C:\WINNT\Profiles\infvmp\Archivos temporales de Internet\Content.IE5\7VPL6F5G\MC9002527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357430"/>
            <a:ext cx="1998562" cy="2000264"/>
          </a:xfrm>
          <a:prstGeom prst="rect">
            <a:avLst/>
          </a:prstGeom>
          <a:noFill/>
        </p:spPr>
      </p:pic>
      <p:grpSp>
        <p:nvGrpSpPr>
          <p:cNvPr id="7" name="16 Grupo"/>
          <p:cNvGrpSpPr/>
          <p:nvPr/>
        </p:nvGrpSpPr>
        <p:grpSpPr>
          <a:xfrm>
            <a:off x="5214942" y="2571744"/>
            <a:ext cx="3674592" cy="2186060"/>
            <a:chOff x="5214942" y="2571744"/>
            <a:chExt cx="3674592" cy="2186060"/>
          </a:xfrm>
        </p:grpSpPr>
        <p:sp>
          <p:nvSpPr>
            <p:cNvPr id="26" name="25 CuadroTexto"/>
            <p:cNvSpPr txBox="1"/>
            <p:nvPr/>
          </p:nvSpPr>
          <p:spPr>
            <a:xfrm>
              <a:off x="6858016" y="4357694"/>
              <a:ext cx="20315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Taxonomy files</a:t>
              </a:r>
              <a:endParaRPr lang="en-GB" dirty="0"/>
            </a:p>
          </p:txBody>
        </p:sp>
        <p:sp>
          <p:nvSpPr>
            <p:cNvPr id="19" name="18 Flecha izquierda y derecha"/>
            <p:cNvSpPr/>
            <p:nvPr/>
          </p:nvSpPr>
          <p:spPr bwMode="auto">
            <a:xfrm>
              <a:off x="5214942" y="3071810"/>
              <a:ext cx="1785950" cy="785818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i="1" dirty="0" smtClean="0">
                  <a:solidFill>
                    <a:schemeClr val="tx1"/>
                  </a:solidFill>
                  <a:latin typeface="BdE Neue Helvetica 55 Roman" pitchFamily="34" charset="0"/>
                </a:rPr>
                <a:t>Rules</a:t>
              </a:r>
              <a:endPara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pic>
          <p:nvPicPr>
            <p:cNvPr id="1027" name="Picture 3" descr="C:\Archivos de programa\Microsoft Office\MEDIA\CAGCAT10\j020558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00892" y="2571744"/>
              <a:ext cx="1776413" cy="1630362"/>
            </a:xfrm>
            <a:prstGeom prst="rect">
              <a:avLst/>
            </a:prstGeom>
            <a:noFill/>
          </p:spPr>
        </p:pic>
      </p:grpSp>
      <p:grpSp>
        <p:nvGrpSpPr>
          <p:cNvPr id="8" name="15 Grupo"/>
          <p:cNvGrpSpPr/>
          <p:nvPr/>
        </p:nvGrpSpPr>
        <p:grpSpPr>
          <a:xfrm>
            <a:off x="4572000" y="785794"/>
            <a:ext cx="4324819" cy="2199047"/>
            <a:chOff x="4572000" y="785794"/>
            <a:chExt cx="4324819" cy="2199047"/>
          </a:xfrm>
        </p:grpSpPr>
        <p:sp>
          <p:nvSpPr>
            <p:cNvPr id="10" name="9 CuadroTexto"/>
            <p:cNvSpPr txBox="1"/>
            <p:nvPr/>
          </p:nvSpPr>
          <p:spPr>
            <a:xfrm>
              <a:off x="4572000" y="785794"/>
              <a:ext cx="4321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 smtClean="0"/>
                <a:t>Link between the model and taxonomy elements</a:t>
              </a:r>
            </a:p>
          </p:txBody>
        </p:sp>
        <p:cxnSp>
          <p:nvCxnSpPr>
            <p:cNvPr id="15" name="14 Conector recto de flecha"/>
            <p:cNvCxnSpPr>
              <a:stCxn id="10" idx="2"/>
            </p:cNvCxnSpPr>
            <p:nvPr/>
          </p:nvCxnSpPr>
          <p:spPr bwMode="auto">
            <a:xfrm flipH="1">
              <a:off x="6178875" y="1493680"/>
              <a:ext cx="553876" cy="14911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3" name="Picture 5" descr="C:\Users\Victor\AppData\Local\Microsoft\Windows\Temporary Internet Files\Content.IE5\9I5SFQ2M\MC900230549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8072462" y="1142984"/>
              <a:ext cx="824357" cy="7143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3071810"/>
            <a:ext cx="5927725" cy="871538"/>
          </a:xfrm>
        </p:spPr>
        <p:txBody>
          <a:bodyPr/>
          <a:lstStyle/>
          <a:p>
            <a:pPr algn="ctr"/>
            <a:r>
              <a:rPr lang="en-GB" dirty="0" smtClean="0"/>
              <a:t>Characteristics of the DPM ARCHITECT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4</a:t>
            </a:fld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 bwMode="auto">
          <a:xfrm>
            <a:off x="5273305" y="3211914"/>
            <a:ext cx="6037282" cy="28605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FINREP 2013</a:t>
            </a:r>
          </a:p>
        </p:txBody>
      </p:sp>
      <p:sp>
        <p:nvSpPr>
          <p:cNvPr id="25" name="24 Rectángulo redondeado"/>
          <p:cNvSpPr/>
          <p:nvPr/>
        </p:nvSpPr>
        <p:spPr bwMode="auto">
          <a:xfrm>
            <a:off x="6158327" y="3885338"/>
            <a:ext cx="4353809" cy="785818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Tables</a:t>
            </a: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1785918" y="3214686"/>
            <a:ext cx="5259118" cy="28605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COREP 2013</a:t>
            </a:r>
          </a:p>
        </p:txBody>
      </p:sp>
      <p:sp>
        <p:nvSpPr>
          <p:cNvPr id="127" name="126 Rectángulo redondeado"/>
          <p:cNvSpPr/>
          <p:nvPr/>
        </p:nvSpPr>
        <p:spPr bwMode="auto">
          <a:xfrm>
            <a:off x="2285982" y="3857628"/>
            <a:ext cx="4353809" cy="785818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Tables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dictionary of data / A unique view of the model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5</a:t>
            </a:fld>
            <a:endParaRPr lang="es-ES_tradnl" dirty="0"/>
          </a:p>
        </p:txBody>
      </p:sp>
      <p:grpSp>
        <p:nvGrpSpPr>
          <p:cNvPr id="3" name="129 Grupo"/>
          <p:cNvGrpSpPr/>
          <p:nvPr/>
        </p:nvGrpSpPr>
        <p:grpSpPr>
          <a:xfrm>
            <a:off x="231776" y="1335960"/>
            <a:ext cx="8766176" cy="1614311"/>
            <a:chOff x="231776" y="1335960"/>
            <a:chExt cx="8766176" cy="1614311"/>
          </a:xfrm>
        </p:grpSpPr>
        <p:sp>
          <p:nvSpPr>
            <p:cNvPr id="5" name="4 Rectángulo redondeado"/>
            <p:cNvSpPr/>
            <p:nvPr/>
          </p:nvSpPr>
          <p:spPr bwMode="auto">
            <a:xfrm>
              <a:off x="1727907" y="1335960"/>
              <a:ext cx="7270045" cy="161431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13" name="12 Pentágono"/>
            <p:cNvSpPr/>
            <p:nvPr/>
          </p:nvSpPr>
          <p:spPr bwMode="auto">
            <a:xfrm>
              <a:off x="231776" y="1335960"/>
              <a:ext cx="1877039" cy="1614311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dE Neue Helvetica 55 Roman" pitchFamily="34" charset="0"/>
                </a:rPr>
                <a:t>Common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>
                  <a:solidFill>
                    <a:schemeClr val="bg1"/>
                  </a:solidFill>
                  <a:latin typeface="BdE Neue Helvetica 55 Roman" pitchFamily="34" charset="0"/>
                </a:rPr>
                <a:t>layer</a:t>
              </a: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dE Neue Helvetica 55 Roman" pitchFamily="34" charset="0"/>
              </a:endParaRPr>
            </a:p>
          </p:txBody>
        </p:sp>
      </p:grpSp>
      <p:sp>
        <p:nvSpPr>
          <p:cNvPr id="104" name="103 Rectángulo redondeado"/>
          <p:cNvSpPr/>
          <p:nvPr/>
        </p:nvSpPr>
        <p:spPr bwMode="auto">
          <a:xfrm>
            <a:off x="2071670" y="1571612"/>
            <a:ext cx="6572296" cy="714388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Dictionary of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 concepts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16" name="115 Rectángulo redondeado"/>
          <p:cNvSpPr/>
          <p:nvPr/>
        </p:nvSpPr>
        <p:spPr bwMode="auto">
          <a:xfrm>
            <a:off x="2071670" y="2143116"/>
            <a:ext cx="1214446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Labels</a:t>
            </a:r>
          </a:p>
        </p:txBody>
      </p:sp>
      <p:sp>
        <p:nvSpPr>
          <p:cNvPr id="120" name="119 Rectángulo redondeado"/>
          <p:cNvSpPr/>
          <p:nvPr/>
        </p:nvSpPr>
        <p:spPr bwMode="auto">
          <a:xfrm>
            <a:off x="3357554" y="2143116"/>
            <a:ext cx="1643074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References</a:t>
            </a:r>
          </a:p>
        </p:txBody>
      </p:sp>
      <p:sp>
        <p:nvSpPr>
          <p:cNvPr id="122" name="121 Rectángulo redondeado"/>
          <p:cNvSpPr/>
          <p:nvPr/>
        </p:nvSpPr>
        <p:spPr bwMode="auto">
          <a:xfrm>
            <a:off x="5072066" y="2143116"/>
            <a:ext cx="1785950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Presentation hierarchies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23" name="122 Rectángulo redondeado"/>
          <p:cNvSpPr/>
          <p:nvPr/>
        </p:nvSpPr>
        <p:spPr bwMode="auto">
          <a:xfrm>
            <a:off x="6929454" y="2143116"/>
            <a:ext cx="1785950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Basic calc.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relationships</a:t>
            </a:r>
          </a:p>
        </p:txBody>
      </p:sp>
      <p:sp>
        <p:nvSpPr>
          <p:cNvPr id="125" name="124 Rectángulo redondeado"/>
          <p:cNvSpPr/>
          <p:nvPr/>
        </p:nvSpPr>
        <p:spPr bwMode="auto">
          <a:xfrm>
            <a:off x="3277953" y="4512256"/>
            <a:ext cx="1075838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Required data sets</a:t>
            </a:r>
          </a:p>
        </p:txBody>
      </p:sp>
      <p:sp>
        <p:nvSpPr>
          <p:cNvPr id="128" name="127 Rectángulo redondeado"/>
          <p:cNvSpPr/>
          <p:nvPr/>
        </p:nvSpPr>
        <p:spPr bwMode="auto">
          <a:xfrm>
            <a:off x="5688872" y="4574667"/>
            <a:ext cx="1158737" cy="7995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Validation rules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32" name="131 Rectángulo redondeado"/>
          <p:cNvSpPr/>
          <p:nvPr/>
        </p:nvSpPr>
        <p:spPr bwMode="auto">
          <a:xfrm>
            <a:off x="2026211" y="4526549"/>
            <a:ext cx="1163798" cy="827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Table context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  <a:latin typeface="BdE Neue Helvetica 55 Roman" pitchFamily="34" charset="0"/>
              </a:rPr>
              <a:t>labels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4" name="13 Pentágono"/>
          <p:cNvSpPr/>
          <p:nvPr/>
        </p:nvSpPr>
        <p:spPr bwMode="auto">
          <a:xfrm>
            <a:off x="231776" y="3211690"/>
            <a:ext cx="2125646" cy="2860516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Framework specific layer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 bwMode="auto">
          <a:xfrm>
            <a:off x="4417949" y="4550357"/>
            <a:ext cx="1193142" cy="8141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Gra</a:t>
            </a:r>
            <a:r>
              <a:rPr lang="en-GB" sz="1400" dirty="0" smtClean="0">
                <a:solidFill>
                  <a:schemeClr val="tx1"/>
                </a:solidFill>
                <a:latin typeface="BdE Neue Helvetica 55 Roman" pitchFamily="34" charset="0"/>
              </a:rPr>
              <a:t>phical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disposition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SPEAKS XBRL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 single piece of information in a taxonomy:</a:t>
            </a:r>
          </a:p>
          <a:p>
            <a:pPr lvl="1"/>
            <a:r>
              <a:rPr lang="en-GB" dirty="0" smtClean="0"/>
              <a:t>Corresponds to a part of the model:</a:t>
            </a:r>
          </a:p>
          <a:p>
            <a:pPr lvl="2">
              <a:buFontTx/>
              <a:buChar char="-"/>
            </a:pPr>
            <a:r>
              <a:rPr lang="en-GB" dirty="0" smtClean="0"/>
              <a:t> </a:t>
            </a:r>
            <a:r>
              <a:rPr lang="en-GB" dirty="0" smtClean="0"/>
              <a:t>Metric</a:t>
            </a:r>
            <a:r>
              <a:rPr lang="en-GB" dirty="0" smtClean="0">
                <a:sym typeface="Wingdings" pitchFamily="2" charset="2"/>
              </a:rPr>
              <a:t> </a:t>
            </a:r>
            <a:r>
              <a:rPr lang="en-GB" dirty="0" smtClean="0"/>
              <a:t>XBRL primary item</a:t>
            </a:r>
          </a:p>
          <a:p>
            <a:pPr lvl="2">
              <a:buFontTx/>
              <a:buChar char="-"/>
            </a:pPr>
            <a:r>
              <a:rPr lang="en-GB" dirty="0" smtClean="0"/>
              <a:t> Dimension </a:t>
            </a:r>
            <a:r>
              <a:rPr lang="en-GB" dirty="0" smtClean="0">
                <a:sym typeface="Wingdings" pitchFamily="2" charset="2"/>
              </a:rPr>
              <a:t></a:t>
            </a:r>
            <a:r>
              <a:rPr lang="en-GB" dirty="0" smtClean="0"/>
              <a:t> XBRL dimension</a:t>
            </a:r>
          </a:p>
          <a:p>
            <a:pPr lvl="2">
              <a:buFontTx/>
              <a:buChar char="-"/>
            </a:pPr>
            <a:r>
              <a:rPr lang="en-GB" dirty="0" smtClean="0"/>
              <a:t> Columns header </a:t>
            </a:r>
            <a:r>
              <a:rPr lang="en-GB" dirty="0" smtClean="0">
                <a:sym typeface="Wingdings" pitchFamily="2" charset="2"/>
              </a:rPr>
              <a:t> </a:t>
            </a:r>
            <a:r>
              <a:rPr lang="en-GB" dirty="0" smtClean="0"/>
              <a:t>table axis</a:t>
            </a:r>
          </a:p>
          <a:p>
            <a:pPr lvl="2">
              <a:buFontTx/>
              <a:buChar char="-"/>
            </a:pPr>
            <a:r>
              <a:rPr lang="en-GB" dirty="0" smtClean="0"/>
              <a:t> Validation rule </a:t>
            </a:r>
            <a:r>
              <a:rPr lang="en-GB" dirty="0" smtClean="0">
                <a:sym typeface="Wingdings" pitchFamily="2" charset="2"/>
              </a:rPr>
              <a:t></a:t>
            </a:r>
            <a:r>
              <a:rPr lang="en-GB" dirty="0" smtClean="0"/>
              <a:t> assertion</a:t>
            </a:r>
          </a:p>
          <a:p>
            <a:pPr lvl="2">
              <a:buFontTx/>
              <a:buChar char="-"/>
            </a:pPr>
            <a:endParaRPr lang="en-GB" dirty="0" smtClean="0"/>
          </a:p>
          <a:p>
            <a:pPr lvl="1"/>
            <a:r>
              <a:rPr lang="en-GB" dirty="0" smtClean="0"/>
              <a:t>Obtained from the model using a bidirectional rule</a:t>
            </a:r>
          </a:p>
          <a:p>
            <a:pPr lvl="2"/>
            <a:r>
              <a:rPr lang="en-GB" dirty="0" smtClean="0"/>
              <a:t>-The schema file for the members of a domain with code CP follows the rule:</a:t>
            </a:r>
          </a:p>
          <a:p>
            <a:pPr lvl="2"/>
            <a:r>
              <a:rPr lang="en-GB" dirty="0" smtClean="0"/>
              <a:t>	</a:t>
            </a:r>
            <a:r>
              <a:rPr lang="en-GB" dirty="0" err="1" smtClean="0"/>
              <a:t>dict</a:t>
            </a:r>
            <a:r>
              <a:rPr lang="en-GB" dirty="0" smtClean="0"/>
              <a:t>/</a:t>
            </a:r>
            <a:r>
              <a:rPr lang="en-GB" dirty="0" err="1" smtClean="0"/>
              <a:t>dom</a:t>
            </a:r>
            <a:r>
              <a:rPr lang="en-GB" dirty="0" smtClean="0"/>
              <a:t>/cp/cp.xsd</a:t>
            </a:r>
          </a:p>
          <a:p>
            <a:pPr lvl="3"/>
            <a:endParaRPr lang="en-GB" dirty="0" smtClean="0"/>
          </a:p>
          <a:p>
            <a:r>
              <a:rPr lang="en-GB" dirty="0" smtClean="0"/>
              <a:t>No hidden information! No hidden decisions</a:t>
            </a:r>
            <a:r>
              <a:rPr lang="en-GB" dirty="0" smtClean="0"/>
              <a:t>!</a:t>
            </a:r>
          </a:p>
          <a:p>
            <a:r>
              <a:rPr lang="en-GB" dirty="0" smtClean="0"/>
              <a:t>No dependencies of a specific tool</a:t>
            </a:r>
            <a:endParaRPr lang="en-GB" dirty="0" smtClean="0"/>
          </a:p>
          <a:p>
            <a:endParaRPr lang="en-GB" dirty="0" smtClean="0"/>
          </a:p>
          <a:p>
            <a:pPr lvl="3"/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FD4DA-F53E-45AA-B5D8-DA9D026739E2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  <p:pic>
        <p:nvPicPr>
          <p:cNvPr id="6146" name="Picture 2" descr="http://www.graphix1.co.uk/wp-content/uploads/2011/04/AnotherRef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857232"/>
            <a:ext cx="2310346" cy="306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Extensible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FD4DA-F53E-45AA-B5D8-DA9D026739E2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3428992" y="2714620"/>
            <a:ext cx="2571768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tx1"/>
                </a:solidFill>
                <a:latin typeface="BdE Neue Helvetica 55 Roman" pitchFamily="34" charset="0"/>
              </a:rPr>
              <a:t>EBA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6286512" y="2714620"/>
            <a:ext cx="2571768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tx1"/>
                </a:solidFill>
                <a:latin typeface="BdE Neue Helvetica 55 Roman" pitchFamily="34" charset="0"/>
              </a:rPr>
              <a:t>EIOPA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428596" y="2714620"/>
            <a:ext cx="2571768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tx1"/>
                </a:solidFill>
                <a:latin typeface="BdE Neue Helvetica 55 Roman" pitchFamily="34" charset="0"/>
              </a:rPr>
              <a:t>ECB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3071802" y="1071546"/>
            <a:ext cx="2857520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BdE Neue Helvetica 55 Roman" pitchFamily="34" charset="0"/>
              </a:rPr>
              <a:t>Common European concepts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1428728" y="4857760"/>
            <a:ext cx="2571768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tx1"/>
                </a:solidFill>
                <a:latin typeface="BdE Neue Helvetica 55 Roman" pitchFamily="34" charset="0"/>
              </a:rPr>
              <a:t>Banco de España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cxnSp>
        <p:nvCxnSpPr>
          <p:cNvPr id="13" name="12 Conector recto de flecha"/>
          <p:cNvCxnSpPr>
            <a:stCxn id="11" idx="0"/>
            <a:endCxn id="9" idx="2"/>
          </p:cNvCxnSpPr>
          <p:nvPr/>
        </p:nvCxnSpPr>
        <p:spPr bwMode="auto">
          <a:xfrm flipH="1" flipV="1">
            <a:off x="1714480" y="3643314"/>
            <a:ext cx="1000132" cy="121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14 Conector recto de flecha"/>
          <p:cNvCxnSpPr>
            <a:stCxn id="11" idx="0"/>
            <a:endCxn id="7" idx="2"/>
          </p:cNvCxnSpPr>
          <p:nvPr/>
        </p:nvCxnSpPr>
        <p:spPr bwMode="auto">
          <a:xfrm flipV="1">
            <a:off x="2714612" y="3643314"/>
            <a:ext cx="2000264" cy="121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17 Rectángulo redondeado"/>
          <p:cNvSpPr/>
          <p:nvPr/>
        </p:nvSpPr>
        <p:spPr bwMode="auto">
          <a:xfrm>
            <a:off x="5214942" y="4857760"/>
            <a:ext cx="2571768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tx1"/>
                </a:solidFill>
                <a:latin typeface="BdE Neue Helvetica 55 Roman" pitchFamily="34" charset="0"/>
              </a:rPr>
              <a:t>Banque de France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cxnSp>
        <p:nvCxnSpPr>
          <p:cNvPr id="19" name="18 Conector recto de flecha"/>
          <p:cNvCxnSpPr>
            <a:stCxn id="18" idx="0"/>
            <a:endCxn id="9" idx="2"/>
          </p:cNvCxnSpPr>
          <p:nvPr/>
        </p:nvCxnSpPr>
        <p:spPr bwMode="auto">
          <a:xfrm flipH="1" flipV="1">
            <a:off x="1714480" y="3643314"/>
            <a:ext cx="4786346" cy="121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21 Conector recto de flecha"/>
          <p:cNvCxnSpPr>
            <a:stCxn id="18" idx="0"/>
            <a:endCxn id="7" idx="2"/>
          </p:cNvCxnSpPr>
          <p:nvPr/>
        </p:nvCxnSpPr>
        <p:spPr bwMode="auto">
          <a:xfrm flipH="1" flipV="1">
            <a:off x="4714876" y="3643314"/>
            <a:ext cx="1785950" cy="121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24 Conector recto de flecha"/>
          <p:cNvCxnSpPr>
            <a:stCxn id="18" idx="0"/>
            <a:endCxn id="8" idx="2"/>
          </p:cNvCxnSpPr>
          <p:nvPr/>
        </p:nvCxnSpPr>
        <p:spPr bwMode="auto">
          <a:xfrm flipV="1">
            <a:off x="6500826" y="3643314"/>
            <a:ext cx="1071570" cy="121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Extensible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FD4DA-F53E-45AA-B5D8-DA9D026739E2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3428992" y="2714620"/>
            <a:ext cx="2571768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tx1"/>
                </a:solidFill>
                <a:latin typeface="BdE Neue Helvetica 55 Roman" pitchFamily="34" charset="0"/>
              </a:rPr>
              <a:t>EBA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6286512" y="2714620"/>
            <a:ext cx="2571768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tx1"/>
                </a:solidFill>
                <a:latin typeface="BdE Neue Helvetica 55 Roman" pitchFamily="34" charset="0"/>
              </a:rPr>
              <a:t>EIOPA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428596" y="2714620"/>
            <a:ext cx="2571768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tx1"/>
                </a:solidFill>
                <a:latin typeface="BdE Neue Helvetica 55 Roman" pitchFamily="34" charset="0"/>
              </a:rPr>
              <a:t>ECB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3071802" y="1071546"/>
            <a:ext cx="2857520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BdE Neue Helvetica 55 Roman" pitchFamily="34" charset="0"/>
              </a:rPr>
              <a:t>Common European concepts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1428728" y="4857760"/>
            <a:ext cx="2571768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tx1"/>
                </a:solidFill>
                <a:latin typeface="BdE Neue Helvetica 55 Roman" pitchFamily="34" charset="0"/>
              </a:rPr>
              <a:t>Banco de España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cxnSp>
        <p:nvCxnSpPr>
          <p:cNvPr id="13" name="12 Conector recto de flecha"/>
          <p:cNvCxnSpPr>
            <a:stCxn id="11" idx="0"/>
            <a:endCxn id="9" idx="2"/>
          </p:cNvCxnSpPr>
          <p:nvPr/>
        </p:nvCxnSpPr>
        <p:spPr bwMode="auto">
          <a:xfrm flipH="1" flipV="1">
            <a:off x="1714480" y="3643314"/>
            <a:ext cx="1000132" cy="121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14 Conector recto de flecha"/>
          <p:cNvCxnSpPr>
            <a:stCxn id="11" idx="0"/>
            <a:endCxn id="7" idx="2"/>
          </p:cNvCxnSpPr>
          <p:nvPr/>
        </p:nvCxnSpPr>
        <p:spPr bwMode="auto">
          <a:xfrm flipV="1">
            <a:off x="2714612" y="3643314"/>
            <a:ext cx="2000264" cy="121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17 Rectángulo redondeado"/>
          <p:cNvSpPr/>
          <p:nvPr/>
        </p:nvSpPr>
        <p:spPr bwMode="auto">
          <a:xfrm>
            <a:off x="5214942" y="4857760"/>
            <a:ext cx="2571768" cy="9286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dirty="0" smtClean="0">
                <a:solidFill>
                  <a:schemeClr val="tx1"/>
                </a:solidFill>
                <a:latin typeface="BdE Neue Helvetica 55 Roman" pitchFamily="34" charset="0"/>
              </a:rPr>
              <a:t>Banque de France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cxnSp>
        <p:nvCxnSpPr>
          <p:cNvPr id="19" name="18 Conector recto de flecha"/>
          <p:cNvCxnSpPr>
            <a:stCxn id="18" idx="0"/>
            <a:endCxn id="9" idx="2"/>
          </p:cNvCxnSpPr>
          <p:nvPr/>
        </p:nvCxnSpPr>
        <p:spPr bwMode="auto">
          <a:xfrm flipH="1" flipV="1">
            <a:off x="1714480" y="3643314"/>
            <a:ext cx="4786346" cy="121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21 Conector recto de flecha"/>
          <p:cNvCxnSpPr>
            <a:stCxn id="18" idx="0"/>
            <a:endCxn id="7" idx="2"/>
          </p:cNvCxnSpPr>
          <p:nvPr/>
        </p:nvCxnSpPr>
        <p:spPr bwMode="auto">
          <a:xfrm flipH="1" flipV="1">
            <a:off x="4714876" y="3643314"/>
            <a:ext cx="1785950" cy="121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24 Conector recto de flecha"/>
          <p:cNvCxnSpPr>
            <a:stCxn id="18" idx="0"/>
            <a:endCxn id="8" idx="2"/>
          </p:cNvCxnSpPr>
          <p:nvPr/>
        </p:nvCxnSpPr>
        <p:spPr bwMode="auto">
          <a:xfrm flipV="1">
            <a:off x="6500826" y="3643314"/>
            <a:ext cx="1071570" cy="121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15 CuadroTexto"/>
          <p:cNvSpPr txBox="1"/>
          <p:nvPr/>
        </p:nvSpPr>
        <p:spPr>
          <a:xfrm>
            <a:off x="785786" y="3143248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Langs</a:t>
            </a:r>
            <a:r>
              <a:rPr lang="es-ES_tradnl" dirty="0" smtClean="0"/>
              <a:t>: en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929058" y="3143248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Langs</a:t>
            </a:r>
            <a:r>
              <a:rPr lang="es-ES_tradnl" dirty="0" smtClean="0"/>
              <a:t>: en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929454" y="3214686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Langs</a:t>
            </a:r>
            <a:r>
              <a:rPr lang="es-ES_tradnl" dirty="0" smtClean="0"/>
              <a:t>: en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928794" y="5286388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Langs</a:t>
            </a:r>
            <a:r>
              <a:rPr lang="es-ES_tradnl" dirty="0" smtClean="0"/>
              <a:t>: en, es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643570" y="5286388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Langs</a:t>
            </a:r>
            <a:r>
              <a:rPr lang="es-ES_tradnl" dirty="0" smtClean="0"/>
              <a:t>: en, </a:t>
            </a:r>
            <a:r>
              <a:rPr lang="es-ES_tradnl" dirty="0" err="1" smtClean="0"/>
              <a:t>fr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3071810"/>
            <a:ext cx="5927725" cy="871538"/>
          </a:xfrm>
        </p:spPr>
        <p:txBody>
          <a:bodyPr/>
          <a:lstStyle/>
          <a:p>
            <a:r>
              <a:rPr lang="en-GB" dirty="0" smtClean="0"/>
              <a:t>A replacement for commercial tools?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9</a:t>
            </a:fld>
            <a:endParaRPr lang="es-ES_trad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cion_fondo_claro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s Diapositivas de contenido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IV_presentacion_fondo_clar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lnDef>
  </a:objectDefaults>
  <a:extraClrSchemeLst>
    <a:extraClrScheme>
      <a:clrScheme name="IV_presentacion_fondo_cla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3">
        <a:dk1>
          <a:srgbClr val="000000"/>
        </a:dk1>
        <a:lt1>
          <a:srgbClr val="FFFFFF"/>
        </a:lt1>
        <a:dk2>
          <a:srgbClr val="000000"/>
        </a:dk2>
        <a:lt2>
          <a:srgbClr val="D6AB98"/>
        </a:lt2>
        <a:accent1>
          <a:srgbClr val="B35C48"/>
        </a:accent1>
        <a:accent2>
          <a:srgbClr val="858585"/>
        </a:accent2>
        <a:accent3>
          <a:srgbClr val="FFFFFF"/>
        </a:accent3>
        <a:accent4>
          <a:srgbClr val="000000"/>
        </a:accent4>
        <a:accent5>
          <a:srgbClr val="D6B5B1"/>
        </a:accent5>
        <a:accent6>
          <a:srgbClr val="787878"/>
        </a:accent6>
        <a:hlink>
          <a:srgbClr val="DE9738"/>
        </a:hlink>
        <a:folHlink>
          <a:srgbClr val="643C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apositiva de cierre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3">
        <a:dk1>
          <a:srgbClr val="000000"/>
        </a:dk1>
        <a:lt1>
          <a:srgbClr val="FFFFFF"/>
        </a:lt1>
        <a:dk2>
          <a:srgbClr val="000000"/>
        </a:dk2>
        <a:lt2>
          <a:srgbClr val="D6AB98"/>
        </a:lt2>
        <a:accent1>
          <a:srgbClr val="B35C48"/>
        </a:accent1>
        <a:accent2>
          <a:srgbClr val="858585"/>
        </a:accent2>
        <a:accent3>
          <a:srgbClr val="FFFFFF"/>
        </a:accent3>
        <a:accent4>
          <a:srgbClr val="000000"/>
        </a:accent4>
        <a:accent5>
          <a:srgbClr val="D6B5B1"/>
        </a:accent5>
        <a:accent6>
          <a:srgbClr val="787878"/>
        </a:accent6>
        <a:hlink>
          <a:srgbClr val="DE9738"/>
        </a:hlink>
        <a:folHlink>
          <a:srgbClr val="643C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Presentacion_fondo_claro</Template>
  <TotalTime>3024</TotalTime>
  <Words>461</Words>
  <Application>Microsoft Office PowerPoint</Application>
  <PresentationFormat>Presentación en pantalla (4:3)</PresentationFormat>
  <Paragraphs>141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BdE Neue Helvetica 55 Roman</vt:lpstr>
      <vt:lpstr>Wingdings</vt:lpstr>
      <vt:lpstr>Presentacion_fondo_claro</vt:lpstr>
      <vt:lpstr>Modelos Diapositivas de contenido</vt:lpstr>
      <vt:lpstr>Diapositiva de cierre</vt:lpstr>
      <vt:lpstr>Diapositiva 1</vt:lpstr>
      <vt:lpstr>Reducing the burden of building taxonomies</vt:lpstr>
      <vt:lpstr>Computer aided design of financial models</vt:lpstr>
      <vt:lpstr>Characteristics of the DPM ARCHITECT</vt:lpstr>
      <vt:lpstr>Common dictionary of data / A unique view of the model</vt:lpstr>
      <vt:lpstr>SPEAKS XBRL</vt:lpstr>
      <vt:lpstr>Extensible</vt:lpstr>
      <vt:lpstr>Extensible</vt:lpstr>
      <vt:lpstr>A replacement for commercial tools?</vt:lpstr>
      <vt:lpstr>hypercubes??? What hypercubes???</vt:lpstr>
      <vt:lpstr>NEW EDITOR: Validation rules</vt:lpstr>
      <vt:lpstr>NEW EDITOR: Validation rules</vt:lpstr>
      <vt:lpstr>NEW EDITOR: Validation rules</vt:lpstr>
      <vt:lpstr>NEW EDITOR: documentation</vt:lpstr>
      <vt:lpstr>NEW editor: other features</vt:lpstr>
      <vt:lpstr>Diapositiva 16</vt:lpstr>
    </vt:vector>
  </TitlesOfParts>
  <Company>Banco de España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infvmp</dc:creator>
  <cp:lastModifiedBy>Víctor Morilla</cp:lastModifiedBy>
  <cp:revision>664</cp:revision>
  <dcterms:created xsi:type="dcterms:W3CDTF">2010-11-19T11:47:21Z</dcterms:created>
  <dcterms:modified xsi:type="dcterms:W3CDTF">2012-05-31T10:39:28Z</dcterms:modified>
</cp:coreProperties>
</file>