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1" r:id="rId3"/>
    <p:sldId id="283" r:id="rId4"/>
    <p:sldId id="284" r:id="rId5"/>
    <p:sldId id="285" r:id="rId6"/>
    <p:sldId id="279" r:id="rId7"/>
    <p:sldId id="288" r:id="rId8"/>
    <p:sldId id="287" r:id="rId9"/>
    <p:sldId id="278" r:id="rId10"/>
    <p:sldId id="286" r:id="rId11"/>
    <p:sldId id="290" r:id="rId12"/>
    <p:sldId id="292" r:id="rId13"/>
    <p:sldId id="293" r:id="rId14"/>
    <p:sldId id="294" r:id="rId15"/>
    <p:sldId id="289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74B7D"/>
    <a:srgbClr val="237410"/>
    <a:srgbClr val="F6AF33"/>
    <a:srgbClr val="5DA4D2"/>
    <a:srgbClr val="F8F8F8"/>
    <a:srgbClr val="356A9A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1" autoAdjust="0"/>
    <p:restoredTop sz="97511" autoAdjust="0"/>
  </p:normalViewPr>
  <p:slideViewPr>
    <p:cSldViewPr>
      <p:cViewPr varScale="1">
        <p:scale>
          <a:sx n="73" d="100"/>
          <a:sy n="73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252" y="-90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BF86D2-562A-426B-923D-AD7A0E652C05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E6A785-6F9A-4474-888F-8FFC71829CCA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BB98BD-77FF-45E9-99E8-30693B899A57}" type="datetimeFigureOut">
              <a:rPr lang="nl-NL"/>
              <a:pPr>
                <a:defRPr/>
              </a:pPr>
              <a:t>16-12-2012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9447FD-8DAE-4847-95BD-8ECA091D3A43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9D3B7-C8ED-4663-8C0C-14B5A146FAA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1B8166-AA9E-44DF-91E7-0D32A647FF05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sv-SE" sz="1200">
              <a:latin typeface="+mn-lt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40A018-B5E2-4336-A3F3-14B31F47C0C0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sv-SE" sz="1200">
              <a:latin typeface="+mn-lt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C584BB-2F67-47D5-AF54-4E71F16515B9}" type="slidenum">
              <a:rPr lang="sv-SE"/>
              <a:pPr>
                <a:defRPr/>
              </a:pPr>
              <a:t>2</a:t>
            </a:fld>
            <a:endParaRPr lang="sv-SE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70DB652-3698-4B54-918E-E5F3029DE688}" type="slidenum">
              <a:rPr lang="nl-NL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nl-NL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8DA978-AA7E-44B0-AC89-CD7F153CC5F6}" type="slidenum">
              <a:rPr lang="nl-NL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nl-NL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0AA84-3B1C-46C6-8151-1810F88855D5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72137F-D097-4C7D-9588-A76968E31B1D}" type="slidenum">
              <a:rPr lang="nl-NL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nl-NL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7CDA83F-64BE-4A13-9493-7533CF586601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sv-SE" sz="1200">
              <a:latin typeface="+mn-lt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13074F-8FA3-4C2A-8740-014EEAD965AA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sv-SE" sz="1200">
              <a:latin typeface="+mn-lt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50891DD-A28D-484A-9F11-072A057EA47B}" type="slidenum">
              <a:rPr lang="sv-SE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sv-SE" sz="1200">
              <a:latin typeface="+mn-lt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40000"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voettekst 2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3"/>
          <p:cNvSpPr>
            <a:spLocks noGrp="1"/>
          </p:cNvSpPr>
          <p:nvPr>
            <p:ph type="sldNum" sz="quarter" idx="11"/>
          </p:nvPr>
        </p:nvSpPr>
        <p:spPr>
          <a:xfrm>
            <a:off x="468313" y="6370638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733DCCB-52AA-4A0C-AF87-D38A22943D34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8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8313-C5C9-4A6E-A0BC-9D846F659C8C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74B7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B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60000" indent="-360000">
              <a:buFontTx/>
              <a:buBlip>
                <a:blip r:embed="rId2"/>
              </a:buBlip>
              <a:defRPr sz="2400">
                <a:solidFill>
                  <a:srgbClr val="074B7D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000">
                <a:solidFill>
                  <a:srgbClr val="074B7D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solidFill>
                  <a:srgbClr val="074B7D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rgbClr val="074B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6E9E-7629-49C1-BCE5-EFEA78C9C59D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4632" cy="1470025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74B7D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0801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6A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602A-183F-4690-B833-0A2740D85B7C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2012-03</a:t>
            </a:r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7805CA2-E4C3-4C83-824B-E0A1837218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0550" y="374650"/>
            <a:ext cx="80645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055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99000" y="1611313"/>
            <a:ext cx="3956050" cy="44846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239000" y="6415088"/>
            <a:ext cx="180022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2012-03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654175" y="6407150"/>
            <a:ext cx="4857750" cy="347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PT135 &amp; 136 kick off kit from WG1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245350" y="6553200"/>
            <a:ext cx="18002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78DD8CE-4491-448C-97F1-EC95362A01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74B7D"/>
                </a:solidFill>
                <a:latin typeface="+mn-lt"/>
              </a:defRPr>
            </a:lvl1pPr>
          </a:lstStyle>
          <a:p>
            <a:pPr>
              <a:defRPr/>
            </a:pPr>
            <a:fld id="{74FD81F8-C79A-4943-A471-B5945B021FC0}" type="slidenum">
              <a:rPr lang="nl-NL"/>
              <a:pPr>
                <a:defRPr/>
              </a:pPr>
              <a:t>‹Nº›</a:t>
            </a:fld>
            <a:endParaRPr lang="nl-NL" dirty="0"/>
          </a:p>
        </p:txBody>
      </p:sp>
      <p:pic>
        <p:nvPicPr>
          <p:cNvPr id="1030" name="Picture 2" descr="D:\My Documents\Mpeele\Downloads\logo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91475" y="5753100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7" r:id="rId5"/>
    <p:sldLayoutId id="2147483668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74B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74B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39750" indent="-5397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800" kern="1200">
          <a:solidFill>
            <a:srgbClr val="074B7D"/>
          </a:solidFill>
          <a:latin typeface="+mn-lt"/>
          <a:ea typeface="+mn-ea"/>
          <a:cs typeface="+mn-cs"/>
        </a:defRPr>
      </a:lvl1pPr>
      <a:lvl2pPr marL="742950" indent="-358775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400" kern="1200">
          <a:solidFill>
            <a:srgbClr val="074B7D"/>
          </a:solidFill>
          <a:latin typeface="+mn-lt"/>
          <a:ea typeface="+mn-ea"/>
          <a:cs typeface="+mn-cs"/>
        </a:defRPr>
      </a:lvl2pPr>
      <a:lvl3pPr marL="1143000" indent="-323850" algn="l" rtl="0" eaLnBrk="0" fontAlgn="base" hangingPunct="0">
        <a:spcBef>
          <a:spcPts val="300"/>
        </a:spcBef>
        <a:spcAft>
          <a:spcPct val="0"/>
        </a:spcAft>
        <a:buBlip>
          <a:blip r:embed="rId10"/>
        </a:buBlip>
        <a:defRPr sz="2000" kern="1200">
          <a:solidFill>
            <a:srgbClr val="074B7D"/>
          </a:solidFill>
          <a:latin typeface="+mn-lt"/>
          <a:ea typeface="+mn-ea"/>
          <a:cs typeface="+mn-cs"/>
        </a:defRPr>
      </a:lvl3pPr>
      <a:lvl4pPr marL="1600200" indent="-28733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4pPr>
      <a:lvl5pPr marL="2057400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kern="1200">
          <a:solidFill>
            <a:srgbClr val="074B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mlenc-cor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ware.com/documents/casestudies/APPNOTE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ubtitle 2"/>
          <p:cNvSpPr txBox="1">
            <a:spLocks/>
          </p:cNvSpPr>
          <p:nvPr/>
        </p:nvSpPr>
        <p:spPr bwMode="auto">
          <a:xfrm>
            <a:off x="684213" y="4175125"/>
            <a:ext cx="705008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800" dirty="0" smtClean="0">
                <a:latin typeface="Calibri" pitchFamily="34" charset="0"/>
                <a:cs typeface="Arial" charset="0"/>
              </a:rPr>
              <a:t>12 December 2012</a:t>
            </a:r>
          </a:p>
          <a:p>
            <a:pPr marL="342900" indent="-342900"/>
            <a:endParaRPr lang="en-GB" sz="2800" dirty="0">
              <a:latin typeface="Calibri" pitchFamily="34" charset="0"/>
              <a:cs typeface="Arial" charset="0"/>
            </a:endParaRPr>
          </a:p>
          <a:p>
            <a:pPr marL="342900" indent="-342900"/>
            <a:r>
              <a:rPr lang="en-GB" sz="2800" dirty="0">
                <a:latin typeface="Calibri" pitchFamily="34" charset="0"/>
                <a:cs typeface="Arial" charset="0"/>
              </a:rPr>
              <a:t>Emile </a:t>
            </a:r>
            <a:r>
              <a:rPr lang="en-GB" sz="2800" dirty="0" smtClean="0">
                <a:latin typeface="Calibri" pitchFamily="34" charset="0"/>
                <a:cs typeface="Arial" charset="0"/>
              </a:rPr>
              <a:t>Bartolé, CSSF LU</a:t>
            </a:r>
            <a:endParaRPr lang="en-GB" sz="2800" dirty="0">
              <a:latin typeface="Calibri" pitchFamily="34" charset="0"/>
              <a:cs typeface="Arial" charset="0"/>
            </a:endParaRPr>
          </a:p>
        </p:txBody>
      </p:sp>
      <p:pic>
        <p:nvPicPr>
          <p:cNvPr id="10242" name="Picture 1039" descr="E:\images\cen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5748338"/>
            <a:ext cx="3141662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685800" y="1336675"/>
            <a:ext cx="7773988" cy="14398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CEN/WS </a:t>
            </a:r>
            <a:r>
              <a:rPr lang="nl-NL" dirty="0" smtClean="0"/>
              <a:t>XBRL</a:t>
            </a:r>
            <a:endParaRPr lang="nl-NL" dirty="0" smtClean="0"/>
          </a:p>
        </p:txBody>
      </p:sp>
      <p:pic>
        <p:nvPicPr>
          <p:cNvPr id="10246" name="Picture 2" descr="D:\My Documents\Mpeele\Download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276225"/>
            <a:ext cx="933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1</a:t>
            </a:fld>
            <a:endParaRPr lang="en-US" sz="1400" dirty="0">
              <a:latin typeface="Calibri" pitchFamily="34" charset="0"/>
            </a:endParaRPr>
          </a:p>
        </p:txBody>
      </p:sp>
      <p:sp>
        <p:nvSpPr>
          <p:cNvPr id="10" name="Ondertitel 8"/>
          <p:cNvSpPr txBox="1">
            <a:spLocks/>
          </p:cNvSpPr>
          <p:nvPr/>
        </p:nvSpPr>
        <p:spPr bwMode="auto">
          <a:xfrm>
            <a:off x="684213" y="2781300"/>
            <a:ext cx="84597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300"/>
              </a:spcBef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F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CWA2: “</a:t>
            </a:r>
            <a:r>
              <a:rPr lang="en-US" sz="3200" noProof="0" dirty="0" smtClean="0">
                <a:solidFill>
                  <a:srgbClr val="F6AF33"/>
                </a:solidFill>
                <a:latin typeface="+mn-lt"/>
              </a:rPr>
              <a:t>Metadata container” to wrap a submitted XBRL instance document and compliance test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6AF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8938" y="1541463"/>
            <a:ext cx="8328025" cy="4791075"/>
          </a:xfrm>
        </p:spPr>
        <p:txBody>
          <a:bodyPr/>
          <a:lstStyle/>
          <a:p>
            <a:r>
              <a:rPr lang="en-GB" dirty="0" smtClean="0"/>
              <a:t>Standard W3C XML encryption</a:t>
            </a:r>
            <a:r>
              <a:rPr lang="en-GB" sz="2400" dirty="0" smtClean="0"/>
              <a:t> </a:t>
            </a:r>
          </a:p>
          <a:p>
            <a:r>
              <a:rPr lang="en-GB" dirty="0" smtClean="0">
                <a:hlinkClick r:id="rId3"/>
              </a:rPr>
              <a:t>http://www.w3.org/TR/xmlenc-core/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6" name="Platshållare för bildnummer 5"/>
          <p:cNvSpPr txBox="1">
            <a:spLocks noGrp="1"/>
          </p:cNvSpPr>
          <p:nvPr/>
        </p:nvSpPr>
        <p:spPr>
          <a:xfrm>
            <a:off x="468313" y="6356350"/>
            <a:ext cx="23034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74B7D"/>
                </a:solidFill>
                <a:latin typeface="+mn-lt"/>
              </a:rPr>
              <a:t>Page </a:t>
            </a:r>
            <a:fld id="{131A94AD-C4A2-4554-BD1D-B6D4B8B407A3}" type="slidenum">
              <a:rPr lang="en-US" sz="1400" b="1">
                <a:solidFill>
                  <a:srgbClr val="074B7D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400" b="1">
              <a:solidFill>
                <a:srgbClr val="074B7D"/>
              </a:solidFill>
              <a:latin typeface="+mn-lt"/>
            </a:endParaRPr>
          </a:p>
        </p:txBody>
      </p:sp>
      <p:sp>
        <p:nvSpPr>
          <p:cNvPr id="29699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W3C XML encryption</a:t>
            </a:r>
            <a:endParaRPr lang="en-GB" sz="36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smtClean="0"/>
              <a:t>Header approaches</a:t>
            </a:r>
            <a:endParaRPr lang="en-US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Decisions of the F2F end october in Madrid:</a:t>
            </a:r>
          </a:p>
          <a:p>
            <a:pPr lvl="1" indent="-285750"/>
            <a:r>
              <a:rPr lang="en-US" smtClean="0"/>
              <a:t>Header will be a separate XML instance</a:t>
            </a:r>
          </a:p>
          <a:p>
            <a:pPr lvl="1" indent="-285750"/>
            <a:r>
              <a:rPr lang="fr-LU" smtClean="0"/>
              <a:t>No integration with XBRL (no extension of or integration with any XBRL taxonomy)</a:t>
            </a:r>
          </a:p>
          <a:p>
            <a:pPr lvl="1" indent="-285750"/>
            <a:r>
              <a:rPr lang="fr-LU" smtClean="0"/>
              <a:t>One header for multiple XBRL instances</a:t>
            </a:r>
          </a:p>
          <a:p>
            <a:pPr lvl="1" indent="-285750"/>
            <a:r>
              <a:rPr lang="fr-LU" smtClean="0"/>
              <a:t>Support of initial &amp; subsequent update submissions (corrections)</a:t>
            </a:r>
          </a:p>
          <a:p>
            <a:endParaRPr lang="fr-LU" smtClean="0"/>
          </a:p>
          <a:p>
            <a:r>
              <a:rPr lang="fr-LU" smtClean="0"/>
              <a:t>Direct import of the core business vocabulary into the draft header taxonomy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11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Header Orientations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b="1" smtClean="0"/>
              <a:t>Types of header fields</a:t>
            </a:r>
            <a:endParaRPr lang="en-US" sz="2400" smtClean="0"/>
          </a:p>
        </p:txBody>
      </p:sp>
      <p:sp>
        <p:nvSpPr>
          <p:cNvPr id="32771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6" name="Platshållare för bildnummer 5"/>
          <p:cNvSpPr txBox="1">
            <a:spLocks noGrp="1"/>
          </p:cNvSpPr>
          <p:nvPr/>
        </p:nvSpPr>
        <p:spPr>
          <a:xfrm>
            <a:off x="468313" y="6356350"/>
            <a:ext cx="23034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74B7D"/>
                </a:solidFill>
                <a:latin typeface="+mn-lt"/>
              </a:rPr>
              <a:t>Page </a:t>
            </a:r>
            <a:fld id="{97EB193B-031F-4701-A92E-FD5C26302C87}" type="slidenum">
              <a:rPr lang="en-US" sz="1400" b="1">
                <a:solidFill>
                  <a:srgbClr val="074B7D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400" b="1">
              <a:solidFill>
                <a:srgbClr val="074B7D"/>
              </a:solidFill>
              <a:latin typeface="+mn-lt"/>
            </a:endParaRPr>
          </a:p>
        </p:txBody>
      </p:sp>
      <p:graphicFrame>
        <p:nvGraphicFramePr>
          <p:cNvPr id="32794" name="Group 26"/>
          <p:cNvGraphicFramePr>
            <a:graphicFrameLocks noGrp="1"/>
          </p:cNvGraphicFramePr>
          <p:nvPr/>
        </p:nvGraphicFramePr>
        <p:xfrm>
          <a:off x="493713" y="2281238"/>
          <a:ext cx="8234362" cy="2182813"/>
        </p:xfrm>
        <a:graphic>
          <a:graphicData uri="http://schemas.openxmlformats.org/drawingml/2006/table">
            <a:tbl>
              <a:tblPr/>
              <a:tblGrid>
                <a:gridCol w="2955925"/>
                <a:gridCol w="5278437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field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Way of dealing with it 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Related to filing instance reports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Integrated into the header XML 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 related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in the scope of the header taxonomy, this should be part of the submission / transport system used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related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L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in the scope of the header taxonomy, this should be part of the data taxonomy</a:t>
                      </a:r>
                      <a:endParaRPr kumimoji="0" lang="fr-L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fr-LU" dirty="0" smtClean="0"/>
              <a:t>                    Initial &amp; update </a:t>
            </a:r>
            <a:r>
              <a:rPr lang="fr-LU" dirty="0" err="1" smtClean="0"/>
              <a:t>submissions</a:t>
            </a:r>
            <a:endParaRPr lang="en-US" dirty="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3941763" y="1600200"/>
            <a:ext cx="474503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LU" sz="1800" smtClean="0"/>
              <a:t>Support of initial &amp; subsequent update submissions (corrections)</a:t>
            </a:r>
          </a:p>
          <a:p>
            <a:pPr>
              <a:lnSpc>
                <a:spcPct val="80000"/>
              </a:lnSpc>
            </a:pPr>
            <a:endParaRPr lang="fr-LU" sz="1800" smtClean="0"/>
          </a:p>
          <a:p>
            <a:pPr>
              <a:lnSpc>
                <a:spcPct val="80000"/>
              </a:lnSpc>
            </a:pPr>
            <a:r>
              <a:rPr lang="fr-LU" sz="1800" smtClean="0"/>
              <a:t>Flag in header toggles between initial and update containers</a:t>
            </a:r>
          </a:p>
          <a:p>
            <a:pPr>
              <a:lnSpc>
                <a:spcPct val="80000"/>
              </a:lnSpc>
            </a:pPr>
            <a:endParaRPr lang="fr-LU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“An authority allowing the sending of update containers is required to provide the necessary mechanisms to ensure that in spite of the possibility of the failure of content-related validations on the update container itself, the combination of the latest initial container with all subsequent update containers guarantees the full respect of all content-related validations as defined in the taxonomies and an adequate error handling.”</a:t>
            </a:r>
            <a:endParaRPr lang="fr-LU" sz="1800" smtClean="0"/>
          </a:p>
          <a:p>
            <a:pPr>
              <a:lnSpc>
                <a:spcPct val="80000"/>
              </a:lnSpc>
            </a:pPr>
            <a:endParaRPr lang="en-US" sz="1800" smtClean="0"/>
          </a:p>
        </p:txBody>
      </p:sp>
      <p:grpSp>
        <p:nvGrpSpPr>
          <p:cNvPr id="34819" name="Group 14"/>
          <p:cNvGrpSpPr>
            <a:grpSpLocks/>
          </p:cNvGrpSpPr>
          <p:nvPr/>
        </p:nvGrpSpPr>
        <p:grpSpPr bwMode="auto">
          <a:xfrm>
            <a:off x="304800" y="228600"/>
            <a:ext cx="2025650" cy="1111250"/>
            <a:chOff x="300" y="1120"/>
            <a:chExt cx="1276" cy="700"/>
          </a:xfrm>
        </p:grpSpPr>
        <p:sp>
          <p:nvSpPr>
            <p:cNvPr id="34838" name="Rectangle 9"/>
            <p:cNvSpPr>
              <a:spLocks noChangeArrowheads="1"/>
            </p:cNvSpPr>
            <p:nvPr/>
          </p:nvSpPr>
          <p:spPr bwMode="auto">
            <a:xfrm>
              <a:off x="300" y="1320"/>
              <a:ext cx="1276" cy="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9" name="Text Box 10"/>
            <p:cNvSpPr txBox="1">
              <a:spLocks noChangeArrowheads="1"/>
            </p:cNvSpPr>
            <p:nvPr/>
          </p:nvSpPr>
          <p:spPr bwMode="auto">
            <a:xfrm>
              <a:off x="300" y="1120"/>
              <a:ext cx="127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Container (initial)</a:t>
              </a:r>
              <a:endParaRPr lang="en-US" sz="1200"/>
            </a:p>
          </p:txBody>
        </p:sp>
        <p:sp>
          <p:nvSpPr>
            <p:cNvPr id="34840" name="Text Box 8"/>
            <p:cNvSpPr txBox="1">
              <a:spLocks noChangeArrowheads="1"/>
            </p:cNvSpPr>
            <p:nvPr/>
          </p:nvSpPr>
          <p:spPr bwMode="auto">
            <a:xfrm>
              <a:off x="357" y="1366"/>
              <a:ext cx="1134" cy="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File 1 </a:t>
              </a:r>
            </a:p>
            <a:p>
              <a:r>
                <a:rPr lang="fr-LU" sz="1200"/>
                <a:t>…</a:t>
              </a:r>
            </a:p>
            <a:p>
              <a:r>
                <a:rPr lang="fr-LU" sz="1200"/>
                <a:t>File n</a:t>
              </a:r>
              <a:endParaRPr lang="en-US" sz="1200"/>
            </a:p>
          </p:txBody>
        </p:sp>
      </p:grpSp>
      <p:grpSp>
        <p:nvGrpSpPr>
          <p:cNvPr id="34820" name="Group 15"/>
          <p:cNvGrpSpPr>
            <a:grpSpLocks/>
          </p:cNvGrpSpPr>
          <p:nvPr/>
        </p:nvGrpSpPr>
        <p:grpSpPr bwMode="auto">
          <a:xfrm>
            <a:off x="304800" y="1430338"/>
            <a:ext cx="2025650" cy="1111250"/>
            <a:chOff x="300" y="1120"/>
            <a:chExt cx="1276" cy="700"/>
          </a:xfrm>
        </p:grpSpPr>
        <p:sp>
          <p:nvSpPr>
            <p:cNvPr id="34835" name="Rectangle 9"/>
            <p:cNvSpPr>
              <a:spLocks noChangeArrowheads="1"/>
            </p:cNvSpPr>
            <p:nvPr/>
          </p:nvSpPr>
          <p:spPr bwMode="auto">
            <a:xfrm>
              <a:off x="300" y="1320"/>
              <a:ext cx="1276" cy="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6" name="Text Box 10"/>
            <p:cNvSpPr txBox="1">
              <a:spLocks noChangeArrowheads="1"/>
            </p:cNvSpPr>
            <p:nvPr/>
          </p:nvSpPr>
          <p:spPr bwMode="auto">
            <a:xfrm>
              <a:off x="300" y="1120"/>
              <a:ext cx="127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Container (update)</a:t>
              </a:r>
              <a:endParaRPr lang="en-US" sz="1200"/>
            </a:p>
          </p:txBody>
        </p:sp>
        <p:sp>
          <p:nvSpPr>
            <p:cNvPr id="34837" name="Text Box 8"/>
            <p:cNvSpPr txBox="1">
              <a:spLocks noChangeArrowheads="1"/>
            </p:cNvSpPr>
            <p:nvPr/>
          </p:nvSpPr>
          <p:spPr bwMode="auto">
            <a:xfrm>
              <a:off x="357" y="1366"/>
              <a:ext cx="1134" cy="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File 1 </a:t>
              </a:r>
            </a:p>
            <a:p>
              <a:r>
                <a:rPr lang="fr-LU" sz="1200"/>
                <a:t>…</a:t>
              </a:r>
            </a:p>
            <a:p>
              <a:r>
                <a:rPr lang="fr-LU" sz="1200"/>
                <a:t>File n</a:t>
              </a:r>
              <a:endParaRPr lang="en-US" sz="1200"/>
            </a:p>
          </p:txBody>
        </p:sp>
      </p:grpSp>
      <p:grpSp>
        <p:nvGrpSpPr>
          <p:cNvPr id="34821" name="Group 19"/>
          <p:cNvGrpSpPr>
            <a:grpSpLocks/>
          </p:cNvGrpSpPr>
          <p:nvPr/>
        </p:nvGrpSpPr>
        <p:grpSpPr bwMode="auto">
          <a:xfrm>
            <a:off x="304800" y="2644775"/>
            <a:ext cx="2025650" cy="1111250"/>
            <a:chOff x="300" y="1120"/>
            <a:chExt cx="1276" cy="700"/>
          </a:xfrm>
        </p:grpSpPr>
        <p:sp>
          <p:nvSpPr>
            <p:cNvPr id="34832" name="Rectangle 9"/>
            <p:cNvSpPr>
              <a:spLocks noChangeArrowheads="1"/>
            </p:cNvSpPr>
            <p:nvPr/>
          </p:nvSpPr>
          <p:spPr bwMode="auto">
            <a:xfrm>
              <a:off x="300" y="1320"/>
              <a:ext cx="1276" cy="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3" name="Text Box 10"/>
            <p:cNvSpPr txBox="1">
              <a:spLocks noChangeArrowheads="1"/>
            </p:cNvSpPr>
            <p:nvPr/>
          </p:nvSpPr>
          <p:spPr bwMode="auto">
            <a:xfrm>
              <a:off x="300" y="1120"/>
              <a:ext cx="127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Container (update)</a:t>
              </a:r>
              <a:endParaRPr lang="en-US" sz="1200"/>
            </a:p>
          </p:txBody>
        </p:sp>
        <p:sp>
          <p:nvSpPr>
            <p:cNvPr id="34834" name="Text Box 8"/>
            <p:cNvSpPr txBox="1">
              <a:spLocks noChangeArrowheads="1"/>
            </p:cNvSpPr>
            <p:nvPr/>
          </p:nvSpPr>
          <p:spPr bwMode="auto">
            <a:xfrm>
              <a:off x="357" y="1366"/>
              <a:ext cx="1134" cy="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File 1 </a:t>
              </a:r>
            </a:p>
            <a:p>
              <a:r>
                <a:rPr lang="fr-LU" sz="1200"/>
                <a:t>…</a:t>
              </a:r>
            </a:p>
            <a:p>
              <a:r>
                <a:rPr lang="fr-LU" sz="1200"/>
                <a:t>File n</a:t>
              </a:r>
              <a:endParaRPr lang="en-US" sz="1200"/>
            </a:p>
          </p:txBody>
        </p:sp>
      </p:grpSp>
      <p:sp>
        <p:nvSpPr>
          <p:cNvPr id="34822" name="Line 23"/>
          <p:cNvSpPr>
            <a:spLocks noChangeShapeType="1"/>
          </p:cNvSpPr>
          <p:nvPr/>
        </p:nvSpPr>
        <p:spPr bwMode="auto">
          <a:xfrm>
            <a:off x="2509838" y="214313"/>
            <a:ext cx="0" cy="594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4823" name="Group 24"/>
          <p:cNvGrpSpPr>
            <a:grpSpLocks/>
          </p:cNvGrpSpPr>
          <p:nvPr/>
        </p:nvGrpSpPr>
        <p:grpSpPr bwMode="auto">
          <a:xfrm>
            <a:off x="304800" y="3860800"/>
            <a:ext cx="2025650" cy="1111250"/>
            <a:chOff x="300" y="1120"/>
            <a:chExt cx="1276" cy="700"/>
          </a:xfrm>
        </p:grpSpPr>
        <p:sp>
          <p:nvSpPr>
            <p:cNvPr id="34829" name="Rectangle 9"/>
            <p:cNvSpPr>
              <a:spLocks noChangeArrowheads="1"/>
            </p:cNvSpPr>
            <p:nvPr/>
          </p:nvSpPr>
          <p:spPr bwMode="auto">
            <a:xfrm>
              <a:off x="300" y="1320"/>
              <a:ext cx="1276" cy="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0" name="Text Box 10"/>
            <p:cNvSpPr txBox="1">
              <a:spLocks noChangeArrowheads="1"/>
            </p:cNvSpPr>
            <p:nvPr/>
          </p:nvSpPr>
          <p:spPr bwMode="auto">
            <a:xfrm>
              <a:off x="300" y="1120"/>
              <a:ext cx="127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Container (initial)</a:t>
              </a:r>
              <a:endParaRPr lang="en-US" sz="1200"/>
            </a:p>
          </p:txBody>
        </p:sp>
        <p:sp>
          <p:nvSpPr>
            <p:cNvPr id="34831" name="Text Box 8"/>
            <p:cNvSpPr txBox="1">
              <a:spLocks noChangeArrowheads="1"/>
            </p:cNvSpPr>
            <p:nvPr/>
          </p:nvSpPr>
          <p:spPr bwMode="auto">
            <a:xfrm>
              <a:off x="357" y="1366"/>
              <a:ext cx="1134" cy="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File 1 </a:t>
              </a:r>
            </a:p>
            <a:p>
              <a:r>
                <a:rPr lang="fr-LU" sz="1200"/>
                <a:t>…</a:t>
              </a:r>
            </a:p>
            <a:p>
              <a:r>
                <a:rPr lang="fr-LU" sz="1200"/>
                <a:t>File n</a:t>
              </a:r>
              <a:endParaRPr lang="en-US" sz="1200"/>
            </a:p>
          </p:txBody>
        </p:sp>
      </p:grpSp>
      <p:grpSp>
        <p:nvGrpSpPr>
          <p:cNvPr id="34825" name="Group 29"/>
          <p:cNvGrpSpPr>
            <a:grpSpLocks/>
          </p:cNvGrpSpPr>
          <p:nvPr/>
        </p:nvGrpSpPr>
        <p:grpSpPr bwMode="auto">
          <a:xfrm>
            <a:off x="304800" y="5075238"/>
            <a:ext cx="2025650" cy="1111250"/>
            <a:chOff x="300" y="1120"/>
            <a:chExt cx="1276" cy="700"/>
          </a:xfrm>
        </p:grpSpPr>
        <p:sp>
          <p:nvSpPr>
            <p:cNvPr id="34826" name="Rectangle 9"/>
            <p:cNvSpPr>
              <a:spLocks noChangeArrowheads="1"/>
            </p:cNvSpPr>
            <p:nvPr/>
          </p:nvSpPr>
          <p:spPr bwMode="auto">
            <a:xfrm>
              <a:off x="300" y="1320"/>
              <a:ext cx="1276" cy="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300" y="1120"/>
              <a:ext cx="127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Container (update)</a:t>
              </a:r>
              <a:endParaRPr lang="en-US" sz="1200"/>
            </a:p>
          </p:txBody>
        </p:sp>
        <p:sp>
          <p:nvSpPr>
            <p:cNvPr id="34828" name="Text Box 8"/>
            <p:cNvSpPr txBox="1">
              <a:spLocks noChangeArrowheads="1"/>
            </p:cNvSpPr>
            <p:nvPr/>
          </p:nvSpPr>
          <p:spPr bwMode="auto">
            <a:xfrm>
              <a:off x="357" y="1366"/>
              <a:ext cx="1134" cy="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File 1 </a:t>
              </a:r>
            </a:p>
            <a:p>
              <a:r>
                <a:rPr lang="fr-LU" sz="1200"/>
                <a:t>…</a:t>
              </a:r>
            </a:p>
            <a:p>
              <a:r>
                <a:rPr lang="fr-LU" sz="1200"/>
                <a:t>File n</a:t>
              </a:r>
              <a:endParaRPr lang="en-US" sz="1200"/>
            </a:p>
          </p:txBody>
        </p:sp>
      </p:grpSp>
      <p:sp>
        <p:nvSpPr>
          <p:cNvPr id="28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9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13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CH" smtClean="0"/>
              <a:t>Evolutions foreseen</a:t>
            </a:r>
            <a:endParaRPr lang="en-US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CH" smtClean="0"/>
              <a:t>XML Schema for treating errors on the reception of containers</a:t>
            </a:r>
          </a:p>
          <a:p>
            <a:endParaRPr lang="fr-CH" smtClean="0"/>
          </a:p>
          <a:p>
            <a:r>
              <a:rPr lang="fr-CH" smtClean="0"/>
              <a:t>Dimensional Xbrl version of header using only the model of Core Business Vocabularies?</a:t>
            </a:r>
          </a:p>
          <a:p>
            <a:endParaRPr lang="fr-CH" smtClean="0"/>
          </a:p>
          <a:p>
            <a:r>
              <a:rPr lang="fr-CH" smtClean="0"/>
              <a:t>Containers containing containers?</a:t>
            </a:r>
          </a:p>
          <a:p>
            <a:endParaRPr lang="en-US" smtClean="0"/>
          </a:p>
        </p:txBody>
      </p:sp>
      <p:sp>
        <p:nvSpPr>
          <p:cNvPr id="4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14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Thanks for your attention </a:t>
            </a:r>
          </a:p>
        </p:txBody>
      </p:sp>
      <p:sp>
        <p:nvSpPr>
          <p:cNvPr id="6" name="Platshållare för bildnummer 5"/>
          <p:cNvSpPr txBox="1">
            <a:spLocks noGrp="1"/>
          </p:cNvSpPr>
          <p:nvPr/>
        </p:nvSpPr>
        <p:spPr>
          <a:xfrm>
            <a:off x="468313" y="6356350"/>
            <a:ext cx="23034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74B7D"/>
                </a:solidFill>
                <a:latin typeface="+mn-lt"/>
              </a:rPr>
              <a:t>Page </a:t>
            </a:r>
            <a:fld id="{EE48EB53-0E86-4DC0-8F85-6B101A392375}" type="slidenum">
              <a:rPr lang="en-US" sz="1400" b="1">
                <a:solidFill>
                  <a:srgbClr val="074B7D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400" b="1">
              <a:solidFill>
                <a:srgbClr val="074B7D"/>
              </a:solidFill>
              <a:latin typeface="+mn-lt"/>
            </a:endParaRPr>
          </a:p>
        </p:txBody>
      </p:sp>
      <p:pic>
        <p:nvPicPr>
          <p:cNvPr id="35843" name="Picture 4" descr="MC9004344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4588" y="2225675"/>
            <a:ext cx="179705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140075" y="508952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LU"/>
              <a:t>Comments or questions?</a:t>
            </a:r>
            <a:endParaRPr lang="en-US"/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265488" y="1606550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LU"/>
              <a:t>emile.bartole@cssf.lu</a:t>
            </a:r>
            <a:endParaRPr lang="en-US"/>
          </a:p>
        </p:txBody>
      </p:sp>
      <p:sp>
        <p:nvSpPr>
          <p:cNvPr id="35846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Objectives of CWA2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33500"/>
            <a:ext cx="8229600" cy="4938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v-SE" sz="2400" b="1" smtClean="0"/>
              <a:t>Dual objective of CWA2: standardize</a:t>
            </a:r>
          </a:p>
          <a:p>
            <a:pPr lvl="1" eaLnBrk="1" hangingPunct="1"/>
            <a:endParaRPr lang="sv-SE" sz="2000" smtClean="0"/>
          </a:p>
          <a:p>
            <a:pPr lvl="1" eaLnBrk="1" hangingPunct="1"/>
            <a:r>
              <a:rPr lang="sv-SE" sz="2000" smtClean="0"/>
              <a:t>The way of submitting instances, a </a:t>
            </a:r>
            <a:r>
              <a:rPr lang="sv-SE" sz="2000" b="1" i="1" u="sng" smtClean="0">
                <a:solidFill>
                  <a:srgbClr val="237410"/>
                </a:solidFill>
              </a:rPr>
              <a:t>container</a:t>
            </a:r>
            <a:r>
              <a:rPr lang="sv-SE" sz="2000" smtClean="0"/>
              <a:t> with standardized</a:t>
            </a:r>
          </a:p>
          <a:p>
            <a:pPr lvl="2" indent="-228600" eaLnBrk="1" hangingPunct="1"/>
            <a:r>
              <a:rPr lang="sv-SE" sz="1800" smtClean="0"/>
              <a:t>Encryption</a:t>
            </a:r>
          </a:p>
          <a:p>
            <a:pPr lvl="2" indent="-228600" eaLnBrk="1" hangingPunct="1"/>
            <a:r>
              <a:rPr lang="sv-SE" sz="1800" smtClean="0"/>
              <a:t>Digital signature</a:t>
            </a:r>
          </a:p>
          <a:p>
            <a:pPr lvl="2" indent="-228600" eaLnBrk="1" hangingPunct="1"/>
            <a:r>
              <a:rPr lang="sv-SE" sz="1800" smtClean="0"/>
              <a:t>Compression</a:t>
            </a:r>
          </a:p>
          <a:p>
            <a:pPr lvl="2" indent="-228600" eaLnBrk="1" hangingPunct="1"/>
            <a:r>
              <a:rPr lang="sv-SE" sz="1800" smtClean="0"/>
              <a:t>…</a:t>
            </a:r>
          </a:p>
          <a:p>
            <a:pPr lvl="1" eaLnBrk="1" hangingPunct="1"/>
            <a:endParaRPr lang="sv-SE" sz="2000" smtClean="0"/>
          </a:p>
          <a:p>
            <a:pPr lvl="1" eaLnBrk="1" hangingPunct="1"/>
            <a:r>
              <a:rPr lang="sv-SE" sz="2000" smtClean="0"/>
              <a:t>The way of transmitting the usual </a:t>
            </a:r>
            <a:r>
              <a:rPr lang="sv-SE" sz="2000" b="1" i="1" u="sng" smtClean="0">
                <a:solidFill>
                  <a:srgbClr val="237410"/>
                </a:solidFill>
              </a:rPr>
              <a:t>metadata</a:t>
            </a:r>
            <a:r>
              <a:rPr lang="sv-SE" sz="2000" smtClean="0"/>
              <a:t> that determine the context of an xbrl reporting instance </a:t>
            </a:r>
          </a:p>
          <a:p>
            <a:pPr lvl="2" indent="-228600" eaLnBrk="1" hangingPunct="1"/>
            <a:r>
              <a:rPr lang="en-US" sz="1800" smtClean="0"/>
              <a:t>the sender of the document</a:t>
            </a:r>
          </a:p>
          <a:p>
            <a:pPr lvl="2" indent="-228600" eaLnBrk="1" hangingPunct="1"/>
            <a:r>
              <a:rPr lang="en-US" sz="1800" smtClean="0"/>
              <a:t>contact details</a:t>
            </a:r>
          </a:p>
          <a:p>
            <a:pPr lvl="2" indent="-228600" eaLnBrk="1" hangingPunct="1"/>
            <a:r>
              <a:rPr lang="en-US" sz="1800" smtClean="0"/>
              <a:t>date and time of submission</a:t>
            </a:r>
          </a:p>
          <a:p>
            <a:pPr lvl="2" indent="-228600" eaLnBrk="1" hangingPunct="1"/>
            <a:r>
              <a:rPr lang="fr-LU" sz="1800" smtClean="0"/>
              <a:t>…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E3D5F8A-0E74-487F-A8AE-B8F2444D388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292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LU" smtClean="0"/>
              <a:t>Workflow</a:t>
            </a:r>
            <a:endParaRPr lang="en-U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LU" smtClean="0"/>
              <a:t>1. Submission container</a:t>
            </a:r>
          </a:p>
          <a:p>
            <a:endParaRPr lang="fr-LU" smtClean="0"/>
          </a:p>
          <a:p>
            <a:endParaRPr lang="fr-LU" smtClean="0"/>
          </a:p>
          <a:p>
            <a:endParaRPr lang="fr-LU" smtClean="0"/>
          </a:p>
          <a:p>
            <a:endParaRPr lang="fr-LU" smtClean="0"/>
          </a:p>
          <a:p>
            <a:endParaRPr lang="fr-LU" smtClean="0"/>
          </a:p>
          <a:p>
            <a:r>
              <a:rPr lang="fr-LU" smtClean="0"/>
              <a:t>2. Feedback container</a:t>
            </a:r>
          </a:p>
          <a:p>
            <a:endParaRPr lang="fr-LU" smtClean="0"/>
          </a:p>
          <a:p>
            <a:endParaRPr lang="fr-LU" smtClean="0"/>
          </a:p>
          <a:p>
            <a:endParaRPr lang="en-US" smtClean="0"/>
          </a:p>
        </p:txBody>
      </p:sp>
      <p:grpSp>
        <p:nvGrpSpPr>
          <p:cNvPr id="14339" name="Group 31"/>
          <p:cNvGrpSpPr>
            <a:grpSpLocks/>
          </p:cNvGrpSpPr>
          <p:nvPr/>
        </p:nvGrpSpPr>
        <p:grpSpPr bwMode="auto">
          <a:xfrm>
            <a:off x="825500" y="2276475"/>
            <a:ext cx="7756525" cy="1765300"/>
            <a:chOff x="520" y="1434"/>
            <a:chExt cx="4886" cy="1112"/>
          </a:xfrm>
        </p:grpSpPr>
        <p:grpSp>
          <p:nvGrpSpPr>
            <p:cNvPr id="14350" name="Group 17"/>
            <p:cNvGrpSpPr>
              <a:grpSpLocks/>
            </p:cNvGrpSpPr>
            <p:nvPr/>
          </p:nvGrpSpPr>
          <p:grpSpPr bwMode="auto">
            <a:xfrm>
              <a:off x="2243" y="1533"/>
              <a:ext cx="1072" cy="624"/>
              <a:chOff x="2329" y="1558"/>
              <a:chExt cx="1072" cy="624"/>
            </a:xfrm>
          </p:grpSpPr>
          <p:sp>
            <p:nvSpPr>
              <p:cNvPr id="14357" name="Rectangle 9"/>
              <p:cNvSpPr>
                <a:spLocks noChangeArrowheads="1"/>
              </p:cNvSpPr>
              <p:nvPr/>
            </p:nvSpPr>
            <p:spPr bwMode="auto">
              <a:xfrm>
                <a:off x="2329" y="1755"/>
                <a:ext cx="1072" cy="42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358" name="Text Box 10"/>
              <p:cNvSpPr txBox="1">
                <a:spLocks noChangeArrowheads="1"/>
              </p:cNvSpPr>
              <p:nvPr/>
            </p:nvSpPr>
            <p:spPr bwMode="auto">
              <a:xfrm>
                <a:off x="2329" y="1558"/>
                <a:ext cx="1072" cy="19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Submission container   </a:t>
                </a:r>
                <a:endParaRPr lang="en-US" sz="1200"/>
              </a:p>
            </p:txBody>
          </p:sp>
        </p:grpSp>
        <p:pic>
          <p:nvPicPr>
            <p:cNvPr id="14351" name="Picture 11" descr="MP90044411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5" y="1434"/>
              <a:ext cx="1311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Line 13"/>
            <p:cNvSpPr>
              <a:spLocks noChangeShapeType="1"/>
            </p:cNvSpPr>
            <p:nvPr/>
          </p:nvSpPr>
          <p:spPr bwMode="auto">
            <a:xfrm>
              <a:off x="3450" y="1852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53" name="Picture 14" descr="j02920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0" y="1456"/>
              <a:ext cx="892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4" name="Line 15"/>
            <p:cNvSpPr>
              <a:spLocks noChangeShapeType="1"/>
            </p:cNvSpPr>
            <p:nvPr/>
          </p:nvSpPr>
          <p:spPr bwMode="auto">
            <a:xfrm>
              <a:off x="1572" y="1857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28"/>
            <p:cNvSpPr txBox="1">
              <a:spLocks noChangeArrowheads="1"/>
            </p:cNvSpPr>
            <p:nvPr/>
          </p:nvSpPr>
          <p:spPr bwMode="auto">
            <a:xfrm>
              <a:off x="661" y="2315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/>
                <a:t>Declarer   </a:t>
              </a:r>
              <a:endParaRPr lang="en-US"/>
            </a:p>
          </p:txBody>
        </p:sp>
        <p:sp>
          <p:nvSpPr>
            <p:cNvPr id="14356" name="Text Box 29"/>
            <p:cNvSpPr txBox="1">
              <a:spLocks noChangeArrowheads="1"/>
            </p:cNvSpPr>
            <p:nvPr/>
          </p:nvSpPr>
          <p:spPr bwMode="auto">
            <a:xfrm>
              <a:off x="4419" y="2314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/>
                <a:t>Regulator   </a:t>
              </a:r>
              <a:endParaRPr lang="en-US"/>
            </a:p>
          </p:txBody>
        </p:sp>
      </p:grp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814388" y="4868863"/>
            <a:ext cx="7756525" cy="1765300"/>
            <a:chOff x="513" y="3067"/>
            <a:chExt cx="4886" cy="1112"/>
          </a:xfrm>
        </p:grpSpPr>
        <p:grpSp>
          <p:nvGrpSpPr>
            <p:cNvPr id="14341" name="Group 33"/>
            <p:cNvGrpSpPr>
              <a:grpSpLocks/>
            </p:cNvGrpSpPr>
            <p:nvPr/>
          </p:nvGrpSpPr>
          <p:grpSpPr bwMode="auto">
            <a:xfrm>
              <a:off x="2236" y="3166"/>
              <a:ext cx="1072" cy="624"/>
              <a:chOff x="2329" y="1558"/>
              <a:chExt cx="1072" cy="624"/>
            </a:xfrm>
          </p:grpSpPr>
          <p:sp>
            <p:nvSpPr>
              <p:cNvPr id="14348" name="Rectangle 9"/>
              <p:cNvSpPr>
                <a:spLocks noChangeArrowheads="1"/>
              </p:cNvSpPr>
              <p:nvPr/>
            </p:nvSpPr>
            <p:spPr bwMode="auto">
              <a:xfrm>
                <a:off x="2329" y="1755"/>
                <a:ext cx="1072" cy="42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349" name="Text Box 10"/>
              <p:cNvSpPr txBox="1">
                <a:spLocks noChangeArrowheads="1"/>
              </p:cNvSpPr>
              <p:nvPr/>
            </p:nvSpPr>
            <p:spPr bwMode="auto">
              <a:xfrm>
                <a:off x="2329" y="1558"/>
                <a:ext cx="1072" cy="19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Feedback container   </a:t>
                </a:r>
                <a:endParaRPr lang="en-US" sz="1200"/>
              </a:p>
            </p:txBody>
          </p:sp>
        </p:grpSp>
        <p:pic>
          <p:nvPicPr>
            <p:cNvPr id="14342" name="Picture 36" descr="MP90044411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8" y="3067"/>
              <a:ext cx="1311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Line 37"/>
            <p:cNvSpPr>
              <a:spLocks noChangeShapeType="1"/>
            </p:cNvSpPr>
            <p:nvPr/>
          </p:nvSpPr>
          <p:spPr bwMode="auto">
            <a:xfrm>
              <a:off x="3443" y="3485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44" name="Picture 38" descr="j02920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" y="3089"/>
              <a:ext cx="892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Line 39"/>
            <p:cNvSpPr>
              <a:spLocks noChangeShapeType="1"/>
            </p:cNvSpPr>
            <p:nvPr/>
          </p:nvSpPr>
          <p:spPr bwMode="auto">
            <a:xfrm>
              <a:off x="1565" y="3490"/>
              <a:ext cx="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Text Box 40"/>
            <p:cNvSpPr txBox="1">
              <a:spLocks noChangeArrowheads="1"/>
            </p:cNvSpPr>
            <p:nvPr/>
          </p:nvSpPr>
          <p:spPr bwMode="auto">
            <a:xfrm>
              <a:off x="654" y="3948"/>
              <a:ext cx="7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/>
                <a:t>Declarer   </a:t>
              </a:r>
              <a:endParaRPr lang="en-US"/>
            </a:p>
          </p:txBody>
        </p:sp>
        <p:sp>
          <p:nvSpPr>
            <p:cNvPr id="14347" name="Text Box 41"/>
            <p:cNvSpPr txBox="1">
              <a:spLocks noChangeArrowheads="1"/>
            </p:cNvSpPr>
            <p:nvPr/>
          </p:nvSpPr>
          <p:spPr bwMode="auto">
            <a:xfrm>
              <a:off x="4412" y="3947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/>
                <a:t>Regulator   </a:t>
              </a:r>
              <a:endParaRPr lang="en-US"/>
            </a:p>
          </p:txBody>
        </p:sp>
      </p:grpSp>
      <p:sp>
        <p:nvSpPr>
          <p:cNvPr id="25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3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LU" smtClean="0"/>
              <a:t>Container structure</a:t>
            </a:r>
            <a:endParaRPr lang="en-US" smtClean="0"/>
          </a:p>
        </p:txBody>
      </p:sp>
      <p:sp>
        <p:nvSpPr>
          <p:cNvPr id="15362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143375" y="1916113"/>
            <a:ext cx="4538663" cy="3382962"/>
          </a:xfrm>
        </p:spPr>
        <p:txBody>
          <a:bodyPr/>
          <a:lstStyle/>
          <a:p>
            <a:r>
              <a:rPr lang="en-GB" sz="2400" smtClean="0"/>
              <a:t>Compression / packaging: </a:t>
            </a:r>
            <a:r>
              <a:rPr lang="en-GB" sz="2400" b="1" smtClean="0"/>
              <a:t>zip</a:t>
            </a:r>
            <a:r>
              <a:rPr lang="en-GB" sz="2400" smtClean="0"/>
              <a:t> </a:t>
            </a:r>
          </a:p>
          <a:p>
            <a:endParaRPr lang="en-GB" sz="2400" smtClean="0"/>
          </a:p>
          <a:p>
            <a:r>
              <a:rPr lang="en-GB" sz="2400" smtClean="0"/>
              <a:t>Signature: </a:t>
            </a:r>
            <a:r>
              <a:rPr lang="en-GB" sz="2400" b="1" smtClean="0"/>
              <a:t>XAdES-EPES</a:t>
            </a:r>
            <a:endParaRPr lang="en-GB" sz="2400" smtClean="0"/>
          </a:p>
          <a:p>
            <a:endParaRPr lang="en-GB" sz="2400" smtClean="0"/>
          </a:p>
          <a:p>
            <a:r>
              <a:rPr lang="en-GB" sz="2400" smtClean="0"/>
              <a:t>Encryption: </a:t>
            </a:r>
            <a:r>
              <a:rPr lang="en-GB" sz="2400" b="1" smtClean="0"/>
              <a:t>XML Encryption</a:t>
            </a:r>
          </a:p>
          <a:p>
            <a:endParaRPr lang="en-GB" sz="2400" smtClean="0"/>
          </a:p>
        </p:txBody>
      </p:sp>
      <p:grpSp>
        <p:nvGrpSpPr>
          <p:cNvPr id="15364" name="Group 14"/>
          <p:cNvGrpSpPr>
            <a:grpSpLocks/>
          </p:cNvGrpSpPr>
          <p:nvPr/>
        </p:nvGrpSpPr>
        <p:grpSpPr bwMode="auto">
          <a:xfrm>
            <a:off x="492125" y="1778000"/>
            <a:ext cx="3216275" cy="2320925"/>
            <a:chOff x="310" y="1120"/>
            <a:chExt cx="2026" cy="1462"/>
          </a:xfrm>
        </p:grpSpPr>
        <p:sp>
          <p:nvSpPr>
            <p:cNvPr id="15365" name="Rectangle 9"/>
            <p:cNvSpPr>
              <a:spLocks noChangeArrowheads="1"/>
            </p:cNvSpPr>
            <p:nvPr/>
          </p:nvSpPr>
          <p:spPr bwMode="auto">
            <a:xfrm>
              <a:off x="414" y="1596"/>
              <a:ext cx="1826" cy="90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66" name="Text Box 10"/>
            <p:cNvSpPr txBox="1">
              <a:spLocks noChangeArrowheads="1"/>
            </p:cNvSpPr>
            <p:nvPr/>
          </p:nvSpPr>
          <p:spPr bwMode="auto">
            <a:xfrm>
              <a:off x="413" y="1404"/>
              <a:ext cx="18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Signature   </a:t>
              </a:r>
              <a:endParaRPr lang="en-US" sz="1200"/>
            </a:p>
          </p:txBody>
        </p:sp>
        <p:sp>
          <p:nvSpPr>
            <p:cNvPr id="15367" name="Rectangle 9"/>
            <p:cNvSpPr>
              <a:spLocks noChangeArrowheads="1"/>
            </p:cNvSpPr>
            <p:nvPr/>
          </p:nvSpPr>
          <p:spPr bwMode="auto">
            <a:xfrm>
              <a:off x="310" y="1326"/>
              <a:ext cx="2026" cy="12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68" name="Text Box 10"/>
            <p:cNvSpPr txBox="1">
              <a:spLocks noChangeArrowheads="1"/>
            </p:cNvSpPr>
            <p:nvPr/>
          </p:nvSpPr>
          <p:spPr bwMode="auto">
            <a:xfrm>
              <a:off x="310" y="1120"/>
              <a:ext cx="20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Encryption   </a:t>
              </a:r>
              <a:endParaRPr lang="en-US" sz="1200"/>
            </a:p>
          </p:txBody>
        </p:sp>
        <p:grpSp>
          <p:nvGrpSpPr>
            <p:cNvPr id="15369" name="Group 22"/>
            <p:cNvGrpSpPr>
              <a:grpSpLocks/>
            </p:cNvGrpSpPr>
            <p:nvPr/>
          </p:nvGrpSpPr>
          <p:grpSpPr bwMode="auto">
            <a:xfrm>
              <a:off x="603" y="1725"/>
              <a:ext cx="1401" cy="642"/>
              <a:chOff x="522" y="1453"/>
              <a:chExt cx="1401" cy="642"/>
            </a:xfrm>
          </p:grpSpPr>
          <p:grpSp>
            <p:nvGrpSpPr>
              <p:cNvPr id="15370" name="Group 12"/>
              <p:cNvGrpSpPr>
                <a:grpSpLocks/>
              </p:cNvGrpSpPr>
              <p:nvPr/>
            </p:nvGrpSpPr>
            <p:grpSpPr bwMode="auto">
              <a:xfrm>
                <a:off x="522" y="1453"/>
                <a:ext cx="1401" cy="642"/>
                <a:chOff x="522" y="1453"/>
                <a:chExt cx="1401" cy="642"/>
              </a:xfrm>
            </p:grpSpPr>
            <p:sp>
              <p:nvSpPr>
                <p:cNvPr id="15372" name="Rectangle 7"/>
                <p:cNvSpPr>
                  <a:spLocks noChangeArrowheads="1"/>
                </p:cNvSpPr>
                <p:nvPr/>
              </p:nvSpPr>
              <p:spPr bwMode="auto">
                <a:xfrm>
                  <a:off x="524" y="1633"/>
                  <a:ext cx="1399" cy="46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53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2" y="1453"/>
                  <a:ext cx="1400" cy="18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LU" sz="1200"/>
                    <a:t>Zip  </a:t>
                  </a:r>
                  <a:endParaRPr lang="en-US" sz="1200"/>
                </a:p>
              </p:txBody>
            </p:sp>
          </p:grpSp>
          <p:sp>
            <p:nvSpPr>
              <p:cNvPr id="15371" name="Text Box 10"/>
              <p:cNvSpPr txBox="1">
                <a:spLocks noChangeArrowheads="1"/>
              </p:cNvSpPr>
              <p:nvPr/>
            </p:nvSpPr>
            <p:spPr bwMode="auto">
              <a:xfrm>
                <a:off x="543" y="1658"/>
                <a:ext cx="1351" cy="40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File-1   </a:t>
                </a:r>
              </a:p>
              <a:p>
                <a:r>
                  <a:rPr lang="fr-LU" sz="1200"/>
                  <a:t>…   </a:t>
                </a:r>
              </a:p>
              <a:p>
                <a:r>
                  <a:rPr lang="fr-LU" sz="1200"/>
                  <a:t>File-n   </a:t>
                </a:r>
                <a:endParaRPr lang="en-US" sz="1200"/>
              </a:p>
            </p:txBody>
          </p:sp>
        </p:grpSp>
      </p:grpSp>
      <p:sp>
        <p:nvSpPr>
          <p:cNvPr id="15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4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LU" smtClean="0"/>
              <a:t>Container structure</a:t>
            </a:r>
            <a:endParaRPr lang="en-US" smtClean="0"/>
          </a:p>
        </p:txBody>
      </p:sp>
      <p:sp>
        <p:nvSpPr>
          <p:cNvPr id="17410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143375" y="1916113"/>
            <a:ext cx="4538663" cy="3382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/>
              <a:t>No standard naming convention applies to the files (neither to the container nor to the XBRL instances in the container)</a:t>
            </a:r>
          </a:p>
          <a:p>
            <a:pPr>
              <a:lnSpc>
                <a:spcPct val="90000"/>
              </a:lnSpc>
            </a:pPr>
            <a:endParaRPr lang="en-GB" sz="2000" smtClean="0"/>
          </a:p>
          <a:p>
            <a:pPr>
              <a:lnSpc>
                <a:spcPct val="90000"/>
              </a:lnSpc>
            </a:pPr>
            <a:r>
              <a:rPr lang="en-GB" sz="2000" smtClean="0"/>
              <a:t>Multiple compression packages per security envelope (encryption, signature) are allowed (e.g. for a consolidated reporting for several entities of a group that requires cross-verification)</a:t>
            </a:r>
          </a:p>
        </p:txBody>
      </p:sp>
      <p:grpSp>
        <p:nvGrpSpPr>
          <p:cNvPr id="17412" name="Group 25"/>
          <p:cNvGrpSpPr>
            <a:grpSpLocks/>
          </p:cNvGrpSpPr>
          <p:nvPr/>
        </p:nvGrpSpPr>
        <p:grpSpPr bwMode="auto">
          <a:xfrm>
            <a:off x="363538" y="1397000"/>
            <a:ext cx="3216275" cy="5014913"/>
            <a:chOff x="229" y="880"/>
            <a:chExt cx="2026" cy="3159"/>
          </a:xfrm>
        </p:grpSpPr>
        <p:sp>
          <p:nvSpPr>
            <p:cNvPr id="17413" name="Rectangle 9"/>
            <p:cNvSpPr>
              <a:spLocks noChangeArrowheads="1"/>
            </p:cNvSpPr>
            <p:nvPr/>
          </p:nvSpPr>
          <p:spPr bwMode="auto">
            <a:xfrm>
              <a:off x="333" y="1337"/>
              <a:ext cx="1826" cy="26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14" name="Text Box 10"/>
            <p:cNvSpPr txBox="1">
              <a:spLocks noChangeArrowheads="1"/>
            </p:cNvSpPr>
            <p:nvPr/>
          </p:nvSpPr>
          <p:spPr bwMode="auto">
            <a:xfrm>
              <a:off x="333" y="1144"/>
              <a:ext cx="18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Signature    </a:t>
              </a:r>
              <a:endParaRPr lang="en-US" sz="1200"/>
            </a:p>
          </p:txBody>
        </p:sp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229" y="1073"/>
              <a:ext cx="2026" cy="296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16" name="Text Box 10"/>
            <p:cNvSpPr txBox="1">
              <a:spLocks noChangeArrowheads="1"/>
            </p:cNvSpPr>
            <p:nvPr/>
          </p:nvSpPr>
          <p:spPr bwMode="auto">
            <a:xfrm>
              <a:off x="229" y="880"/>
              <a:ext cx="20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Encryption   </a:t>
              </a:r>
              <a:endParaRPr lang="en-US" sz="1200"/>
            </a:p>
          </p:txBody>
        </p:sp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>
              <a:off x="522" y="1466"/>
              <a:ext cx="1401" cy="642"/>
              <a:chOff x="522" y="1453"/>
              <a:chExt cx="1401" cy="642"/>
            </a:xfrm>
          </p:grpSpPr>
          <p:grpSp>
            <p:nvGrpSpPr>
              <p:cNvPr id="17429" name="Group 10"/>
              <p:cNvGrpSpPr>
                <a:grpSpLocks/>
              </p:cNvGrpSpPr>
              <p:nvPr/>
            </p:nvGrpSpPr>
            <p:grpSpPr bwMode="auto">
              <a:xfrm>
                <a:off x="522" y="1453"/>
                <a:ext cx="1401" cy="642"/>
                <a:chOff x="522" y="1453"/>
                <a:chExt cx="1401" cy="642"/>
              </a:xfrm>
            </p:grpSpPr>
            <p:sp>
              <p:nvSpPr>
                <p:cNvPr id="17431" name="Rectangle 7"/>
                <p:cNvSpPr>
                  <a:spLocks noChangeArrowheads="1"/>
                </p:cNvSpPr>
                <p:nvPr/>
              </p:nvSpPr>
              <p:spPr bwMode="auto">
                <a:xfrm>
                  <a:off x="524" y="1633"/>
                  <a:ext cx="1399" cy="46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74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2" y="1453"/>
                  <a:ext cx="1400" cy="18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LU" sz="1200"/>
                    <a:t>Zip   </a:t>
                  </a:r>
                  <a:endParaRPr lang="en-US" sz="1200"/>
                </a:p>
              </p:txBody>
            </p:sp>
          </p:grpSp>
          <p:sp>
            <p:nvSpPr>
              <p:cNvPr id="17430" name="Text Box 10"/>
              <p:cNvSpPr txBox="1">
                <a:spLocks noChangeArrowheads="1"/>
              </p:cNvSpPr>
              <p:nvPr/>
            </p:nvSpPr>
            <p:spPr bwMode="auto">
              <a:xfrm>
                <a:off x="543" y="1658"/>
                <a:ext cx="1351" cy="40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File-1   </a:t>
                </a:r>
              </a:p>
              <a:p>
                <a:r>
                  <a:rPr lang="fr-LU" sz="1200"/>
                  <a:t>…   </a:t>
                </a:r>
              </a:p>
              <a:p>
                <a:r>
                  <a:rPr lang="fr-LU" sz="1200"/>
                  <a:t>File-n   </a:t>
                </a:r>
                <a:endParaRPr lang="en-US" sz="1200"/>
              </a:p>
            </p:txBody>
          </p:sp>
        </p:grpSp>
        <p:grpSp>
          <p:nvGrpSpPr>
            <p:cNvPr id="17418" name="Group 14"/>
            <p:cNvGrpSpPr>
              <a:grpSpLocks/>
            </p:cNvGrpSpPr>
            <p:nvPr/>
          </p:nvGrpSpPr>
          <p:grpSpPr bwMode="auto">
            <a:xfrm>
              <a:off x="515" y="2220"/>
              <a:ext cx="1401" cy="642"/>
              <a:chOff x="522" y="1453"/>
              <a:chExt cx="1401" cy="642"/>
            </a:xfrm>
          </p:grpSpPr>
          <p:grpSp>
            <p:nvGrpSpPr>
              <p:cNvPr id="17425" name="Group 15"/>
              <p:cNvGrpSpPr>
                <a:grpSpLocks/>
              </p:cNvGrpSpPr>
              <p:nvPr/>
            </p:nvGrpSpPr>
            <p:grpSpPr bwMode="auto">
              <a:xfrm>
                <a:off x="522" y="1453"/>
                <a:ext cx="1401" cy="642"/>
                <a:chOff x="522" y="1453"/>
                <a:chExt cx="1401" cy="642"/>
              </a:xfrm>
            </p:grpSpPr>
            <p:sp>
              <p:nvSpPr>
                <p:cNvPr id="17427" name="Rectangle 7"/>
                <p:cNvSpPr>
                  <a:spLocks noChangeArrowheads="1"/>
                </p:cNvSpPr>
                <p:nvPr/>
              </p:nvSpPr>
              <p:spPr bwMode="auto">
                <a:xfrm>
                  <a:off x="524" y="1633"/>
                  <a:ext cx="1399" cy="46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74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2" y="1453"/>
                  <a:ext cx="1400" cy="18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LU" sz="1200"/>
                    <a:t>Zip   </a:t>
                  </a:r>
                  <a:endParaRPr lang="en-US" sz="1200"/>
                </a:p>
              </p:txBody>
            </p:sp>
          </p:grpSp>
          <p:sp>
            <p:nvSpPr>
              <p:cNvPr id="17426" name="Text Box 10"/>
              <p:cNvSpPr txBox="1">
                <a:spLocks noChangeArrowheads="1"/>
              </p:cNvSpPr>
              <p:nvPr/>
            </p:nvSpPr>
            <p:spPr bwMode="auto">
              <a:xfrm>
                <a:off x="543" y="1658"/>
                <a:ext cx="1351" cy="40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File-1   </a:t>
                </a:r>
              </a:p>
              <a:p>
                <a:r>
                  <a:rPr lang="fr-LU" sz="1200"/>
                  <a:t>…   </a:t>
                </a:r>
              </a:p>
              <a:p>
                <a:r>
                  <a:rPr lang="fr-LU" sz="1200"/>
                  <a:t>File-n   </a:t>
                </a:r>
                <a:endParaRPr lang="en-US" sz="1200"/>
              </a:p>
            </p:txBody>
          </p:sp>
        </p:grpSp>
        <p:grpSp>
          <p:nvGrpSpPr>
            <p:cNvPr id="17419" name="Group 19"/>
            <p:cNvGrpSpPr>
              <a:grpSpLocks/>
            </p:cNvGrpSpPr>
            <p:nvPr/>
          </p:nvGrpSpPr>
          <p:grpSpPr bwMode="auto">
            <a:xfrm>
              <a:off x="514" y="2950"/>
              <a:ext cx="1401" cy="642"/>
              <a:chOff x="522" y="1453"/>
              <a:chExt cx="1401" cy="642"/>
            </a:xfrm>
          </p:grpSpPr>
          <p:grpSp>
            <p:nvGrpSpPr>
              <p:cNvPr id="17421" name="Group 20"/>
              <p:cNvGrpSpPr>
                <a:grpSpLocks/>
              </p:cNvGrpSpPr>
              <p:nvPr/>
            </p:nvGrpSpPr>
            <p:grpSpPr bwMode="auto">
              <a:xfrm>
                <a:off x="522" y="1453"/>
                <a:ext cx="1401" cy="642"/>
                <a:chOff x="522" y="1453"/>
                <a:chExt cx="1401" cy="642"/>
              </a:xfrm>
            </p:grpSpPr>
            <p:sp>
              <p:nvSpPr>
                <p:cNvPr id="17423" name="Rectangle 7"/>
                <p:cNvSpPr>
                  <a:spLocks noChangeArrowheads="1"/>
                </p:cNvSpPr>
                <p:nvPr/>
              </p:nvSpPr>
              <p:spPr bwMode="auto">
                <a:xfrm>
                  <a:off x="524" y="1633"/>
                  <a:ext cx="1399" cy="46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74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2" y="1453"/>
                  <a:ext cx="1400" cy="18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LU" sz="1200"/>
                    <a:t>Zip   </a:t>
                  </a:r>
                  <a:endParaRPr lang="en-US" sz="1200"/>
                </a:p>
              </p:txBody>
            </p:sp>
          </p:grpSp>
          <p:sp>
            <p:nvSpPr>
              <p:cNvPr id="17422" name="Text Box 10"/>
              <p:cNvSpPr txBox="1">
                <a:spLocks noChangeArrowheads="1"/>
              </p:cNvSpPr>
              <p:nvPr/>
            </p:nvSpPr>
            <p:spPr bwMode="auto">
              <a:xfrm>
                <a:off x="543" y="1658"/>
                <a:ext cx="1351" cy="40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LU" sz="1200"/>
                  <a:t>File-1   </a:t>
                </a:r>
              </a:p>
              <a:p>
                <a:r>
                  <a:rPr lang="fr-LU" sz="1200"/>
                  <a:t>…</a:t>
                </a:r>
              </a:p>
              <a:p>
                <a:r>
                  <a:rPr lang="fr-LU" sz="1200"/>
                  <a:t>File-n   </a:t>
                </a:r>
                <a:endParaRPr lang="en-US" sz="1200"/>
              </a:p>
            </p:txBody>
          </p:sp>
        </p:grp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464" y="359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/>
                <a:t>…</a:t>
              </a:r>
              <a:endParaRPr lang="en-US"/>
            </a:p>
          </p:txBody>
        </p:sp>
      </p:grpSp>
      <p:sp>
        <p:nvSpPr>
          <p:cNvPr id="26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7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5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LU" smtClean="0"/>
              <a:t>Submission container</a:t>
            </a:r>
            <a:endParaRPr lang="en-US" smtClean="0"/>
          </a:p>
        </p:txBody>
      </p:sp>
      <p:sp>
        <p:nvSpPr>
          <p:cNvPr id="19458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114800" y="1414463"/>
            <a:ext cx="4538663" cy="5119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400" smtClean="0"/>
              <a:t>Multiple XBRL instance documents packed with one xml header file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Header is the </a:t>
            </a:r>
            <a:r>
              <a:rPr lang="en-GB" sz="1400" b="1" smtClean="0"/>
              <a:t>only file with a naming convention: “header.xml”;</a:t>
            </a:r>
            <a:r>
              <a:rPr lang="en-GB" sz="1400" smtClean="0"/>
              <a:t> it is located on </a:t>
            </a:r>
            <a:r>
              <a:rPr lang="en-GB" sz="1400" b="1" smtClean="0"/>
              <a:t>top-level</a:t>
            </a:r>
            <a:r>
              <a:rPr lang="en-GB" sz="1400" smtClean="0"/>
              <a:t> of the compression package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Header lists xbrl instances contained in the container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Instances should always have extension .xbrl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Use of folders is optional; in case they are used, all references (in header to XBRL instances; in XBRL instances to taxonomy files) must respect them.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Folder names used here (“Instances”, “Taxonomy”) are given as examples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Taxonomy files are optional (they are normally unnecessary and would only be used in case </a:t>
            </a:r>
            <a:r>
              <a:rPr lang="en-GB" sz="1400" b="1" smtClean="0"/>
              <a:t>taxonomy extensions by the reporter</a:t>
            </a:r>
            <a:r>
              <a:rPr lang="en-GB" sz="1400" smtClean="0"/>
              <a:t> became allowed in Europe)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Authorities may define “their” naming convention (files, folders)</a:t>
            </a:r>
          </a:p>
        </p:txBody>
      </p:sp>
      <p:grpSp>
        <p:nvGrpSpPr>
          <p:cNvPr id="19460" name="Group 18"/>
          <p:cNvGrpSpPr>
            <a:grpSpLocks/>
          </p:cNvGrpSpPr>
          <p:nvPr/>
        </p:nvGrpSpPr>
        <p:grpSpPr bwMode="auto">
          <a:xfrm>
            <a:off x="363538" y="1425575"/>
            <a:ext cx="3216275" cy="4695825"/>
            <a:chOff x="229" y="898"/>
            <a:chExt cx="2026" cy="2958"/>
          </a:xfrm>
        </p:grpSpPr>
        <p:sp>
          <p:nvSpPr>
            <p:cNvPr id="19461" name="Rectangle 7"/>
            <p:cNvSpPr>
              <a:spLocks noChangeArrowheads="1"/>
            </p:cNvSpPr>
            <p:nvPr/>
          </p:nvSpPr>
          <p:spPr bwMode="auto">
            <a:xfrm>
              <a:off x="524" y="1633"/>
              <a:ext cx="1399" cy="20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2" name="Text Box 8"/>
            <p:cNvSpPr txBox="1">
              <a:spLocks noChangeArrowheads="1"/>
            </p:cNvSpPr>
            <p:nvPr/>
          </p:nvSpPr>
          <p:spPr bwMode="auto">
            <a:xfrm>
              <a:off x="522" y="1453"/>
              <a:ext cx="1400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Package &amp; Compress (zip)   </a:t>
              </a:r>
              <a:endParaRPr lang="en-US" sz="1200"/>
            </a:p>
          </p:txBody>
        </p:sp>
        <p:sp>
          <p:nvSpPr>
            <p:cNvPr id="19463" name="Rectangle 9"/>
            <p:cNvSpPr>
              <a:spLocks noChangeArrowheads="1"/>
            </p:cNvSpPr>
            <p:nvPr/>
          </p:nvSpPr>
          <p:spPr bwMode="auto">
            <a:xfrm>
              <a:off x="333" y="1324"/>
              <a:ext cx="1826" cy="24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4" name="Text Box 10"/>
            <p:cNvSpPr txBox="1">
              <a:spLocks noChangeArrowheads="1"/>
            </p:cNvSpPr>
            <p:nvPr/>
          </p:nvSpPr>
          <p:spPr bwMode="auto">
            <a:xfrm>
              <a:off x="332" y="1150"/>
              <a:ext cx="18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Signature (XADES-EPES)    </a:t>
              </a:r>
              <a:endParaRPr lang="en-US" sz="1200"/>
            </a:p>
          </p:txBody>
        </p:sp>
        <p:sp>
          <p:nvSpPr>
            <p:cNvPr id="19465" name="Text Box 12"/>
            <p:cNvSpPr txBox="1">
              <a:spLocks noChangeArrowheads="1"/>
            </p:cNvSpPr>
            <p:nvPr/>
          </p:nvSpPr>
          <p:spPr bwMode="auto">
            <a:xfrm>
              <a:off x="528" y="1648"/>
              <a:ext cx="1385" cy="1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LU" sz="1200"/>
                <a:t>header.xml   </a:t>
              </a:r>
            </a:p>
            <a:p>
              <a:endParaRPr lang="fr-LU" sz="1200"/>
            </a:p>
            <a:p>
              <a:r>
                <a:rPr lang="en-US"/>
                <a:t>Instances   </a:t>
              </a:r>
            </a:p>
            <a:p>
              <a:r>
                <a:rPr lang="fr-LU" sz="1200"/>
                <a:t>     instance1.xbrl   </a:t>
              </a:r>
            </a:p>
            <a:p>
              <a:r>
                <a:rPr lang="fr-LU" sz="1200"/>
                <a:t>     instance2.xbrl   </a:t>
              </a:r>
            </a:p>
            <a:p>
              <a:r>
                <a:rPr lang="fr-LU" sz="1200"/>
                <a:t>     …   </a:t>
              </a:r>
            </a:p>
            <a:p>
              <a:r>
                <a:rPr lang="fr-LU" sz="1200"/>
                <a:t>     instancen.xbrl   </a:t>
              </a:r>
            </a:p>
            <a:p>
              <a:endParaRPr lang="fr-LU" sz="1200"/>
            </a:p>
            <a:p>
              <a:r>
                <a:rPr lang="en-US"/>
                <a:t>Taxonomy   </a:t>
              </a:r>
            </a:p>
            <a:p>
              <a:r>
                <a:rPr lang="en-US" sz="1200"/>
                <a:t>     taxonomy-file1.xml | .xsd   </a:t>
              </a:r>
            </a:p>
            <a:p>
              <a:r>
                <a:rPr lang="en-US" sz="1200"/>
                <a:t>     taxonomy-file2.xml | .xsd   </a:t>
              </a:r>
            </a:p>
            <a:p>
              <a:r>
                <a:rPr lang="en-US" sz="1200"/>
                <a:t>     …   </a:t>
              </a:r>
            </a:p>
            <a:p>
              <a:r>
                <a:rPr lang="en-US" sz="1200"/>
                <a:t>     taxonomy-filen.xml | .xsd   </a:t>
              </a:r>
            </a:p>
            <a:p>
              <a:endParaRPr lang="en-US" sz="1200"/>
            </a:p>
          </p:txBody>
        </p:sp>
        <p:sp>
          <p:nvSpPr>
            <p:cNvPr id="19466" name="Rectangle 9"/>
            <p:cNvSpPr>
              <a:spLocks noChangeArrowheads="1"/>
            </p:cNvSpPr>
            <p:nvPr/>
          </p:nvSpPr>
          <p:spPr bwMode="auto">
            <a:xfrm>
              <a:off x="229" y="1073"/>
              <a:ext cx="2026" cy="27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229" y="898"/>
              <a:ext cx="20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Encryption (XML Encryption)   </a:t>
              </a:r>
              <a:endParaRPr lang="en-US" sz="1200"/>
            </a:p>
          </p:txBody>
        </p:sp>
        <p:sp>
          <p:nvSpPr>
            <p:cNvPr id="19468" name="Freeform 15"/>
            <p:cNvSpPr>
              <a:spLocks/>
            </p:cNvSpPr>
            <p:nvPr/>
          </p:nvSpPr>
          <p:spPr bwMode="auto">
            <a:xfrm>
              <a:off x="499" y="2132"/>
              <a:ext cx="113" cy="113"/>
            </a:xfrm>
            <a:custGeom>
              <a:avLst/>
              <a:gdLst>
                <a:gd name="T0" fmla="*/ 0 w 85"/>
                <a:gd name="T1" fmla="*/ 0 h 141"/>
                <a:gd name="T2" fmla="*/ 0 w 85"/>
                <a:gd name="T3" fmla="*/ 1721031839 h 141"/>
                <a:gd name="T4" fmla="*/ 2147483647 w 85"/>
                <a:gd name="T5" fmla="*/ 1721031839 h 141"/>
                <a:gd name="T6" fmla="*/ 0 60000 65536"/>
                <a:gd name="T7" fmla="*/ 0 60000 65536"/>
                <a:gd name="T8" fmla="*/ 0 60000 65536"/>
                <a:gd name="T9" fmla="*/ 0 w 85"/>
                <a:gd name="T10" fmla="*/ 0 h 141"/>
                <a:gd name="T11" fmla="*/ 85 w 85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141">
                  <a:moveTo>
                    <a:pt x="0" y="0"/>
                  </a:moveTo>
                  <a:lnTo>
                    <a:pt x="0" y="141"/>
                  </a:lnTo>
                  <a:lnTo>
                    <a:pt x="85" y="14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6"/>
            <p:cNvSpPr>
              <a:spLocks/>
            </p:cNvSpPr>
            <p:nvPr/>
          </p:nvSpPr>
          <p:spPr bwMode="auto">
            <a:xfrm>
              <a:off x="499" y="1990"/>
              <a:ext cx="113" cy="141"/>
            </a:xfrm>
            <a:custGeom>
              <a:avLst/>
              <a:gdLst>
                <a:gd name="T0" fmla="*/ 0 w 85"/>
                <a:gd name="T1" fmla="*/ 0 h 141"/>
                <a:gd name="T2" fmla="*/ 0 w 85"/>
                <a:gd name="T3" fmla="*/ 2147482206 h 141"/>
                <a:gd name="T4" fmla="*/ 2147483647 w 85"/>
                <a:gd name="T5" fmla="*/ 2147482206 h 141"/>
                <a:gd name="T6" fmla="*/ 0 60000 65536"/>
                <a:gd name="T7" fmla="*/ 0 60000 65536"/>
                <a:gd name="T8" fmla="*/ 0 60000 65536"/>
                <a:gd name="T9" fmla="*/ 0 w 85"/>
                <a:gd name="T10" fmla="*/ 0 h 141"/>
                <a:gd name="T11" fmla="*/ 85 w 85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141">
                  <a:moveTo>
                    <a:pt x="0" y="0"/>
                  </a:moveTo>
                  <a:lnTo>
                    <a:pt x="0" y="141"/>
                  </a:lnTo>
                  <a:lnTo>
                    <a:pt x="85" y="14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20"/>
            <p:cNvSpPr>
              <a:spLocks/>
            </p:cNvSpPr>
            <p:nvPr/>
          </p:nvSpPr>
          <p:spPr bwMode="auto">
            <a:xfrm>
              <a:off x="499" y="1735"/>
              <a:ext cx="56" cy="255"/>
            </a:xfrm>
            <a:custGeom>
              <a:avLst/>
              <a:gdLst>
                <a:gd name="T0" fmla="*/ 0 w 56"/>
                <a:gd name="T1" fmla="*/ 2147482622 h 255"/>
                <a:gd name="T2" fmla="*/ 0 w 56"/>
                <a:gd name="T3" fmla="*/ 0 h 255"/>
                <a:gd name="T4" fmla="*/ 2147482551 w 56"/>
                <a:gd name="T5" fmla="*/ 0 h 255"/>
                <a:gd name="T6" fmla="*/ 0 60000 65536"/>
                <a:gd name="T7" fmla="*/ 0 60000 65536"/>
                <a:gd name="T8" fmla="*/ 0 60000 65536"/>
                <a:gd name="T9" fmla="*/ 0 w 56"/>
                <a:gd name="T10" fmla="*/ 0 h 255"/>
                <a:gd name="T11" fmla="*/ 56 w 56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255">
                  <a:moveTo>
                    <a:pt x="0" y="255"/>
                  </a:moveTo>
                  <a:lnTo>
                    <a:pt x="0" y="0"/>
                  </a:lnTo>
                  <a:lnTo>
                    <a:pt x="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21"/>
            <p:cNvSpPr>
              <a:spLocks/>
            </p:cNvSpPr>
            <p:nvPr/>
          </p:nvSpPr>
          <p:spPr bwMode="auto">
            <a:xfrm>
              <a:off x="499" y="2245"/>
              <a:ext cx="113" cy="227"/>
            </a:xfrm>
            <a:custGeom>
              <a:avLst/>
              <a:gdLst>
                <a:gd name="T0" fmla="*/ 0 w 85"/>
                <a:gd name="T1" fmla="*/ 0 h 141"/>
                <a:gd name="T2" fmla="*/ 0 w 85"/>
                <a:gd name="T3" fmla="*/ 2147483647 h 141"/>
                <a:gd name="T4" fmla="*/ 2147483647 w 85"/>
                <a:gd name="T5" fmla="*/ 2147483647 h 141"/>
                <a:gd name="T6" fmla="*/ 0 60000 65536"/>
                <a:gd name="T7" fmla="*/ 0 60000 65536"/>
                <a:gd name="T8" fmla="*/ 0 60000 65536"/>
                <a:gd name="T9" fmla="*/ 0 w 85"/>
                <a:gd name="T10" fmla="*/ 0 h 141"/>
                <a:gd name="T11" fmla="*/ 85 w 85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141">
                  <a:moveTo>
                    <a:pt x="0" y="0"/>
                  </a:moveTo>
                  <a:lnTo>
                    <a:pt x="0" y="141"/>
                  </a:lnTo>
                  <a:lnTo>
                    <a:pt x="85" y="14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24"/>
            <p:cNvSpPr>
              <a:spLocks/>
            </p:cNvSpPr>
            <p:nvPr/>
          </p:nvSpPr>
          <p:spPr bwMode="auto">
            <a:xfrm>
              <a:off x="442" y="2500"/>
              <a:ext cx="170" cy="397"/>
            </a:xfrm>
            <a:custGeom>
              <a:avLst/>
              <a:gdLst>
                <a:gd name="T0" fmla="*/ 2147483647 w 85"/>
                <a:gd name="T1" fmla="*/ 0 h 425"/>
                <a:gd name="T2" fmla="*/ 0 w 85"/>
                <a:gd name="T3" fmla="*/ 0 h 425"/>
                <a:gd name="T4" fmla="*/ 0 w 85"/>
                <a:gd name="T5" fmla="*/ 2006001318 h 425"/>
                <a:gd name="T6" fmla="*/ 2147483647 w 85"/>
                <a:gd name="T7" fmla="*/ 2006001318 h 4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"/>
                <a:gd name="T13" fmla="*/ 0 h 425"/>
                <a:gd name="T14" fmla="*/ 85 w 85"/>
                <a:gd name="T15" fmla="*/ 425 h 4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" h="425">
                  <a:moveTo>
                    <a:pt x="85" y="0"/>
                  </a:moveTo>
                  <a:lnTo>
                    <a:pt x="0" y="0"/>
                  </a:lnTo>
                  <a:lnTo>
                    <a:pt x="0" y="425"/>
                  </a:lnTo>
                  <a:lnTo>
                    <a:pt x="85" y="4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25"/>
            <p:cNvSpPr>
              <a:spLocks/>
            </p:cNvSpPr>
            <p:nvPr/>
          </p:nvSpPr>
          <p:spPr bwMode="auto">
            <a:xfrm>
              <a:off x="385" y="2273"/>
              <a:ext cx="227" cy="964"/>
            </a:xfrm>
            <a:custGeom>
              <a:avLst/>
              <a:gdLst>
                <a:gd name="T0" fmla="*/ 2147483647 w 85"/>
                <a:gd name="T1" fmla="*/ 0 h 425"/>
                <a:gd name="T2" fmla="*/ 0 w 85"/>
                <a:gd name="T3" fmla="*/ 0 h 425"/>
                <a:gd name="T4" fmla="*/ 0 w 85"/>
                <a:gd name="T5" fmla="*/ 2147483647 h 425"/>
                <a:gd name="T6" fmla="*/ 2147483647 w 85"/>
                <a:gd name="T7" fmla="*/ 2147483647 h 4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"/>
                <a:gd name="T13" fmla="*/ 0 h 425"/>
                <a:gd name="T14" fmla="*/ 85 w 85"/>
                <a:gd name="T15" fmla="*/ 425 h 4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" h="425">
                  <a:moveTo>
                    <a:pt x="85" y="0"/>
                  </a:moveTo>
                  <a:lnTo>
                    <a:pt x="0" y="0"/>
                  </a:lnTo>
                  <a:lnTo>
                    <a:pt x="0" y="425"/>
                  </a:lnTo>
                  <a:lnTo>
                    <a:pt x="85" y="4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0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6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LU" smtClean="0"/>
              <a:t>Feedback container</a:t>
            </a:r>
            <a:endParaRPr lang="en-US" smtClean="0"/>
          </a:p>
        </p:txBody>
      </p:sp>
      <p:sp>
        <p:nvSpPr>
          <p:cNvPr id="21506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122738" y="1808163"/>
            <a:ext cx="4538662" cy="3382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400" smtClean="0"/>
              <a:t>One XML feedback file per XBRL instance in the original submission container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Feedback files will be generated systematically, even if no errors at validation time occurred (also positive acknowledge)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The XML schema for the feedback files will contain a hash code for the original file guaranteeing non-repudiation of the submitted XBRL instances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The feedback file will have the same name as the original instance it refers to (but with extension .xml instead of the original .xbrl)</a:t>
            </a:r>
          </a:p>
          <a:p>
            <a:pPr>
              <a:lnSpc>
                <a:spcPct val="80000"/>
              </a:lnSpc>
            </a:pPr>
            <a:endParaRPr lang="en-GB" sz="1400" smtClean="0"/>
          </a:p>
          <a:p>
            <a:pPr>
              <a:lnSpc>
                <a:spcPct val="80000"/>
              </a:lnSpc>
            </a:pPr>
            <a:r>
              <a:rPr lang="en-GB" sz="1400" smtClean="0"/>
              <a:t>Folder name used here (“Feedback”) is given as an example</a:t>
            </a:r>
          </a:p>
        </p:txBody>
      </p:sp>
      <p:grpSp>
        <p:nvGrpSpPr>
          <p:cNvPr id="21507" name="Group 12"/>
          <p:cNvGrpSpPr>
            <a:grpSpLocks/>
          </p:cNvGrpSpPr>
          <p:nvPr/>
        </p:nvGrpSpPr>
        <p:grpSpPr bwMode="auto">
          <a:xfrm>
            <a:off x="619125" y="1954213"/>
            <a:ext cx="3224213" cy="2867025"/>
            <a:chOff x="390" y="1231"/>
            <a:chExt cx="2031" cy="1806"/>
          </a:xfrm>
        </p:grpSpPr>
        <p:sp>
          <p:nvSpPr>
            <p:cNvPr id="21509" name="Rectangle 7"/>
            <p:cNvSpPr>
              <a:spLocks noChangeArrowheads="1"/>
            </p:cNvSpPr>
            <p:nvPr/>
          </p:nvSpPr>
          <p:spPr bwMode="auto">
            <a:xfrm>
              <a:off x="690" y="2016"/>
              <a:ext cx="1399" cy="8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510" name="Text Box 8"/>
            <p:cNvSpPr txBox="1">
              <a:spLocks noChangeArrowheads="1"/>
            </p:cNvSpPr>
            <p:nvPr/>
          </p:nvSpPr>
          <p:spPr bwMode="auto">
            <a:xfrm>
              <a:off x="688" y="1836"/>
              <a:ext cx="1400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Package &amp; Compress (zip)</a:t>
              </a:r>
              <a:endParaRPr lang="en-US" sz="1200"/>
            </a:p>
          </p:txBody>
        </p:sp>
        <p:sp>
          <p:nvSpPr>
            <p:cNvPr id="21511" name="Rectangle 9"/>
            <p:cNvSpPr>
              <a:spLocks noChangeArrowheads="1"/>
            </p:cNvSpPr>
            <p:nvPr/>
          </p:nvSpPr>
          <p:spPr bwMode="auto">
            <a:xfrm>
              <a:off x="499" y="1707"/>
              <a:ext cx="1826" cy="12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512" name="Text Box 10"/>
            <p:cNvSpPr txBox="1">
              <a:spLocks noChangeArrowheads="1"/>
            </p:cNvSpPr>
            <p:nvPr/>
          </p:nvSpPr>
          <p:spPr bwMode="auto">
            <a:xfrm>
              <a:off x="498" y="1506"/>
              <a:ext cx="18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Signature (XADES-EPES)</a:t>
              </a:r>
              <a:endParaRPr lang="en-US" sz="1200"/>
            </a:p>
          </p:txBody>
        </p:sp>
        <p:sp>
          <p:nvSpPr>
            <p:cNvPr id="21513" name="Text Box 12"/>
            <p:cNvSpPr txBox="1">
              <a:spLocks noChangeArrowheads="1"/>
            </p:cNvSpPr>
            <p:nvPr/>
          </p:nvSpPr>
          <p:spPr bwMode="auto">
            <a:xfrm>
              <a:off x="694" y="2031"/>
              <a:ext cx="836" cy="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Feedback</a:t>
              </a:r>
            </a:p>
            <a:p>
              <a:r>
                <a:rPr lang="fr-LU" sz="1200"/>
                <a:t>     </a:t>
              </a:r>
              <a:r>
                <a:rPr lang="en-US" sz="1200"/>
                <a:t>instance1.xml</a:t>
              </a:r>
            </a:p>
            <a:p>
              <a:r>
                <a:rPr lang="en-US" sz="1200"/>
                <a:t>     instance2.xml</a:t>
              </a:r>
            </a:p>
            <a:p>
              <a:r>
                <a:rPr lang="en-US" sz="1200"/>
                <a:t>     …</a:t>
              </a:r>
            </a:p>
            <a:p>
              <a:r>
                <a:rPr lang="en-US" sz="1200"/>
                <a:t>     instancen.xml</a:t>
              </a:r>
            </a:p>
            <a:p>
              <a:endParaRPr lang="en-US" sz="1200"/>
            </a:p>
          </p:txBody>
        </p:sp>
        <p:sp>
          <p:nvSpPr>
            <p:cNvPr id="21514" name="Rectangle 9"/>
            <p:cNvSpPr>
              <a:spLocks noChangeArrowheads="1"/>
            </p:cNvSpPr>
            <p:nvPr/>
          </p:nvSpPr>
          <p:spPr bwMode="auto">
            <a:xfrm>
              <a:off x="395" y="1428"/>
              <a:ext cx="2026" cy="160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390" y="1231"/>
              <a:ext cx="2026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LU" sz="1200"/>
                <a:t>Encryption (XML Encryption)</a:t>
              </a:r>
              <a:endParaRPr lang="en-US" sz="1200"/>
            </a:p>
          </p:txBody>
        </p:sp>
      </p:grpSp>
      <p:sp>
        <p:nvSpPr>
          <p:cNvPr id="13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468313" y="6356350"/>
            <a:ext cx="23034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Page </a:t>
            </a:r>
            <a:fld id="{6E3D5F8A-0E74-487F-A8AE-B8F2444D3884}" type="slidenum">
              <a:rPr lang="en-US" sz="1400">
                <a:latin typeface="Calibri" pitchFamily="34" charset="0"/>
              </a:rPr>
              <a:pPr>
                <a:defRPr/>
              </a:pPr>
              <a:t>7</a:t>
            </a:fld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8938" y="1541463"/>
            <a:ext cx="8328025" cy="4791075"/>
          </a:xfrm>
        </p:spPr>
        <p:txBody>
          <a:bodyPr/>
          <a:lstStyle/>
          <a:p>
            <a:r>
              <a:rPr lang="en-GB" smtClean="0"/>
              <a:t>Industry standard .zip compression</a:t>
            </a:r>
          </a:p>
          <a:p>
            <a:r>
              <a:rPr lang="en-GB" smtClean="0">
                <a:hlinkClick r:id="rId3"/>
              </a:rPr>
              <a:t>http://www.pkware.com/documents/casestudies/APPNOTE.TXT</a:t>
            </a:r>
            <a:endParaRPr lang="en-GB" smtClean="0"/>
          </a:p>
          <a:p>
            <a:r>
              <a:rPr lang="en-GB" smtClean="0"/>
              <a:t>Minimum 2.0 version</a:t>
            </a:r>
          </a:p>
          <a:p>
            <a:r>
              <a:rPr lang="en-GB" smtClean="0"/>
              <a:t>No maximum defined by standard, but potentially defined by receiving authority</a:t>
            </a:r>
            <a:endParaRPr lang="en-GB" sz="2400" smtClean="0"/>
          </a:p>
        </p:txBody>
      </p:sp>
      <p:sp>
        <p:nvSpPr>
          <p:cNvPr id="6" name="Platshållare för bildnummer 5"/>
          <p:cNvSpPr txBox="1">
            <a:spLocks noGrp="1"/>
          </p:cNvSpPr>
          <p:nvPr/>
        </p:nvSpPr>
        <p:spPr>
          <a:xfrm>
            <a:off x="468313" y="6356350"/>
            <a:ext cx="23034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74B7D"/>
                </a:solidFill>
                <a:latin typeface="+mn-lt"/>
              </a:rPr>
              <a:t>Page </a:t>
            </a:r>
            <a:fld id="{9B1414FF-EFD1-4B6B-9C56-B42F7A8B8DF2}" type="slidenum">
              <a:rPr lang="en-US" sz="1400" b="1">
                <a:solidFill>
                  <a:srgbClr val="074B7D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400" b="1">
              <a:solidFill>
                <a:srgbClr val="074B7D"/>
              </a:solidFill>
              <a:latin typeface="+mn-lt"/>
            </a:endParaRPr>
          </a:p>
        </p:txBody>
      </p:sp>
      <p:sp>
        <p:nvSpPr>
          <p:cNvPr id="23555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Compression</a:t>
            </a:r>
            <a:endParaRPr lang="en-GB" sz="36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8938" y="1541463"/>
            <a:ext cx="8328025" cy="4791075"/>
          </a:xfrm>
        </p:spPr>
        <p:txBody>
          <a:bodyPr/>
          <a:lstStyle/>
          <a:p>
            <a:r>
              <a:rPr lang="en-GB" sz="2400" smtClean="0"/>
              <a:t>Compliant with European Directive 1999/93/EC</a:t>
            </a:r>
          </a:p>
          <a:p>
            <a:r>
              <a:rPr lang="en-US" sz="2400" smtClean="0"/>
              <a:t>Built on XML digital signature (W3C).</a:t>
            </a:r>
          </a:p>
          <a:p>
            <a:r>
              <a:rPr lang="en-GB" sz="2400" smtClean="0"/>
              <a:t>The most flexible signature supported by the directive </a:t>
            </a:r>
          </a:p>
          <a:p>
            <a:r>
              <a:rPr lang="en-GB" sz="2400" smtClean="0"/>
              <a:t>Allows the addition of one (or more) compression package(s) to a container</a:t>
            </a:r>
          </a:p>
          <a:p>
            <a:r>
              <a:rPr lang="en-GB" sz="2400" smtClean="0"/>
              <a:t>Must contain the signer’s digital X.503 v3 certificate.</a:t>
            </a:r>
          </a:p>
          <a:p>
            <a:r>
              <a:rPr lang="en-GB" sz="2400" smtClean="0"/>
              <a:t>Long terms validation is not needed, as signature will be validated in a limited time-frame.</a:t>
            </a:r>
          </a:p>
          <a:p>
            <a:r>
              <a:rPr lang="en-GB" sz="2400" smtClean="0"/>
              <a:t>Produces an XML output</a:t>
            </a:r>
          </a:p>
        </p:txBody>
      </p:sp>
      <p:sp>
        <p:nvSpPr>
          <p:cNvPr id="6" name="Platshållare för bildnummer 5"/>
          <p:cNvSpPr txBox="1">
            <a:spLocks noGrp="1"/>
          </p:cNvSpPr>
          <p:nvPr/>
        </p:nvSpPr>
        <p:spPr>
          <a:xfrm>
            <a:off x="468313" y="6356350"/>
            <a:ext cx="23034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74B7D"/>
                </a:solidFill>
                <a:latin typeface="+mn-lt"/>
              </a:rPr>
              <a:t>Page </a:t>
            </a:r>
            <a:fld id="{CD841678-3629-4D6D-87C4-D02A4AC21BDF}" type="slidenum">
              <a:rPr lang="en-US" sz="1400" b="1">
                <a:solidFill>
                  <a:srgbClr val="074B7D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400" b="1">
              <a:solidFill>
                <a:srgbClr val="074B7D"/>
              </a:solidFill>
              <a:latin typeface="+mn-lt"/>
            </a:endParaRPr>
          </a:p>
        </p:txBody>
      </p:sp>
      <p:sp>
        <p:nvSpPr>
          <p:cNvPr id="25603" name="Platshållare för sidfo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solidFill>
                  <a:srgbClr val="074B7D"/>
                </a:solidFill>
                <a:latin typeface="Calibri" pitchFamily="34" charset="0"/>
              </a:rPr>
              <a:t>CWA2</a:t>
            </a:r>
          </a:p>
        </p:txBody>
      </p:sp>
      <p:sp>
        <p:nvSpPr>
          <p:cNvPr id="2560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Signature: </a:t>
            </a:r>
            <a:r>
              <a:rPr lang="en-GB" sz="3600" smtClean="0"/>
              <a:t>XADES-EPES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 TC/278 theme">
  <a:themeElements>
    <a:clrScheme name="TC 278">
      <a:dk1>
        <a:srgbClr val="356A9A"/>
      </a:dk1>
      <a:lt1>
        <a:srgbClr val="77A6D0"/>
      </a:lt1>
      <a:dk2>
        <a:srgbClr val="356A9A"/>
      </a:dk2>
      <a:lt2>
        <a:srgbClr val="77A6D0"/>
      </a:lt2>
      <a:accent1>
        <a:srgbClr val="A4C3DF"/>
      </a:accent1>
      <a:accent2>
        <a:srgbClr val="ECF3F8"/>
      </a:accent2>
      <a:accent3>
        <a:srgbClr val="DAE7F2"/>
      </a:accent3>
      <a:accent4>
        <a:srgbClr val="C8DBEB"/>
      </a:accent4>
      <a:accent5>
        <a:srgbClr val="5C93C5"/>
      </a:accent5>
      <a:accent6>
        <a:srgbClr val="32638F"/>
      </a:accent6>
      <a:hlink>
        <a:srgbClr val="F79646"/>
      </a:hlink>
      <a:folHlink>
        <a:srgbClr val="F79646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4047</TotalTime>
  <Words>945</Words>
  <Application>Microsoft Office PowerPoint</Application>
  <PresentationFormat>Presentación en pantalla (4:3)</PresentationFormat>
  <Paragraphs>225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CEN TC/278 theme</vt:lpstr>
      <vt:lpstr>CEN/WS XBRL</vt:lpstr>
      <vt:lpstr>Objectives of CWA2</vt:lpstr>
      <vt:lpstr>Workflow</vt:lpstr>
      <vt:lpstr>Container structure</vt:lpstr>
      <vt:lpstr>Container structure</vt:lpstr>
      <vt:lpstr>Submission container</vt:lpstr>
      <vt:lpstr>Feedback container</vt:lpstr>
      <vt:lpstr>Compression</vt:lpstr>
      <vt:lpstr>Signature: XADES-EPES</vt:lpstr>
      <vt:lpstr>W3C XML encryption</vt:lpstr>
      <vt:lpstr>Header approaches</vt:lpstr>
      <vt:lpstr>Header Orientations</vt:lpstr>
      <vt:lpstr>                    Initial &amp; update submissions</vt:lpstr>
      <vt:lpstr>Evolutions foreseen</vt:lpstr>
      <vt:lpstr>Thanks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Peelen</dc:creator>
  <cp:lastModifiedBy>infboi</cp:lastModifiedBy>
  <cp:revision>263</cp:revision>
  <dcterms:created xsi:type="dcterms:W3CDTF">2010-12-07T13:49:26Z</dcterms:created>
  <dcterms:modified xsi:type="dcterms:W3CDTF">2012-12-16T07:41:05Z</dcterms:modified>
</cp:coreProperties>
</file>