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81"/>
    <a:srgbClr val="C3D69B"/>
    <a:srgbClr val="D7E5DF"/>
    <a:srgbClr val="DFE5DF"/>
    <a:srgbClr val="E2E2E2"/>
    <a:srgbClr val="E1E3E1"/>
    <a:srgbClr val="71D2CE"/>
    <a:srgbClr val="00CBD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123" y="-8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F4A2A-E57B-4EE2-BD02-C3F16DC3AB8E}" type="datetimeFigureOut">
              <a:rPr lang="en-US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B9F38-4482-4A4D-936C-0735A631E54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4B13-442C-4976-B5BB-E2483A81E433}" type="datetimeFigureOut">
              <a:rPr lang="en-US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6A1CC-86E4-4834-9240-691CE905A6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FB5B7-7485-4F6D-AE4D-0A8D278B62ED}" type="datetimeFigureOut">
              <a:rPr lang="en-US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0A1AF-57E3-4BC0-A40B-43DCF0C2BC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-30163"/>
            <a:ext cx="9144000" cy="6891338"/>
            <a:chOff x="0" y="-30483"/>
            <a:chExt cx="9144000" cy="6890948"/>
          </a:xfrm>
        </p:grpSpPr>
        <p:pic>
          <p:nvPicPr>
            <p:cNvPr id="5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8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pic>
          <p:nvPicPr>
            <p:cNvPr id="7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accent3">
                    <a:lumMod val="60000"/>
                    <a:lumOff val="4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rgbClr val="007C81"/>
                </a:solidFill>
                <a:latin typeface="Trebuchet MS" pitchFamily="34" charset="0"/>
              </a:defRPr>
            </a:lvl1pPr>
            <a:lvl2pPr>
              <a:defRPr sz="2000">
                <a:solidFill>
                  <a:srgbClr val="007C81"/>
                </a:solidFill>
                <a:latin typeface="Trebuchet MS" pitchFamily="34" charset="0"/>
              </a:defRPr>
            </a:lvl2pPr>
            <a:lvl3pPr>
              <a:defRPr sz="1800">
                <a:solidFill>
                  <a:srgbClr val="007C81"/>
                </a:solidFill>
                <a:latin typeface="Trebuchet MS" pitchFamily="34" charset="0"/>
              </a:defRPr>
            </a:lvl3pPr>
            <a:lvl4pPr>
              <a:defRPr sz="1800">
                <a:solidFill>
                  <a:srgbClr val="007C81"/>
                </a:solidFill>
                <a:latin typeface="Trebuchet MS" pitchFamily="34" charset="0"/>
              </a:defRPr>
            </a:lvl4pPr>
            <a:lvl5pPr>
              <a:defRPr sz="1800">
                <a:solidFill>
                  <a:srgbClr val="007C81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49750-9EC5-45C2-A094-93909E88583D}" type="datetimeFigureOut">
              <a:rPr lang="en-US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DBAFB-B8F4-4B05-9454-72CDBBD62A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7CA5-9F45-41D2-8645-E8DF06F88A2B}" type="datetimeFigureOut">
              <a:rPr lang="en-US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ABBCF-676B-47C8-B474-FA299F7381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CAF1A-5050-47DE-A74C-CB151DD7D09A}" type="datetimeFigureOut">
              <a:rPr lang="en-US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F359C-F5CA-4B1B-A2A0-EC3995C868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1122C-E32C-4A90-B801-1EFFE8D91BBA}" type="datetimeFigureOut">
              <a:rPr lang="en-US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DBB2F-2E61-428A-A594-6C608527CE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548AF-FBB7-444C-AD8A-16D0F2E0F19A}" type="datetimeFigureOut">
              <a:rPr lang="en-US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D74F2-285C-4F73-A64E-78FE5BB70E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91E41-AF12-4BB1-A7EF-E3D1938A7866}" type="datetimeFigureOut">
              <a:rPr lang="en-US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EFBDD-809B-43C5-A095-2C17AAA2535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96E42-7F4A-4089-98FC-81678405598C}" type="datetimeFigureOut">
              <a:rPr lang="en-US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B156B-4BD7-41BB-80E6-BFB1989751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A1C92-B7BD-45AB-BCFE-3FC25553CE1E}" type="datetimeFigureOut">
              <a:rPr lang="en-US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F3E72-F670-4F03-9621-593668CAA3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80B8959-FC89-4CFF-AF64-724656C2E7F1}" type="datetimeFigureOut">
              <a:rPr lang="en-US"/>
              <a:pPr>
                <a:defRPr/>
              </a:pPr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DFFD311-66D3-4BAD-A616-C85647784B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brl.org/news/provide-your-input-take-api-surve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brl.org/news/provide-your-input-take-api-surve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12700"/>
            <a:ext cx="9191626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220788"/>
            <a:ext cx="7772400" cy="11096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b="1" smtClean="0">
                <a:solidFill>
                  <a:srgbClr val="007C81"/>
                </a:solidFill>
                <a:latin typeface="Trebuchet MS" pitchFamily="34" charset="0"/>
              </a:rPr>
              <a:t>API WG Update</a:t>
            </a:r>
          </a:p>
        </p:txBody>
      </p:sp>
      <p:sp>
        <p:nvSpPr>
          <p:cNvPr id="24580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330450"/>
            <a:ext cx="7124700" cy="24574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600" b="1" smtClean="0">
                <a:solidFill>
                  <a:srgbClr val="007C81"/>
                </a:solidFill>
                <a:latin typeface="Trebuchet MS" pitchFamily="34" charset="0"/>
              </a:rPr>
              <a:t>16th Eurofiling Workshop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600" b="1" smtClean="0">
                <a:solidFill>
                  <a:srgbClr val="007C81"/>
                </a:solidFill>
                <a:latin typeface="Trebuchet MS" pitchFamily="34" charset="0"/>
              </a:rPr>
              <a:t>Wednesday 12 December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900" b="1" smtClean="0">
              <a:solidFill>
                <a:srgbClr val="007C81"/>
              </a:solidFill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900" b="1" smtClean="0">
              <a:solidFill>
                <a:srgbClr val="007C81"/>
              </a:solidFill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solidFill>
                  <a:srgbClr val="007C81"/>
                </a:solidFill>
                <a:latin typeface="Trebuchet MS" pitchFamily="34" charset="0"/>
              </a:rPr>
              <a:t>Herm Fischer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900" smtClean="0">
              <a:solidFill>
                <a:srgbClr val="007C81"/>
              </a:solidFill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900" smtClean="0">
              <a:solidFill>
                <a:srgbClr val="007C8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survey is still open so please consider responding</a:t>
            </a:r>
          </a:p>
          <a:p>
            <a:endParaRPr lang="en-GB" smtClean="0"/>
          </a:p>
          <a:p>
            <a:r>
              <a:rPr lang="en-GB" smtClean="0">
                <a:hlinkClick r:id="rId2"/>
              </a:rPr>
              <a:t>http://www.xbrl.org/news/provide-your-input-take-api-survey</a:t>
            </a:r>
            <a:endParaRPr lang="en-GB" smtClean="0"/>
          </a:p>
          <a:p>
            <a:endParaRPr lang="en-GB" smtClean="0"/>
          </a:p>
          <a:p>
            <a:r>
              <a:rPr lang="en-GB" smtClean="0"/>
              <a:t>Fuller analysis of the survey and report to XSB</a:t>
            </a:r>
          </a:p>
          <a:p>
            <a:endParaRPr lang="en-GB" smtClean="0"/>
          </a:p>
          <a:p>
            <a:r>
              <a:rPr lang="en-GB" smtClean="0"/>
              <a:t>Co-ordinate with other working groups (e.g. Abstract Modelling, Table etc) to ensure no duplication of work or inconsistencies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API WG - Objectives</a:t>
            </a:r>
            <a:endParaRPr lang="en-GB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Goal</a:t>
            </a:r>
          </a:p>
          <a:p>
            <a:pPr lvl="1"/>
            <a:r>
              <a:rPr lang="en-AU" smtClean="0"/>
              <a:t>To standardise the APIs created for XBRL by providing blueprints for them in the form of API signatures</a:t>
            </a:r>
          </a:p>
          <a:p>
            <a:pPr lvl="1"/>
            <a:endParaRPr lang="en-AU" smtClean="0"/>
          </a:p>
          <a:p>
            <a:r>
              <a:rPr lang="en-AU" smtClean="0"/>
              <a:t>Benefits</a:t>
            </a:r>
          </a:p>
          <a:p>
            <a:pPr lvl="1"/>
            <a:r>
              <a:rPr lang="en-AU" smtClean="0"/>
              <a:t>Providing software developers with a familiar point of entry into XBRL</a:t>
            </a:r>
          </a:p>
          <a:p>
            <a:pPr lvl="1"/>
            <a:r>
              <a:rPr lang="en-AU" smtClean="0"/>
              <a:t>Serving as a useful learning tool for developers wishing to incorporate XBRL</a:t>
            </a:r>
          </a:p>
          <a:p>
            <a:pPr lvl="1"/>
            <a:r>
              <a:rPr lang="en-AU" smtClean="0"/>
              <a:t>Encouraging open source implementations of the API signatures</a:t>
            </a:r>
          </a:p>
          <a:p>
            <a:pPr lvl="1"/>
            <a:r>
              <a:rPr lang="en-AU" smtClean="0"/>
              <a:t>Enabling greater consistency across vendor tools and greater interoperability across vendor implementations of XBRL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API WG - Status</a:t>
            </a:r>
            <a:endParaRPr lang="en-GB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Working Group formed in April 2012</a:t>
            </a:r>
          </a:p>
          <a:p>
            <a:r>
              <a:rPr lang="en-GB" smtClean="0"/>
              <a:t>First task was to create survey to canvas input from broad XBRL community. Survey released in September and covered areas including:</a:t>
            </a:r>
          </a:p>
          <a:p>
            <a:pPr lvl="1"/>
            <a:r>
              <a:rPr lang="en-GB" smtClean="0"/>
              <a:t>Background information such as operating jurisdictions, XBRL specifications used etc</a:t>
            </a:r>
          </a:p>
          <a:p>
            <a:pPr lvl="1"/>
            <a:r>
              <a:rPr lang="en-GB" smtClean="0"/>
              <a:t>How XBRL is being used (taxonomy creation, instance creation etc)</a:t>
            </a:r>
          </a:p>
          <a:p>
            <a:pPr lvl="1"/>
            <a:r>
              <a:rPr lang="en-GB" smtClean="0"/>
              <a:t>How the XBRL integration was achieved (used existing XBRL toolkit, built own XBRL capability etc)</a:t>
            </a:r>
          </a:p>
          <a:p>
            <a:pPr lvl="1"/>
            <a:r>
              <a:rPr lang="en-GB" smtClean="0"/>
              <a:t>What problems were encountered</a:t>
            </a:r>
          </a:p>
          <a:p>
            <a:pPr lvl="1"/>
            <a:r>
              <a:rPr lang="en-GB" smtClean="0"/>
              <a:t>What enhancements to current API’s would they like to see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API WG - Survey Status</a:t>
            </a:r>
            <a:endParaRPr lang="en-GB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Survey is still open and we’d love to hear from you!</a:t>
            </a:r>
          </a:p>
          <a:p>
            <a:endParaRPr lang="en-GB" sz="1200" smtClean="0"/>
          </a:p>
          <a:p>
            <a:r>
              <a:rPr lang="en-GB" smtClean="0">
                <a:hlinkClick r:id="rId2"/>
              </a:rPr>
              <a:t>http://www.xbrl.org/news/provide-your-input-take-api-survey</a:t>
            </a:r>
            <a:endParaRPr lang="en-GB" smtClean="0"/>
          </a:p>
          <a:p>
            <a:endParaRPr lang="en-GB" sz="1200" smtClean="0"/>
          </a:p>
          <a:p>
            <a:r>
              <a:rPr lang="en-GB" smtClean="0"/>
              <a:t>Initial results are on the following pages but:</a:t>
            </a:r>
          </a:p>
          <a:p>
            <a:pPr lvl="1"/>
            <a:r>
              <a:rPr lang="en-GB" smtClean="0"/>
              <a:t>They are incomplete and based on a relatively small sample - 61 respondents</a:t>
            </a:r>
          </a:p>
          <a:p>
            <a:pPr lvl="1"/>
            <a:r>
              <a:rPr lang="en-GB" smtClean="0"/>
              <a:t>For key questions only around 50% of respondents provided a response (i.e. others skipped those questions)</a:t>
            </a:r>
          </a:p>
          <a:p>
            <a:pPr lvl="1"/>
            <a:r>
              <a:rPr lang="en-GB" smtClean="0"/>
              <a:t>There were some conflicting results, i.e. the responses to one question did not tally with the responses to another question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API WG - Survey Responses</a:t>
            </a:r>
            <a:endParaRPr lang="en-GB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Respondents</a:t>
            </a:r>
          </a:p>
          <a:p>
            <a:pPr lvl="1"/>
            <a:r>
              <a:rPr lang="en-AU" smtClean="0"/>
              <a:t>Majority of respondents are XBRL developers, consultants and solution providers. </a:t>
            </a:r>
          </a:p>
          <a:p>
            <a:pPr lvl="1"/>
            <a:r>
              <a:rPr lang="en-AU" smtClean="0"/>
              <a:t>This is followed by XBRL users</a:t>
            </a:r>
          </a:p>
          <a:p>
            <a:pPr lvl="1"/>
            <a:r>
              <a:rPr lang="en-AU" smtClean="0"/>
              <a:t>Smallest group are taxonomy authors and regulators</a:t>
            </a:r>
          </a:p>
          <a:p>
            <a:pPr lvl="1"/>
            <a:endParaRPr lang="en-AU" smtClean="0"/>
          </a:p>
          <a:p>
            <a:r>
              <a:rPr lang="en-AU" smtClean="0"/>
              <a:t>XBRL Integration</a:t>
            </a:r>
          </a:p>
          <a:p>
            <a:pPr lvl="1"/>
            <a:r>
              <a:rPr lang="en-AU" smtClean="0"/>
              <a:t>B2G respondents were more than double those using B2B</a:t>
            </a:r>
          </a:p>
          <a:p>
            <a:pPr lvl="1"/>
            <a:r>
              <a:rPr lang="en-AU" smtClean="0"/>
              <a:t>Respondents using XBRL to normalise data or to produce internal reports is almost half the number of those submitting instance documents to regulators</a:t>
            </a:r>
          </a:p>
          <a:p>
            <a:endParaRPr lang="en-AU" smtClean="0"/>
          </a:p>
          <a:p>
            <a:endParaRPr lang="en-AU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Specifications and Document Persistence</a:t>
            </a:r>
            <a:endParaRPr lang="en-GB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Specifications used</a:t>
            </a:r>
          </a:p>
          <a:p>
            <a:pPr lvl="1"/>
            <a:r>
              <a:rPr lang="en-AU" smtClean="0"/>
              <a:t>The dimensional specification was in use by nearly all respondents</a:t>
            </a:r>
          </a:p>
          <a:p>
            <a:pPr lvl="1"/>
            <a:r>
              <a:rPr lang="en-AU" smtClean="0"/>
              <a:t>Over half use the formula specification </a:t>
            </a:r>
          </a:p>
          <a:p>
            <a:pPr lvl="1"/>
            <a:r>
              <a:rPr lang="en-AU" smtClean="0"/>
              <a:t>Nearly half use inline XBRL</a:t>
            </a:r>
          </a:p>
          <a:p>
            <a:pPr lvl="1"/>
            <a:r>
              <a:rPr lang="en-AU" smtClean="0"/>
              <a:t>About a third use the versioning specification (??)</a:t>
            </a:r>
          </a:p>
          <a:p>
            <a:r>
              <a:rPr lang="en-AU" smtClean="0"/>
              <a:t>Taxonomy and Instance Persistence</a:t>
            </a:r>
          </a:p>
          <a:p>
            <a:pPr lvl="1"/>
            <a:r>
              <a:rPr lang="en-AU" smtClean="0"/>
              <a:t>The majority store taxonomies (50%) and instances (63%) in the file system</a:t>
            </a:r>
          </a:p>
          <a:p>
            <a:pPr lvl="1"/>
            <a:r>
              <a:rPr lang="en-AU" smtClean="0"/>
              <a:t>A third of respondents store taxonomies and instances in relational data bases</a:t>
            </a:r>
          </a:p>
          <a:p>
            <a:pPr lvl="1"/>
            <a:r>
              <a:rPr lang="en-AU" smtClean="0"/>
              <a:t>A relational model for taxonomy persistence could be useful?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Integration Approaches</a:t>
            </a:r>
            <a:endParaRPr lang="en-GB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Mapping to Core Data</a:t>
            </a:r>
          </a:p>
          <a:p>
            <a:pPr lvl="1"/>
            <a:r>
              <a:rPr lang="en-AU" smtClean="0"/>
              <a:t>Wide variety of approaches with the majority (although less than half) taking a completely customised approach. Only a small minority are XBRL all the way down</a:t>
            </a:r>
          </a:p>
          <a:p>
            <a:r>
              <a:rPr lang="en-AU" smtClean="0"/>
              <a:t>Use of APIs</a:t>
            </a:r>
          </a:p>
          <a:p>
            <a:pPr lvl="1"/>
            <a:r>
              <a:rPr lang="en-AU" smtClean="0"/>
              <a:t>Mixture of custom development and external components characterises most XBRL-enabled implementations</a:t>
            </a:r>
          </a:p>
          <a:p>
            <a:pPr lvl="1"/>
            <a:r>
              <a:rPr lang="en-AU" smtClean="0"/>
              <a:t>Only a small minority were able to achieve their XBRL goals entirely with sourced rather than built components.</a:t>
            </a:r>
          </a:p>
          <a:p>
            <a:r>
              <a:rPr lang="en-AU" smtClean="0"/>
              <a:t>Project Type</a:t>
            </a:r>
          </a:p>
          <a:p>
            <a:pPr lvl="1"/>
            <a:r>
              <a:rPr lang="en-AU" smtClean="0"/>
              <a:t>Nearly all respondents developed their XBRL capability in-house with more than half incorporating existing components into their solutions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Challenges and Areas </a:t>
            </a:r>
            <a:r>
              <a:rPr lang="en-GB" smtClean="0"/>
              <a:t>of Difficulty</a:t>
            </a:r>
            <a:endParaRPr lang="en-GB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198563"/>
            <a:ext cx="8229600" cy="4927600"/>
          </a:xfrm>
        </p:spPr>
        <p:txBody>
          <a:bodyPr/>
          <a:lstStyle/>
          <a:p>
            <a:r>
              <a:rPr lang="en-AU" smtClean="0"/>
              <a:t>Challenges in order of significance:</a:t>
            </a:r>
          </a:p>
          <a:p>
            <a:pPr lvl="1"/>
            <a:r>
              <a:rPr lang="en-AU" smtClean="0"/>
              <a:t>The specifications are difficult to understand (by WIDE margin)</a:t>
            </a:r>
          </a:p>
          <a:p>
            <a:pPr lvl="1"/>
            <a:r>
              <a:rPr lang="en-AU" smtClean="0"/>
              <a:t>On-going maintenance (especially with taxonomy versioning)</a:t>
            </a:r>
          </a:p>
          <a:p>
            <a:pPr lvl="1"/>
            <a:r>
              <a:rPr lang="en-AU" smtClean="0"/>
              <a:t>Finding appropriate expertise </a:t>
            </a:r>
          </a:p>
          <a:p>
            <a:pPr lvl="1"/>
            <a:r>
              <a:rPr lang="en-AU" smtClean="0"/>
              <a:t>Understanding the integration process</a:t>
            </a:r>
          </a:p>
          <a:p>
            <a:pPr lvl="1"/>
            <a:r>
              <a:rPr lang="en-AU" smtClean="0"/>
              <a:t>Integrating the various components of the solution</a:t>
            </a:r>
          </a:p>
          <a:p>
            <a:r>
              <a:rPr lang="en-AU" smtClean="0"/>
              <a:t>Specific areas of difficulty in order of significance:</a:t>
            </a:r>
          </a:p>
          <a:p>
            <a:pPr lvl="1"/>
            <a:r>
              <a:rPr lang="en-AU" smtClean="0"/>
              <a:t>Validating instance documents for semantics or accuracy</a:t>
            </a:r>
          </a:p>
          <a:p>
            <a:pPr lvl="1"/>
            <a:r>
              <a:rPr lang="en-AU" smtClean="0"/>
              <a:t>Working with the formula specification</a:t>
            </a:r>
          </a:p>
          <a:p>
            <a:pPr lvl="1"/>
            <a:r>
              <a:rPr lang="en-AU" smtClean="0"/>
              <a:t>Mapping source data</a:t>
            </a:r>
          </a:p>
          <a:p>
            <a:pPr lvl="1"/>
            <a:r>
              <a:rPr lang="en-AU" smtClean="0"/>
              <a:t>Validating instance documents against a taxonomy</a:t>
            </a:r>
          </a:p>
          <a:p>
            <a:pPr lvl="1"/>
            <a:r>
              <a:rPr lang="en-AU" smtClean="0"/>
              <a:t>Processing extremely large documents</a:t>
            </a:r>
          </a:p>
          <a:p>
            <a:pPr lvl="1"/>
            <a:r>
              <a:rPr lang="en-AU" smtClean="0"/>
              <a:t>Maintaining or versioning taxonomies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Survey - General Observations</a:t>
            </a:r>
            <a:endParaRPr lang="en-GB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What respondents want are higher level API’s oriented to business requirements, e.g. instance creation and validation. Existing API’s are too closely mapped to the XBRL specifications rather than business requirements</a:t>
            </a:r>
          </a:p>
          <a:p>
            <a:endParaRPr lang="en-GB" smtClean="0"/>
          </a:p>
          <a:p>
            <a:r>
              <a:rPr lang="en-GB" smtClean="0"/>
              <a:t>XBRL Dimensions are seen by respondents as an integral part of the XBRL specification and should not seen as an add-on</a:t>
            </a:r>
          </a:p>
          <a:p>
            <a:endParaRPr lang="en-GB" smtClean="0"/>
          </a:p>
          <a:p>
            <a:r>
              <a:rPr lang="en-GB" smtClean="0"/>
              <a:t>The XBRL specifications are too complex for developers who are building business applications.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631</Words>
  <Application>Microsoft Office PowerPoint</Application>
  <PresentationFormat>Presentación en pantalla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Office Theme</vt:lpstr>
      <vt:lpstr>Office Theme</vt:lpstr>
      <vt:lpstr>API WG Update</vt:lpstr>
      <vt:lpstr>API WG - Objectives</vt:lpstr>
      <vt:lpstr>API WG - Status</vt:lpstr>
      <vt:lpstr>API WG - Survey Status</vt:lpstr>
      <vt:lpstr>API WG - Survey Responses</vt:lpstr>
      <vt:lpstr>Specifications and Document Persistence</vt:lpstr>
      <vt:lpstr>Integration Approaches</vt:lpstr>
      <vt:lpstr>Challenges and Areas of Difficulty</vt:lpstr>
      <vt:lpstr>Survey - General Observations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SPEAKER NAME</dc:title>
  <dc:creator>Briana</dc:creator>
  <cp:lastModifiedBy>Javi Mora Gonzálbez</cp:lastModifiedBy>
  <cp:revision>121</cp:revision>
  <dcterms:created xsi:type="dcterms:W3CDTF">2012-09-27T20:06:21Z</dcterms:created>
  <dcterms:modified xsi:type="dcterms:W3CDTF">2012-12-30T18:59:46Z</dcterms:modified>
</cp:coreProperties>
</file>