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26"/>
  </p:notesMasterIdLst>
  <p:handoutMasterIdLst>
    <p:handoutMasterId r:id="rId27"/>
  </p:handoutMasterIdLst>
  <p:sldIdLst>
    <p:sldId id="358" r:id="rId2"/>
    <p:sldId id="312" r:id="rId3"/>
    <p:sldId id="353" r:id="rId4"/>
    <p:sldId id="342" r:id="rId5"/>
    <p:sldId id="343" r:id="rId6"/>
    <p:sldId id="354" r:id="rId7"/>
    <p:sldId id="344" r:id="rId8"/>
    <p:sldId id="345" r:id="rId9"/>
    <p:sldId id="346" r:id="rId10"/>
    <p:sldId id="347" r:id="rId11"/>
    <p:sldId id="350" r:id="rId12"/>
    <p:sldId id="348" r:id="rId13"/>
    <p:sldId id="349" r:id="rId14"/>
    <p:sldId id="360" r:id="rId15"/>
    <p:sldId id="361" r:id="rId16"/>
    <p:sldId id="363" r:id="rId17"/>
    <p:sldId id="351" r:id="rId18"/>
    <p:sldId id="367" r:id="rId19"/>
    <p:sldId id="362" r:id="rId20"/>
    <p:sldId id="369" r:id="rId21"/>
    <p:sldId id="368" r:id="rId22"/>
    <p:sldId id="355" r:id="rId23"/>
    <p:sldId id="365" r:id="rId24"/>
    <p:sldId id="310" r:id="rId25"/>
  </p:sldIdLst>
  <p:sldSz cx="10693400" cy="7561263"/>
  <p:notesSz cx="7315200" cy="9601200"/>
  <p:defaultTextStyle>
    <a:defPPr>
      <a:defRPr lang="en-US"/>
    </a:defPPr>
    <a:lvl1pPr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90538" indent="-33338"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81075" indent="-66675"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71613" indent="-100013"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962150" indent="-133350" algn="l" defTabSz="98107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8099"/>
    <a:srgbClr val="9D60A2"/>
    <a:srgbClr val="7FD6F7"/>
    <a:srgbClr val="96ACBF"/>
    <a:srgbClr val="A0CA9C"/>
    <a:srgbClr val="8CA829"/>
    <a:srgbClr val="FFD200"/>
    <a:srgbClr val="FEE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73" autoAdjust="0"/>
    <p:restoredTop sz="94384" autoAdjust="0"/>
  </p:normalViewPr>
  <p:slideViewPr>
    <p:cSldViewPr snapToGrid="0">
      <p:cViewPr>
        <p:scale>
          <a:sx n="100" d="100"/>
          <a:sy n="100" d="100"/>
        </p:scale>
        <p:origin x="-1374" y="-240"/>
      </p:cViewPr>
      <p:guideLst>
        <p:guide orient="horz" pos="4253"/>
        <p:guide orient="horz" pos="894"/>
        <p:guide orient="horz" pos="4083"/>
        <p:guide orient="horz" pos="578"/>
        <p:guide orient="horz" pos="249"/>
        <p:guide orient="horz" pos="2740"/>
        <p:guide orient="horz" pos="316"/>
        <p:guide orient="horz" pos="980"/>
        <p:guide pos="6441"/>
        <p:guide pos="2866"/>
        <p:guide pos="311"/>
        <p:guide pos="3368"/>
        <p:guide pos="31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32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3"/>
              <c:layout>
                <c:manualLayout>
                  <c:x val="-1.2927155720543088E-2"/>
                  <c:y val="-0.112888041531737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952383399057173E-3"/>
                  <c:y val="6.271557862874313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Hierarchy (single table)</c:v>
                </c:pt>
                <c:pt idx="1">
                  <c:v>Hierarchy (multi-table)</c:v>
                </c:pt>
                <c:pt idx="2">
                  <c:v>Identity</c:v>
                </c:pt>
                <c:pt idx="3">
                  <c:v>Manual (single-table)</c:v>
                </c:pt>
                <c:pt idx="4">
                  <c:v>Manual (multi-table)</c:v>
                </c:pt>
                <c:pt idx="5">
                  <c:v>Sign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164</c:v>
                </c:pt>
                <c:pt idx="1">
                  <c:v>7</c:v>
                </c:pt>
                <c:pt idx="2">
                  <c:v>361</c:v>
                </c:pt>
                <c:pt idx="3">
                  <c:v>618</c:v>
                </c:pt>
                <c:pt idx="4">
                  <c:v>528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81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81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F68D40A-30FD-4653-840E-5408AF823A61}" type="datetimeFigureOut">
              <a:rPr lang="en-GB"/>
              <a:pPr>
                <a:defRPr/>
              </a:pPr>
              <a:t>18/06/2013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81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81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0112968-0B69-4F48-A903-E086B01540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93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defTabSz="981709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defTabSz="981709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203A8D-BBE7-40A6-AFCE-954F303E5184}" type="datetimeFigureOut">
              <a:rPr lang="en-GB"/>
              <a:pPr>
                <a:defRPr/>
              </a:pPr>
              <a:t>18/06/2013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720725"/>
            <a:ext cx="50895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defTabSz="981709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defTabSz="981709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A6F65F-5C73-47D7-B6C9-26E51B291E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33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597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713" y="7126288"/>
            <a:ext cx="2687637" cy="12858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defTabSz="981709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accent2"/>
                </a:solidFill>
                <a:latin typeface="+mn-lt"/>
                <a:cs typeface="+mn-cs"/>
              </a:rPr>
              <a:t>© EBA </a:t>
            </a:r>
            <a:r>
              <a:rPr lang="en-US" sz="1200" b="1" dirty="0">
                <a:solidFill>
                  <a:srgbClr val="F99D3E"/>
                </a:solidFill>
                <a:latin typeface="+mn-lt"/>
                <a:cs typeface="+mn-cs"/>
              </a:rPr>
              <a:t>|</a:t>
            </a:r>
            <a:r>
              <a:rPr lang="en-US" sz="1200" b="1" dirty="0">
                <a:solidFill>
                  <a:schemeClr val="accent2"/>
                </a:solidFill>
                <a:latin typeface="+mn-lt"/>
                <a:cs typeface="+mn-cs"/>
              </a:rPr>
              <a:t> European Banking Authority</a:t>
            </a:r>
          </a:p>
        </p:txBody>
      </p:sp>
      <p:pic>
        <p:nvPicPr>
          <p:cNvPr id="5" name="Picture 7" descr="Picture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92125" y="590550"/>
            <a:ext cx="365760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608" y="3270605"/>
            <a:ext cx="7723641" cy="838816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608" y="4285201"/>
            <a:ext cx="5581196" cy="115816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100"/>
              </a:lnSpc>
              <a:buNone/>
              <a:defRPr sz="1800" b="0" baseline="0">
                <a:solidFill>
                  <a:schemeClr val="accent2"/>
                </a:solidFill>
                <a:latin typeface="+mj-lt"/>
              </a:defRPr>
            </a:lvl1pPr>
            <a:lvl2pPr marL="49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3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6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48288" y="4184650"/>
            <a:ext cx="4862512" cy="25701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European Banking Authority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Floor 18 </a:t>
            </a:r>
            <a:r>
              <a:rPr lang="en-US" sz="1800" dirty="0">
                <a:solidFill>
                  <a:srgbClr val="FFC000"/>
                </a:solidFill>
                <a:latin typeface="+mn-lt"/>
                <a:cs typeface="+mn-cs"/>
              </a:rPr>
              <a:t>|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Tower 42 </a:t>
            </a:r>
            <a:r>
              <a:rPr lang="en-US" sz="1800" dirty="0">
                <a:solidFill>
                  <a:srgbClr val="FFC000"/>
                </a:solidFill>
                <a:latin typeface="+mn-lt"/>
                <a:cs typeface="+mn-cs"/>
              </a:rPr>
              <a:t>|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25 Old Broad Street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London EC2N 1HQ </a:t>
            </a:r>
            <a:r>
              <a:rPr lang="en-US" sz="1800" dirty="0">
                <a:solidFill>
                  <a:srgbClr val="FFC000"/>
                </a:solidFill>
                <a:latin typeface="+mn-lt"/>
                <a:cs typeface="+mn-cs"/>
              </a:rPr>
              <a:t>|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United Kingdom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t +44 (0)20 7933 9900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f +44 (0)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20 7382 1771</a:t>
            </a:r>
            <a:endParaRPr lang="fr-FR" sz="18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info@eba.europa.eu</a:t>
            </a:r>
          </a:p>
          <a:p>
            <a:pPr marL="6349" lvl="1" indent="-6349"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www.eba.europa.eu</a:t>
            </a:r>
          </a:p>
          <a:p>
            <a:pPr algn="r" defTabSz="981709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88950" y="463550"/>
            <a:ext cx="9618663" cy="3460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981709" fontAlgn="auto">
              <a:lnSpc>
                <a:spcPts val="2700"/>
              </a:lnSpc>
              <a:spcAft>
                <a:spcPts val="0"/>
              </a:spcAft>
              <a:defRPr/>
            </a:pPr>
            <a:r>
              <a:rPr lang="fr-FR" sz="2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Contact information</a:t>
            </a:r>
            <a:endParaRPr lang="en-GB" sz="27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095558" y="1812810"/>
            <a:ext cx="5103812" cy="11382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93713" y="1419225"/>
            <a:ext cx="9731375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Narrow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93713" y="1419225"/>
            <a:ext cx="4564062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3713" y="1419225"/>
            <a:ext cx="9731375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473088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5356225" y="1419225"/>
            <a:ext cx="4858105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 (hori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5486400" y="1419225"/>
            <a:ext cx="4738688" cy="5062538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 (ve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91639" y="491786"/>
            <a:ext cx="9624060" cy="4127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3713" y="1419225"/>
            <a:ext cx="4752000" cy="13885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493713" y="2807746"/>
            <a:ext cx="7875587" cy="3674017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Picture2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4163" y="6499225"/>
            <a:ext cx="9942512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92125" y="492125"/>
            <a:ext cx="9623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6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93713" y="1416050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9831388" y="6924675"/>
            <a:ext cx="373062" cy="193675"/>
          </a:xfrm>
          <a:prstGeom prst="rect">
            <a:avLst/>
          </a:prstGeom>
        </p:spPr>
        <p:txBody>
          <a:bodyPr/>
          <a:lstStyle>
            <a:lvl1pPr algn="r">
              <a:lnSpc>
                <a:spcPts val="1000"/>
              </a:lnSpc>
              <a:defRPr sz="900">
                <a:solidFill>
                  <a:schemeClr val="bg1"/>
                </a:solidFill>
              </a:defRPr>
            </a:lvl1pPr>
          </a:lstStyle>
          <a:p>
            <a:pPr defTabSz="981709" fontAlgn="auto">
              <a:spcBef>
                <a:spcPts val="0"/>
              </a:spcBef>
              <a:spcAft>
                <a:spcPts val="0"/>
              </a:spcAft>
              <a:defRPr/>
            </a:pPr>
            <a:fld id="{354F994F-9FF3-4C77-A6D3-C98734D343D8}" type="slidenum">
              <a:rPr lang="en-GB" sz="1200" smtClean="0">
                <a:latin typeface="+mn-lt"/>
                <a:cs typeface="+mn-cs"/>
              </a:rPr>
              <a:pPr defTabSz="98170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1200" dirty="0">
              <a:latin typeface="+mn-lt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9831388" y="6924675"/>
            <a:ext cx="373062" cy="193675"/>
          </a:xfrm>
          <a:prstGeom prst="rect">
            <a:avLst/>
          </a:prstGeom>
        </p:spPr>
        <p:txBody>
          <a:bodyPr/>
          <a:lstStyle>
            <a:lvl1pPr algn="r">
              <a:lnSpc>
                <a:spcPts val="1000"/>
              </a:lnSpc>
              <a:defRPr sz="900">
                <a:solidFill>
                  <a:schemeClr val="bg1"/>
                </a:solidFill>
              </a:defRPr>
            </a:lvl1pPr>
          </a:lstStyle>
          <a:p>
            <a:pPr defTabSz="981709" fontAlgn="auto">
              <a:spcBef>
                <a:spcPts val="0"/>
              </a:spcBef>
              <a:spcAft>
                <a:spcPts val="0"/>
              </a:spcAft>
              <a:defRPr/>
            </a:pPr>
            <a:fld id="{2BE67727-3787-4B4A-8496-E1945548BA84}" type="slidenum">
              <a:rPr lang="en-GB" sz="1200" smtClean="0">
                <a:latin typeface="+mn-lt"/>
                <a:cs typeface="+mn-cs"/>
              </a:rPr>
              <a:pPr defTabSz="981709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12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hdr="0" ftr="0" dt="0"/>
  <p:txStyles>
    <p:titleStyle>
      <a:lvl1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2pPr>
      <a:lvl3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3pPr>
      <a:lvl4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4pPr>
      <a:lvl5pPr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5pPr>
      <a:lvl6pPr marL="457200"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6pPr>
      <a:lvl7pPr marL="914400"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7pPr>
      <a:lvl8pPr marL="1371600"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8pPr>
      <a:lvl9pPr marL="1828800" algn="l" defTabSz="981075" rtl="0" fontAlgn="base">
        <a:lnSpc>
          <a:spcPts val="2700"/>
        </a:lnSpc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9pPr>
    </p:titleStyle>
    <p:bodyStyle>
      <a:lvl1pPr algn="l" defTabSz="981075" rtl="0" fontAlgn="base">
        <a:spcBef>
          <a:spcPct val="0"/>
        </a:spcBef>
        <a:spcAft>
          <a:spcPts val="400"/>
        </a:spcAft>
        <a:buFont typeface="Arial" charset="0"/>
        <a:defRPr lang="en-US" sz="2400" b="1" kern="1200" dirty="0">
          <a:solidFill>
            <a:schemeClr val="accent1"/>
          </a:solidFill>
          <a:latin typeface="+mn-lt"/>
          <a:ea typeface="+mn-ea"/>
          <a:cs typeface="+mn-cs"/>
        </a:defRPr>
      </a:lvl1pPr>
      <a:lvl2pPr marL="4763" indent="-4763" algn="l" defTabSz="981075" rtl="0" fontAlgn="base">
        <a:spcBef>
          <a:spcPct val="0"/>
        </a:spcBef>
        <a:spcAft>
          <a:spcPct val="0"/>
        </a:spcAft>
        <a:defRPr lang="en-US" sz="2400" kern="1200" dirty="0">
          <a:solidFill>
            <a:srgbClr val="605F62"/>
          </a:solidFill>
          <a:latin typeface="+mn-lt"/>
          <a:ea typeface="+mn-ea"/>
          <a:cs typeface="+mn-cs"/>
        </a:defRPr>
      </a:lvl2pPr>
      <a:lvl3pPr marL="182563" indent="-182563" algn="l" defTabSz="981075" rtl="0" fontAlgn="base">
        <a:spcBef>
          <a:spcPct val="20000"/>
        </a:spcBef>
        <a:spcAft>
          <a:spcPct val="0"/>
        </a:spcAft>
        <a:buClr>
          <a:srgbClr val="F99D3E"/>
        </a:buClr>
        <a:buFont typeface="Arial" charset="0"/>
        <a:buChar char="&gt;"/>
        <a:defRPr lang="en-US" sz="2400" kern="1200" dirty="0">
          <a:solidFill>
            <a:srgbClr val="605F62"/>
          </a:solidFill>
          <a:latin typeface="+mn-lt"/>
          <a:ea typeface="+mn-ea"/>
          <a:cs typeface="+mn-cs"/>
        </a:defRPr>
      </a:lvl3pPr>
      <a:lvl4pPr marL="355600" indent="-173038" algn="l" defTabSz="981075" rtl="0" fontAlgn="base">
        <a:spcBef>
          <a:spcPct val="0"/>
        </a:spcBef>
        <a:spcAft>
          <a:spcPct val="0"/>
        </a:spcAft>
        <a:buFont typeface="Arial" charset="0"/>
        <a:buChar char="–"/>
        <a:defRPr lang="en-US" sz="2200" kern="1200" dirty="0">
          <a:solidFill>
            <a:srgbClr val="605F62"/>
          </a:solidFill>
          <a:latin typeface="+mn-lt"/>
          <a:ea typeface="+mn-ea"/>
          <a:cs typeface="+mn-cs"/>
        </a:defRPr>
      </a:lvl4pPr>
      <a:lvl5pPr marL="538163" indent="-182563" algn="l" defTabSz="981075" rtl="0" fontAlgn="base">
        <a:spcBef>
          <a:spcPct val="0"/>
        </a:spcBef>
        <a:spcAft>
          <a:spcPct val="0"/>
        </a:spcAft>
        <a:buClr>
          <a:schemeClr val="accent2"/>
        </a:buClr>
        <a:buFont typeface="Arial" charset="0"/>
        <a:buChar char="∙"/>
        <a:defRPr lang="en-GB" sz="2000" kern="1200" dirty="0">
          <a:solidFill>
            <a:srgbClr val="605F62"/>
          </a:solidFill>
          <a:latin typeface="+mn-lt"/>
          <a:ea typeface="+mn-ea"/>
          <a:cs typeface="+mn-cs"/>
        </a:defRPr>
      </a:lvl5pPr>
      <a:lvl6pPr marL="2699700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90556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1411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65" indent="-245427" algn="l" defTabSz="9817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0855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709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564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3418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4274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5128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5983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6838" algn="l" defTabSz="9817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503238" y="3270250"/>
            <a:ext cx="7724775" cy="839788"/>
          </a:xfrm>
        </p:spPr>
        <p:txBody>
          <a:bodyPr/>
          <a:lstStyle/>
          <a:p>
            <a:r>
              <a:rPr lang="en-US" dirty="0" smtClean="0"/>
              <a:t>FINREP and COREP v2.0:</a:t>
            </a:r>
            <a:br>
              <a:rPr lang="en-US" dirty="0" smtClean="0"/>
            </a:br>
            <a:r>
              <a:rPr lang="en-GB" dirty="0" smtClean="0"/>
              <a:t>Filing perspective - Validations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238" y="4284663"/>
            <a:ext cx="5581650" cy="1454150"/>
          </a:xfrm>
        </p:spPr>
        <p:txBody>
          <a:bodyPr rtlCol="0">
            <a:noAutofit/>
          </a:bodyPr>
          <a:lstStyle/>
          <a:p>
            <a:pPr defTabSz="981709" fontAlgn="auto">
              <a:spcBef>
                <a:spcPts val="0"/>
              </a:spcBef>
              <a:buFont typeface="Arial" pitchFamily="34" charset="0"/>
              <a:buNone/>
              <a:defRPr/>
            </a:pPr>
            <a:endParaRPr dirty="0" smtClean="0"/>
          </a:p>
          <a:p>
            <a:pPr defTabSz="981709" fontAlgn="auto">
              <a:spcBef>
                <a:spcPts val="0"/>
              </a:spcBef>
              <a:buFont typeface="Arial" pitchFamily="34" charset="0"/>
              <a:buNone/>
              <a:defRPr/>
            </a:pPr>
            <a:r>
              <a:rPr dirty="0" smtClean="0"/>
              <a:t>19 June 2013 </a:t>
            </a:r>
            <a:r>
              <a:rPr dirty="0" smtClean="0">
                <a:solidFill>
                  <a:srgbClr val="F99D3E"/>
                </a:solidFill>
              </a:rPr>
              <a:t>|</a:t>
            </a:r>
            <a:r>
              <a:rPr dirty="0" smtClean="0"/>
              <a:t> London</a:t>
            </a:r>
            <a:endParaRPr lang="en-GB" dirty="0" smtClean="0"/>
          </a:p>
          <a:p>
            <a:pPr defTabSz="981709" fontAlgn="auto">
              <a:spcBef>
                <a:spcPts val="0"/>
              </a:spcBef>
              <a:buFont typeface="Arial" pitchFamily="34" charset="0"/>
              <a:buNone/>
              <a:defRPr/>
            </a:pPr>
            <a:endParaRPr dirty="0" smtClean="0"/>
          </a:p>
          <a:p>
            <a:pPr defTabSz="981709" fontAlgn="auto">
              <a:spcBef>
                <a:spcPts val="0"/>
              </a:spcBef>
              <a:buFont typeface="Arial" pitchFamily="34" charset="0"/>
              <a:buNone/>
              <a:defRPr/>
            </a:pPr>
            <a:r>
              <a:rPr dirty="0" smtClean="0"/>
              <a:t>Owen Jones </a:t>
            </a:r>
            <a:r>
              <a:rPr lang="en-GB" dirty="0" smtClean="0">
                <a:solidFill>
                  <a:srgbClr val="F99D3E"/>
                </a:solidFill>
              </a:rPr>
              <a:t>|</a:t>
            </a:r>
            <a:r>
              <a:rPr dirty="0" smtClean="0"/>
              <a:t> CRR Taxonomy Project EBA</a:t>
            </a:r>
          </a:p>
        </p:txBody>
      </p:sp>
    </p:spTree>
    <p:extLst>
      <p:ext uri="{BB962C8B-B14F-4D97-AF65-F5344CB8AC3E}">
        <p14:creationId xmlns:p14="http://schemas.microsoft.com/office/powerpoint/2010/main" val="282955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“Manual”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5138" y="1352550"/>
            <a:ext cx="9731375" cy="5062538"/>
          </a:xfrm>
        </p:spPr>
        <p:txBody>
          <a:bodyPr/>
          <a:lstStyle/>
          <a:p>
            <a:r>
              <a:rPr lang="en-GB" dirty="0" smtClean="0"/>
              <a:t>These are rules that have been written by hand by business experts, e.g. :</a:t>
            </a:r>
          </a:p>
          <a:p>
            <a:endParaRPr lang="en-GB" dirty="0" smtClean="0"/>
          </a:p>
          <a:p>
            <a:r>
              <a:rPr lang="pt-BR" dirty="0" smtClean="0"/>
              <a:t>C 07.00.a : {</a:t>
            </a:r>
            <a:r>
              <a:rPr lang="pt-BR" dirty="0"/>
              <a:t>r150,c215} = {r150,c200} * 2</a:t>
            </a:r>
            <a:r>
              <a:rPr lang="pt-BR" dirty="0" smtClean="0"/>
              <a:t>% </a:t>
            </a:r>
            <a:r>
              <a:rPr lang="pt-BR" sz="1800" dirty="0" smtClean="0"/>
              <a:t>($a = $b * 0.02)</a:t>
            </a:r>
          </a:p>
          <a:p>
            <a:r>
              <a:rPr lang="pl-PL" dirty="0"/>
              <a:t>C </a:t>
            </a:r>
            <a:r>
              <a:rPr lang="pl-PL" dirty="0" smtClean="0"/>
              <a:t>10.01</a:t>
            </a:r>
            <a:r>
              <a:rPr lang="en-GB" dirty="0" smtClean="0"/>
              <a:t> </a:t>
            </a:r>
            <a:r>
              <a:rPr lang="en-GB" dirty="0"/>
              <a:t> </a:t>
            </a:r>
            <a:r>
              <a:rPr lang="en-GB" dirty="0" smtClean="0"/>
              <a:t>  : </a:t>
            </a:r>
            <a:r>
              <a:rPr lang="pl-PL" dirty="0" smtClean="0"/>
              <a:t>{</a:t>
            </a:r>
            <a:r>
              <a:rPr lang="en-GB" dirty="0" smtClean="0"/>
              <a:t>r020,</a:t>
            </a:r>
            <a:r>
              <a:rPr lang="pl-PL" dirty="0" smtClean="0"/>
              <a:t>c070</a:t>
            </a:r>
            <a:r>
              <a:rPr lang="pl-PL" dirty="0"/>
              <a:t>} &gt;= 65</a:t>
            </a:r>
            <a:r>
              <a:rPr lang="pl-PL" dirty="0" smtClean="0"/>
              <a:t>%</a:t>
            </a:r>
            <a:r>
              <a:rPr lang="en-GB" dirty="0" smtClean="0"/>
              <a:t> </a:t>
            </a:r>
            <a:r>
              <a:rPr lang="en-GB" sz="1800" dirty="0"/>
              <a:t>($a &gt;= .65)</a:t>
            </a:r>
          </a:p>
          <a:p>
            <a:r>
              <a:rPr lang="en-GB" dirty="0" smtClean="0"/>
              <a:t>C 16.00.a : if </a:t>
            </a:r>
            <a:r>
              <a:rPr lang="en-GB" dirty="0"/>
              <a:t>{r010,c010} &gt; 0 or {r010,c020} &gt; 0 or {r010,c030} &gt; 0 </a:t>
            </a:r>
            <a:r>
              <a:rPr lang="en-GB" dirty="0" smtClean="0"/>
              <a:t>	       then </a:t>
            </a:r>
            <a:r>
              <a:rPr lang="en-GB" dirty="0"/>
              <a:t>{r010,c070} &gt; </a:t>
            </a:r>
            <a:r>
              <a:rPr lang="en-GB" dirty="0" smtClean="0"/>
              <a:t>0 </a:t>
            </a:r>
            <a:r>
              <a:rPr lang="en-GB" sz="1800" dirty="0"/>
              <a:t>(if ($a&gt;0 or $b&gt;0 or $c&gt;0) then ($d&gt;0) else (true</a:t>
            </a:r>
            <a:r>
              <a:rPr lang="en-GB" sz="1800" dirty="0" smtClean="0"/>
              <a:t>)</a:t>
            </a:r>
          </a:p>
          <a:p>
            <a:r>
              <a:rPr lang="en-GB" dirty="0"/>
              <a:t>C </a:t>
            </a:r>
            <a:r>
              <a:rPr lang="en-GB" dirty="0" smtClean="0"/>
              <a:t>25.00 (r020) : {c080</a:t>
            </a:r>
            <a:r>
              <a:rPr lang="en-GB" dirty="0"/>
              <a:t>} = </a:t>
            </a:r>
            <a:r>
              <a:rPr lang="en-GB" dirty="0" smtClean="0"/>
              <a:t>max(c040</a:t>
            </a:r>
            <a:r>
              <a:rPr lang="en-GB" dirty="0"/>
              <a:t>}, </a:t>
            </a:r>
            <a:r>
              <a:rPr lang="en-GB" dirty="0" smtClean="0"/>
              <a:t>{c050</a:t>
            </a:r>
            <a:r>
              <a:rPr lang="en-GB" dirty="0"/>
              <a:t>}) + </a:t>
            </a:r>
            <a:r>
              <a:rPr lang="en-GB" dirty="0" smtClean="0"/>
              <a:t>max({c060},{c070</a:t>
            </a:r>
            <a:r>
              <a:rPr lang="en-GB" dirty="0"/>
              <a:t>})</a:t>
            </a:r>
          </a:p>
          <a:p>
            <a:r>
              <a:rPr lang="pt-BR" dirty="0" smtClean="0"/>
              <a:t>F 02.00 (c010) : {</a:t>
            </a:r>
            <a:r>
              <a:rPr lang="pt-BR" dirty="0"/>
              <a:t>r520} = sum(r530-570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/>
              <a:t>{C 42.00, r070,c010} = {C 45.01, r150,c030} + sum({C 01.00, c010, (r800, r842, r930-950</a:t>
            </a:r>
            <a:r>
              <a:rPr lang="pt-BR" dirty="0" smtClean="0"/>
              <a:t>)})</a:t>
            </a:r>
            <a:endParaRPr lang="pt-BR" dirty="0"/>
          </a:p>
          <a:p>
            <a:endParaRPr lang="pl-PL" dirty="0"/>
          </a:p>
          <a:p>
            <a:endParaRPr lang="pt-B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83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“Manual” rules - syntax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5138" y="1352550"/>
            <a:ext cx="9731375" cy="5062538"/>
          </a:xfrm>
        </p:spPr>
        <p:txBody>
          <a:bodyPr/>
          <a:lstStyle/>
          <a:p>
            <a:r>
              <a:rPr lang="en-GB" dirty="0" smtClean="0"/>
              <a:t>Normal algebraic expressions, most </a:t>
            </a:r>
            <a:r>
              <a:rPr lang="en-GB" dirty="0" err="1" smtClean="0"/>
              <a:t>Xpath</a:t>
            </a:r>
            <a:r>
              <a:rPr lang="en-GB" dirty="0" smtClean="0"/>
              <a:t> functions allowed (max, abs, if …)</a:t>
            </a:r>
            <a:endParaRPr lang="pl-PL" dirty="0"/>
          </a:p>
          <a:p>
            <a:endParaRPr lang="pt-BR" dirty="0" smtClean="0"/>
          </a:p>
          <a:p>
            <a:r>
              <a:rPr lang="pt-BR" dirty="0" smtClean="0"/>
              <a:t>Cell/column/row/sheet references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pt-BR" dirty="0"/>
              <a:t>{C 45.01, r150</a:t>
            </a:r>
            <a:r>
              <a:rPr lang="pt-BR" dirty="0" smtClean="0"/>
              <a:t>, c030, s001} and variations</a:t>
            </a:r>
            <a:endParaRPr lang="pt-BR" dirty="0"/>
          </a:p>
          <a:p>
            <a:r>
              <a:rPr lang="en-GB" dirty="0" smtClean="0"/>
              <a:t>Sum, Cross-sum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pt-BR" dirty="0" smtClean="0"/>
              <a:t>sum</a:t>
            </a:r>
            <a:r>
              <a:rPr lang="pt-BR" dirty="0"/>
              <a:t>({C 01.00, c010, (r800, r842, r930-950</a:t>
            </a:r>
            <a:r>
              <a:rPr lang="pt-BR" dirty="0" smtClean="0"/>
              <a:t>)})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pt-BR" dirty="0"/>
              <a:t>sum({C 06.00, c100,(rNNN</a:t>
            </a:r>
            <a:r>
              <a:rPr lang="pt-BR" dirty="0" smtClean="0"/>
              <a:t>)})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pt-BR" dirty="0" smtClean="0"/>
              <a:t>xsum</a:t>
            </a:r>
            <a:r>
              <a:rPr lang="pt-BR" dirty="0"/>
              <a:t>({C 01.00, </a:t>
            </a:r>
            <a:r>
              <a:rPr lang="pt-BR" dirty="0" smtClean="0"/>
              <a:t>(c010-030, r020-040)})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Each formula can be applied to a set of rows, columns or sheets</a:t>
            </a:r>
          </a:p>
          <a:p>
            <a:r>
              <a:rPr lang="en-GB" dirty="0" smtClean="0"/>
              <a:t>The formulae are simply translated to real </a:t>
            </a:r>
            <a:r>
              <a:rPr lang="en-GB" dirty="0" err="1" smtClean="0"/>
              <a:t>XPath</a:t>
            </a:r>
            <a:r>
              <a:rPr lang="en-GB" dirty="0" smtClean="0"/>
              <a:t> for XBRL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26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Representations – Rule </a:t>
            </a:r>
            <a:r>
              <a:rPr lang="en-GB" dirty="0" err="1" smtClean="0"/>
              <a:t>Spreadsheet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1" y="1479550"/>
            <a:ext cx="9696450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476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Representations – DPM Database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" y="1436687"/>
            <a:ext cx="9725025" cy="507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607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Representations – DPM Database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2" y="1427162"/>
            <a:ext cx="9698037" cy="506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996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Representations – DPM </a:t>
            </a:r>
            <a:r>
              <a:rPr lang="en-GB" dirty="0" smtClean="0"/>
              <a:t>Database -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50504" y="1419225"/>
            <a:ext cx="6474584" cy="5062538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{</a:t>
            </a:r>
            <a:r>
              <a:rPr lang="pt-BR" dirty="0"/>
              <a:t>C 45.01, r150, c030, s001} </a:t>
            </a:r>
            <a:endParaRPr lang="pt-BR" dirty="0" smtClean="0"/>
          </a:p>
          <a:p>
            <a:endParaRPr lang="pt-BR" dirty="0" smtClean="0"/>
          </a:p>
          <a:p>
            <a:pPr>
              <a:spcAft>
                <a:spcPts val="3600"/>
              </a:spcAft>
            </a:pPr>
            <a:r>
              <a:rPr lang="pt-BR" dirty="0"/>
              <a:t>{C 45.01, </a:t>
            </a:r>
            <a:r>
              <a:rPr lang="pt-BR" dirty="0" smtClean="0"/>
              <a:t>r150}</a:t>
            </a:r>
          </a:p>
          <a:p>
            <a:r>
              <a:rPr lang="pt-BR" dirty="0" smtClean="0"/>
              <a:t>sum</a:t>
            </a:r>
            <a:r>
              <a:rPr lang="pt-BR" dirty="0"/>
              <a:t>({F 15.02, </a:t>
            </a:r>
            <a:r>
              <a:rPr lang="pt-BR" dirty="0" smtClean="0"/>
              <a:t>(</a:t>
            </a:r>
            <a:r>
              <a:rPr lang="pt-BR" dirty="0"/>
              <a:t>c010-030</a:t>
            </a:r>
            <a:r>
              <a:rPr lang="pt-BR" dirty="0" smtClean="0"/>
              <a:t>)}),</a:t>
            </a:r>
          </a:p>
          <a:p>
            <a:pPr>
              <a:spcAft>
                <a:spcPts val="1200"/>
              </a:spcAft>
            </a:pPr>
            <a:r>
              <a:rPr lang="pt-BR" dirty="0"/>
              <a:t>xsum({F 05.01.a, (r210, r260, c010-030</a:t>
            </a:r>
            <a:r>
              <a:rPr lang="pt-BR" dirty="0" smtClean="0"/>
              <a:t>)})</a:t>
            </a:r>
          </a:p>
          <a:p>
            <a:r>
              <a:rPr lang="pt-BR" b="0" dirty="0" smtClean="0"/>
              <a:t>{</a:t>
            </a:r>
            <a:r>
              <a:rPr lang="pt-BR" b="0" dirty="0"/>
              <a:t>C 10.01, r020} = </a:t>
            </a:r>
            <a:r>
              <a:rPr lang="pt-BR" dirty="0"/>
              <a:t>sum({C 10.02, (rNNN</a:t>
            </a:r>
            <a:r>
              <a:rPr lang="pt-BR" dirty="0" smtClean="0"/>
              <a:t>)}),</a:t>
            </a:r>
          </a:p>
          <a:p>
            <a:pPr>
              <a:spcAft>
                <a:spcPts val="2400"/>
              </a:spcAft>
            </a:pPr>
            <a:r>
              <a:rPr lang="pt-BR" dirty="0"/>
              <a:t>sum(</a:t>
            </a:r>
            <a:r>
              <a:rPr lang="pt-BR" b="0" dirty="0"/>
              <a:t>{C 09.02, r130, c090, </a:t>
            </a:r>
            <a:r>
              <a:rPr lang="pt-BR" dirty="0"/>
              <a:t>(sNNN</a:t>
            </a:r>
            <a:r>
              <a:rPr lang="pt-BR" dirty="0" smtClean="0"/>
              <a:t>)})</a:t>
            </a:r>
          </a:p>
          <a:p>
            <a:r>
              <a:rPr lang="en-GB" dirty="0"/>
              <a:t>[Type of counterparty] IN </a:t>
            </a:r>
            <a:r>
              <a:rPr lang="en-GB" sz="2000" dirty="0"/>
              <a:t>{[Institutions],[Unregulated financial entities]}</a:t>
            </a:r>
            <a:endParaRPr lang="pt-BR" sz="2000" dirty="0"/>
          </a:p>
          <a:p>
            <a:endParaRPr lang="en-GB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79" y="1365250"/>
            <a:ext cx="2889610" cy="51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801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Representation - XBRL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994150" y="1419225"/>
            <a:ext cx="6230938" cy="5062538"/>
          </a:xfrm>
        </p:spPr>
        <p:txBody>
          <a:bodyPr/>
          <a:lstStyle/>
          <a:p>
            <a:r>
              <a:rPr lang="en-GB" dirty="0" smtClean="0"/>
              <a:t>Identifies with which modules the rules is associated (linked by).</a:t>
            </a:r>
          </a:p>
          <a:p>
            <a:endParaRPr lang="en-GB" dirty="0"/>
          </a:p>
          <a:p>
            <a:r>
              <a:rPr lang="en-GB" dirty="0" smtClean="0"/>
              <a:t>Rules for common table sets are grouped into assertion sets.</a:t>
            </a:r>
          </a:p>
          <a:p>
            <a:r>
              <a:rPr lang="en-GB" dirty="0" smtClean="0"/>
              <a:t>Each rule </a:t>
            </a:r>
            <a:r>
              <a:rPr lang="en-GB" dirty="0"/>
              <a:t>has preconditions based on filing </a:t>
            </a:r>
            <a:r>
              <a:rPr lang="en-GB" dirty="0" smtClean="0"/>
              <a:t>indicators for required tables.</a:t>
            </a:r>
          </a:p>
          <a:p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 err="1" smtClean="0"/>
              <a:t>LogicalExpression</a:t>
            </a:r>
            <a:r>
              <a:rPr lang="en-GB" dirty="0" smtClean="0"/>
              <a:t>” is the </a:t>
            </a:r>
            <a:r>
              <a:rPr lang="en-GB" dirty="0" err="1" smtClean="0"/>
              <a:t>XPath</a:t>
            </a:r>
            <a:r>
              <a:rPr lang="en-GB" dirty="0" smtClean="0"/>
              <a:t> expression used in XBRL</a:t>
            </a:r>
          </a:p>
          <a:p>
            <a:endParaRPr lang="en-GB" dirty="0" smtClean="0"/>
          </a:p>
          <a:p>
            <a:r>
              <a:rPr lang="en-GB" dirty="0" smtClean="0"/>
              <a:t>Rule has filters to restrict evaluations to these ordinates.  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1446212"/>
            <a:ext cx="34671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719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739" y="491786"/>
            <a:ext cx="9624060" cy="412752"/>
          </a:xfrm>
        </p:spPr>
        <p:txBody>
          <a:bodyPr/>
          <a:lstStyle/>
          <a:p>
            <a:r>
              <a:rPr lang="en-GB" dirty="0" smtClean="0"/>
              <a:t>Representation – XBRL – Filing Indicators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Instance file contains XML Tuples indicating which tables are reported</a:t>
            </a:r>
          </a:p>
          <a:p>
            <a:endParaRPr lang="en-GB" dirty="0" smtClean="0"/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find:fIndicators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find:table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contextRef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="c1"&gt;C_26.00&lt;/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find:table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find:table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contextRef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="c1"&gt;C_27.00&lt;/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find:table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…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find:fIndicators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GB" dirty="0"/>
          </a:p>
          <a:p>
            <a:r>
              <a:rPr lang="en-GB" b="0" dirty="0">
                <a:solidFill>
                  <a:srgbClr val="605F62"/>
                </a:solidFill>
              </a:rPr>
              <a:t>[Creation of these with current XBRL software may be tricky…]</a:t>
            </a:r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1851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739" y="491786"/>
            <a:ext cx="9624060" cy="412752"/>
          </a:xfrm>
        </p:spPr>
        <p:txBody>
          <a:bodyPr/>
          <a:lstStyle/>
          <a:p>
            <a:r>
              <a:rPr lang="en-GB" dirty="0" smtClean="0"/>
              <a:t>Representation – XBRL – Preconditions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Picked up by parameters (opportunity to override)</a:t>
            </a:r>
          </a:p>
          <a:p>
            <a:endParaRPr lang="en-GB" dirty="0" smtClean="0"/>
          </a:p>
          <a:p>
            <a:r>
              <a:rPr lang="en-GB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variable:parameter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xlink:type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="resource" 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xlink:label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="eba_tC_27_00" name="tC_27_00" select="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find:fIndicators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find:table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= 'C_27.00'" id="eba_tC_27_00"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/&gt;</a:t>
            </a:r>
          </a:p>
          <a:p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Used as preconditions for assertions</a:t>
            </a:r>
          </a:p>
          <a:p>
            <a:pPr marL="525463" lvl="2" indent="-342900"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variable:precondition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xlink:type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="resource" 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xlink:label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="eba_pC_07_00_a" test="$tC_07_00_a" id="eba_pC_07_00_a" /&gt;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18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Representations – </a:t>
            </a:r>
            <a:r>
              <a:rPr lang="en-GB" dirty="0" smtClean="0"/>
              <a:t>XBRL -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50504" y="1419225"/>
            <a:ext cx="6474584" cy="5062538"/>
          </a:xfrm>
        </p:spPr>
        <p:txBody>
          <a:bodyPr/>
          <a:lstStyle/>
          <a:p>
            <a:r>
              <a:rPr lang="pt-BR" dirty="0" smtClean="0"/>
              <a:t>$a – filter on sufficient to pinpoint a data point</a:t>
            </a:r>
          </a:p>
          <a:p>
            <a:endParaRPr lang="pt-BR" dirty="0" smtClean="0"/>
          </a:p>
          <a:p>
            <a:pPr>
              <a:spcAft>
                <a:spcPts val="1800"/>
              </a:spcAft>
            </a:pPr>
            <a:r>
              <a:rPr lang="pt-BR" dirty="0" smtClean="0"/>
              <a:t>$a – filter on sufficient to locate a column/row/sheet</a:t>
            </a:r>
          </a:p>
          <a:p>
            <a:pPr>
              <a:spcAft>
                <a:spcPts val="3600"/>
              </a:spcAft>
            </a:pPr>
            <a:r>
              <a:rPr lang="pt-BR" dirty="0" smtClean="0"/>
              <a:t>sum($a) – bind as sequence, combine multiple ordinate dimensions with OR filter</a:t>
            </a:r>
          </a:p>
          <a:p>
            <a:r>
              <a:rPr lang="pt-BR" dirty="0"/>
              <a:t>sum($a) – bind as </a:t>
            </a:r>
            <a:r>
              <a:rPr lang="pt-BR" dirty="0" smtClean="0"/>
              <a:t>sequence, covers the open axis dimension</a:t>
            </a:r>
          </a:p>
          <a:p>
            <a:endParaRPr lang="pt-BR" dirty="0"/>
          </a:p>
          <a:p>
            <a:r>
              <a:rPr lang="pt-BR" dirty="0" smtClean="0"/>
              <a:t>$</a:t>
            </a:r>
            <a:r>
              <a:rPr lang="pt-BR" dirty="0"/>
              <a:t>a = ([CT:x6],[CT:x50]) </a:t>
            </a:r>
            <a:r>
              <a:rPr lang="pt-BR" dirty="0" smtClean="0"/>
              <a:t>/ </a:t>
            </a:r>
            <a:r>
              <a:rPr lang="pt-BR" sz="1800" dirty="0" smtClean="0"/>
              <a:t>("</a:t>
            </a:r>
            <a:r>
              <a:rPr lang="pt-BR" sz="1800" dirty="0"/>
              <a:t>A","A*","B</a:t>
            </a:r>
            <a:r>
              <a:rPr lang="pt-BR" sz="1800" dirty="0" smtClean="0"/>
              <a:t>","D","N","U")</a:t>
            </a:r>
          </a:p>
          <a:p>
            <a:endParaRPr lang="en-GB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427163"/>
            <a:ext cx="3237741" cy="50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394" y="491786"/>
            <a:ext cx="9624060" cy="412752"/>
          </a:xfrm>
        </p:spPr>
        <p:txBody>
          <a:bodyPr/>
          <a:lstStyle/>
          <a:p>
            <a:r>
              <a:rPr lang="en-GB" dirty="0" smtClean="0"/>
              <a:t>Afternoon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How exactly do validations work?</a:t>
            </a:r>
          </a:p>
          <a:p>
            <a:r>
              <a:rPr lang="en-GB" dirty="0" smtClean="0"/>
              <a:t>More techy bits (</a:t>
            </a:r>
            <a:r>
              <a:rPr lang="en-GB" dirty="0" err="1" smtClean="0"/>
              <a:t>Arelle</a:t>
            </a:r>
            <a:r>
              <a:rPr lang="en-GB" dirty="0" smtClean="0"/>
              <a:t> etc validations, issues)</a:t>
            </a:r>
          </a:p>
          <a:p>
            <a:r>
              <a:rPr lang="en-GB" dirty="0" smtClean="0"/>
              <a:t>Issues</a:t>
            </a:r>
          </a:p>
          <a:p>
            <a:endParaRPr lang="en-GB" dirty="0" smtClean="0"/>
          </a:p>
          <a:p>
            <a:r>
              <a:rPr lang="en-GB" dirty="0" smtClean="0"/>
              <a:t>Kinds </a:t>
            </a:r>
            <a:r>
              <a:rPr lang="en-GB" dirty="0"/>
              <a:t>of validations</a:t>
            </a:r>
          </a:p>
          <a:p>
            <a:r>
              <a:rPr lang="en-GB" dirty="0"/>
              <a:t>Database structures</a:t>
            </a:r>
          </a:p>
          <a:p>
            <a:r>
              <a:rPr lang="en-GB" dirty="0"/>
              <a:t>XBRL mapping</a:t>
            </a:r>
          </a:p>
          <a:p>
            <a:endParaRPr lang="en-GB" dirty="0" smtClean="0"/>
          </a:p>
          <a:p>
            <a:r>
              <a:rPr lang="en-GB" dirty="0" smtClean="0"/>
              <a:t>Possible future?</a:t>
            </a:r>
          </a:p>
          <a:p>
            <a:r>
              <a:rPr lang="en-GB" dirty="0" smtClean="0"/>
              <a:t>Demo?</a:t>
            </a:r>
          </a:p>
          <a:p>
            <a:r>
              <a:rPr lang="en-GB" dirty="0" smtClean="0"/>
              <a:t>Likely file sizes</a:t>
            </a:r>
          </a:p>
          <a:p>
            <a:r>
              <a:rPr lang="en-GB" dirty="0" smtClean="0"/>
              <a:t>Performance? Tools?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- 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23851" y="1419225"/>
            <a:ext cx="10039350" cy="5062538"/>
          </a:xfrm>
        </p:spPr>
        <p:txBody>
          <a:bodyPr/>
          <a:lstStyle/>
          <a:p>
            <a:r>
              <a:rPr lang="pt-BR" sz="2200" dirty="0" smtClean="0"/>
              <a:t>v175_m:</a:t>
            </a:r>
            <a:r>
              <a:rPr lang="pt-BR" sz="2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{C </a:t>
            </a:r>
            <a:r>
              <a:rPr lang="pt-BR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01.00, r130,c010} </a:t>
            </a:r>
            <a:r>
              <a:rPr lang="pt-BR" sz="2200" dirty="0" smtClean="0"/>
              <a:t>= </a:t>
            </a:r>
            <a:r>
              <a:rPr lang="pt-BR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{C 01.00, r140,c010} </a:t>
            </a:r>
            <a:r>
              <a:rPr lang="pt-BR" sz="2200" dirty="0"/>
              <a:t>+ </a:t>
            </a:r>
            <a:r>
              <a:rPr lang="pt-BR" sz="2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{C 01.00, r150,c010}</a:t>
            </a:r>
            <a:endParaRPr lang="en-GB" sz="2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2003425"/>
            <a:ext cx="9540554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888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- XBRL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09575" y="1419225"/>
            <a:ext cx="9925050" cy="5062538"/>
          </a:xfrm>
        </p:spPr>
        <p:txBody>
          <a:bodyPr/>
          <a:lstStyle/>
          <a:p>
            <a:r>
              <a:rPr lang="pt-BR" sz="2200" dirty="0"/>
              <a:t>v</a:t>
            </a:r>
            <a:r>
              <a:rPr lang="pt-BR" sz="2200" dirty="0" smtClean="0"/>
              <a:t>175_m: {C </a:t>
            </a:r>
            <a:r>
              <a:rPr lang="pt-BR" sz="2200" dirty="0"/>
              <a:t>01.00, r130,c010} </a:t>
            </a:r>
            <a:r>
              <a:rPr lang="pt-BR" sz="2200" dirty="0" smtClean="0"/>
              <a:t>= </a:t>
            </a:r>
            <a:r>
              <a:rPr lang="pt-BR" sz="2200" dirty="0"/>
              <a:t>{C 01.00, r140,c010} + {C 01.00, r150,c010}</a:t>
            </a:r>
            <a:endParaRPr lang="en-GB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33576"/>
            <a:ext cx="3521075" cy="4219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4149726"/>
            <a:ext cx="40481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1833563"/>
            <a:ext cx="40481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4525"/>
            <a:ext cx="31242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173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“Manual”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5138" y="1352550"/>
            <a:ext cx="9731375" cy="5062538"/>
          </a:xfrm>
        </p:spPr>
        <p:txBody>
          <a:bodyPr/>
          <a:lstStyle/>
          <a:p>
            <a:r>
              <a:rPr lang="en-GB" dirty="0" smtClean="0"/>
              <a:t>Sufficient?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Have we got all the rules that are needed?</a:t>
            </a:r>
          </a:p>
          <a:p>
            <a:endParaRPr lang="en-GB" dirty="0" smtClean="0"/>
          </a:p>
          <a:p>
            <a:r>
              <a:rPr lang="en-GB" dirty="0" smtClean="0"/>
              <a:t>Necessary?</a:t>
            </a:r>
            <a:endParaRPr lang="en-GB" dirty="0"/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Have we included rules that might not always be true?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Lots of variety of types of institution / situation</a:t>
            </a:r>
          </a:p>
          <a:p>
            <a:endParaRPr lang="en-GB" dirty="0"/>
          </a:p>
          <a:p>
            <a:r>
              <a:rPr lang="en-GB" dirty="0" smtClean="0"/>
              <a:t>Binary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XBRL has no standard mechanism for severity of error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How to include rules/warnings that probably apply (98% of the time) </a:t>
            </a:r>
            <a:endParaRPr lang="pl-PL" dirty="0"/>
          </a:p>
          <a:p>
            <a:endParaRPr lang="pt-B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875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Concerns/Challenges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1340 explicit validation rules</a:t>
            </a:r>
          </a:p>
          <a:p>
            <a:endParaRPr lang="en-GB" dirty="0"/>
          </a:p>
          <a:p>
            <a:r>
              <a:rPr lang="en-GB" dirty="0" smtClean="0"/>
              <a:t>Potential for a lot of error messages!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Tools need to be designed to make it easy to identify source of errors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All the information is there in XBRL 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Must be shown to users in a suitable form</a:t>
            </a:r>
          </a:p>
          <a:p>
            <a:pPr lvl="2" indent="0">
              <a:buNone/>
            </a:pPr>
            <a:endParaRPr lang="en-GB" dirty="0"/>
          </a:p>
          <a:p>
            <a:pPr lvl="2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Large Instances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/>
              <a:t>Challenging performance </a:t>
            </a:r>
            <a:r>
              <a:rPr lang="en-GB" dirty="0" smtClean="0"/>
              <a:t>requirements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245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95875" y="1812925"/>
            <a:ext cx="5103813" cy="1138238"/>
          </a:xfrm>
        </p:spPr>
        <p:txBody>
          <a:bodyPr/>
          <a:lstStyle/>
          <a:p>
            <a:r>
              <a:rPr lang="en-GB" dirty="0" smtClean="0"/>
              <a:t>Owen Jones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Validations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93713" y="1466850"/>
            <a:ext cx="9731375" cy="5062538"/>
          </a:xfrm>
        </p:spPr>
        <p:txBody>
          <a:bodyPr/>
          <a:lstStyle/>
          <a:p>
            <a:r>
              <a:rPr lang="en-GB" dirty="0" smtClean="0"/>
              <a:t>XBRL validation formula:</a:t>
            </a:r>
          </a:p>
          <a:p>
            <a:endParaRPr lang="en-GB" dirty="0" smtClean="0"/>
          </a:p>
          <a:p>
            <a:pPr marL="520700" lvl="2" indent="-342900">
              <a:buFont typeface="Arial" pitchFamily="34" charset="0"/>
              <a:buChar char="•"/>
            </a:pPr>
            <a:r>
              <a:rPr lang="en-GB" dirty="0" smtClean="0"/>
              <a:t>Enable a step change in reporting quality</a:t>
            </a:r>
          </a:p>
          <a:p>
            <a:pPr marL="520700" lvl="2" indent="-342900">
              <a:buFont typeface="Arial" pitchFamily="34" charset="0"/>
              <a:buChar char="•"/>
            </a:pPr>
            <a:endParaRPr lang="en-GB" dirty="0" smtClean="0"/>
          </a:p>
          <a:p>
            <a:pPr marL="520700" lvl="2" indent="-342900">
              <a:buFont typeface="Arial" pitchFamily="34" charset="0"/>
              <a:buChar char="•"/>
            </a:pPr>
            <a:r>
              <a:rPr lang="en-GB" dirty="0" smtClean="0"/>
              <a:t>Allow filer to check data </a:t>
            </a:r>
            <a:r>
              <a:rPr lang="en-GB" i="1" u="sng" dirty="0" smtClean="0"/>
              <a:t>before</a:t>
            </a:r>
            <a:r>
              <a:rPr lang="en-GB" dirty="0" smtClean="0"/>
              <a:t> submission</a:t>
            </a:r>
          </a:p>
          <a:p>
            <a:pPr marL="520700" lvl="2" indent="-342900">
              <a:buFont typeface="Arial" pitchFamily="34" charset="0"/>
              <a:buChar char="•"/>
            </a:pPr>
            <a:endParaRPr lang="en-GB" dirty="0" smtClean="0"/>
          </a:p>
          <a:p>
            <a:pPr marL="520700" lvl="2" indent="-342900">
              <a:buFont typeface="Arial" pitchFamily="34" charset="0"/>
              <a:buChar char="•"/>
            </a:pPr>
            <a:r>
              <a:rPr lang="en-GB" dirty="0" smtClean="0"/>
              <a:t>Communicate the rules </a:t>
            </a:r>
            <a:r>
              <a:rPr lang="en-GB" dirty="0" err="1" smtClean="0"/>
              <a:t>unambigously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01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Validations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358815839"/>
              </p:ext>
            </p:extLst>
          </p:nvPr>
        </p:nvGraphicFramePr>
        <p:xfrm>
          <a:off x="493713" y="1419225"/>
          <a:ext cx="9731375" cy="5062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705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t-BR" dirty="0" smtClean="0"/>
              <a:t>e.g. {F </a:t>
            </a:r>
            <a:r>
              <a:rPr lang="pt-BR" dirty="0"/>
              <a:t>01.01 , r030, c010} </a:t>
            </a:r>
            <a:r>
              <a:rPr lang="en-GB" dirty="0" smtClean="0"/>
              <a:t>≡</a:t>
            </a:r>
            <a:r>
              <a:rPr lang="pt-BR" dirty="0" smtClean="0"/>
              <a:t> </a:t>
            </a:r>
            <a:r>
              <a:rPr lang="pt-BR" dirty="0"/>
              <a:t>{F 09.00 , r010, c010</a:t>
            </a:r>
            <a:r>
              <a:rPr lang="pt-BR" dirty="0" smtClean="0"/>
              <a:t>}</a:t>
            </a:r>
          </a:p>
          <a:p>
            <a:endParaRPr lang="pt-BR" b="0" dirty="0" smtClean="0"/>
          </a:p>
          <a:p>
            <a:r>
              <a:rPr lang="pt-BR" b="0" dirty="0" smtClean="0"/>
              <a:t>These are intrinsic, fill in one cell and the other must take the same value automatically. The value is only reported once.</a:t>
            </a:r>
          </a:p>
          <a:p>
            <a:endParaRPr lang="pt-BR" b="0" dirty="0" smtClean="0"/>
          </a:p>
          <a:p>
            <a:endParaRPr lang="pt-BR" b="0" dirty="0"/>
          </a:p>
          <a:p>
            <a:endParaRPr lang="pt-BR" b="0" dirty="0" smtClean="0"/>
          </a:p>
          <a:p>
            <a:endParaRPr lang="pt-BR" b="0" dirty="0"/>
          </a:p>
          <a:p>
            <a:endParaRPr lang="pt-BR" b="0" dirty="0" smtClean="0"/>
          </a:p>
          <a:p>
            <a:endParaRPr lang="pt-BR" b="0" dirty="0"/>
          </a:p>
          <a:p>
            <a:endParaRPr lang="pt-BR" b="0" dirty="0" smtClean="0"/>
          </a:p>
          <a:p>
            <a:r>
              <a:rPr lang="pt-BR" b="0" dirty="0" smtClean="0"/>
              <a:t>The cells refer to exactly the same piece of information.</a:t>
            </a:r>
          </a:p>
          <a:p>
            <a:endParaRPr lang="pt-BR" b="0" dirty="0"/>
          </a:p>
          <a:p>
            <a:endParaRPr lang="pt-BR" b="0" dirty="0"/>
          </a:p>
          <a:p>
            <a:endParaRPr lang="en-GB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050" y="3451225"/>
            <a:ext cx="52959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3370262"/>
            <a:ext cx="46291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61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t-BR" dirty="0" smtClean="0"/>
              <a:t>e.g. {F </a:t>
            </a:r>
            <a:r>
              <a:rPr lang="pt-BR" dirty="0"/>
              <a:t>01.01 , r030, c010} </a:t>
            </a:r>
            <a:r>
              <a:rPr lang="en-GB" dirty="0" smtClean="0"/>
              <a:t>≡</a:t>
            </a:r>
            <a:r>
              <a:rPr lang="pt-BR" dirty="0" smtClean="0"/>
              <a:t> </a:t>
            </a:r>
            <a:r>
              <a:rPr lang="pt-BR" dirty="0"/>
              <a:t>{F 09.00 , r010, c010</a:t>
            </a:r>
            <a:r>
              <a:rPr lang="pt-BR" dirty="0" smtClean="0"/>
              <a:t>}</a:t>
            </a:r>
          </a:p>
          <a:p>
            <a:endParaRPr lang="pt-BR" b="0" dirty="0" smtClean="0"/>
          </a:p>
          <a:p>
            <a:r>
              <a:rPr lang="pt-BR" b="0" dirty="0" smtClean="0"/>
              <a:t>These are intrinsic, fill in one cell and the other must take the same value automatically. The value is only reported once.</a:t>
            </a:r>
          </a:p>
          <a:p>
            <a:endParaRPr lang="pt-BR" b="0" dirty="0" smtClean="0"/>
          </a:p>
          <a:p>
            <a:endParaRPr lang="pt-BR" b="0" dirty="0"/>
          </a:p>
          <a:p>
            <a:endParaRPr lang="pt-BR" b="0" dirty="0" smtClean="0"/>
          </a:p>
          <a:p>
            <a:endParaRPr lang="pt-BR" b="0" dirty="0"/>
          </a:p>
          <a:p>
            <a:endParaRPr lang="pt-BR" b="0" dirty="0" smtClean="0"/>
          </a:p>
          <a:p>
            <a:endParaRPr lang="pt-BR" b="0" dirty="0"/>
          </a:p>
          <a:p>
            <a:endParaRPr lang="pt-BR" b="0" dirty="0" smtClean="0"/>
          </a:p>
          <a:p>
            <a:r>
              <a:rPr lang="pt-BR" b="0" dirty="0" smtClean="0"/>
              <a:t>The cells refer to exactly the same piece of information.</a:t>
            </a:r>
          </a:p>
          <a:p>
            <a:endParaRPr lang="pt-BR" b="0" dirty="0"/>
          </a:p>
          <a:p>
            <a:endParaRPr lang="pt-BR" b="0" dirty="0"/>
          </a:p>
          <a:p>
            <a:endParaRPr lang="en-GB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050" y="3451225"/>
            <a:ext cx="52959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3370262"/>
            <a:ext cx="46291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44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Rules are produced automatically from the hierarchies of members specified in the DPM for domains of values.</a:t>
            </a:r>
          </a:p>
          <a:p>
            <a:endParaRPr lang="en-GB" dirty="0" smtClean="0"/>
          </a:p>
          <a:p>
            <a:r>
              <a:rPr lang="en-GB" dirty="0" smtClean="0"/>
              <a:t>e.g.</a:t>
            </a:r>
          </a:p>
          <a:p>
            <a:r>
              <a:rPr lang="en-GB" dirty="0" smtClean="0"/>
              <a:t>One of the hierarchies for the “Approach” domain states that</a:t>
            </a:r>
          </a:p>
          <a:p>
            <a:r>
              <a:rPr lang="en-GB" dirty="0" smtClean="0">
                <a:latin typeface="Courier" pitchFamily="49" charset="0"/>
              </a:rPr>
              <a:t>“Standardised </a:t>
            </a:r>
            <a:r>
              <a:rPr lang="en-GB" dirty="0">
                <a:latin typeface="Courier" pitchFamily="49" charset="0"/>
              </a:rPr>
              <a:t>approaches for commodities </a:t>
            </a:r>
            <a:r>
              <a:rPr lang="en-GB" dirty="0" smtClean="0">
                <a:latin typeface="Courier" pitchFamily="49" charset="0"/>
              </a:rPr>
              <a:t>risk”</a:t>
            </a:r>
            <a:endParaRPr lang="en-GB" dirty="0">
              <a:latin typeface="Courier" pitchFamily="49" charset="0"/>
            </a:endParaRPr>
          </a:p>
          <a:p>
            <a:r>
              <a:rPr lang="en-GB" dirty="0" smtClean="0">
                <a:latin typeface="Courier" pitchFamily="49" charset="0"/>
              </a:rPr>
              <a:t> = ( “Maturity </a:t>
            </a:r>
            <a:r>
              <a:rPr lang="en-GB" dirty="0">
                <a:latin typeface="Courier" pitchFamily="49" charset="0"/>
              </a:rPr>
              <a:t>ladder </a:t>
            </a:r>
            <a:r>
              <a:rPr lang="en-GB" dirty="0" smtClean="0">
                <a:latin typeface="Courier" pitchFamily="49" charset="0"/>
              </a:rPr>
              <a:t>approach”</a:t>
            </a:r>
          </a:p>
          <a:p>
            <a:r>
              <a:rPr lang="en-GB" dirty="0">
                <a:latin typeface="Courier" pitchFamily="49" charset="0"/>
              </a:rPr>
              <a:t> </a:t>
            </a:r>
            <a:r>
              <a:rPr lang="en-GB" dirty="0" smtClean="0">
                <a:latin typeface="Courier" pitchFamily="49" charset="0"/>
              </a:rPr>
              <a:t>      + “Extended </a:t>
            </a:r>
            <a:r>
              <a:rPr lang="en-GB" dirty="0">
                <a:latin typeface="Courier" pitchFamily="49" charset="0"/>
              </a:rPr>
              <a:t>maturity ladder </a:t>
            </a:r>
            <a:r>
              <a:rPr lang="en-GB" dirty="0" smtClean="0">
                <a:latin typeface="Courier" pitchFamily="49" charset="0"/>
              </a:rPr>
              <a:t>approach” </a:t>
            </a:r>
          </a:p>
          <a:p>
            <a:r>
              <a:rPr lang="en-GB" dirty="0">
                <a:latin typeface="Courier" pitchFamily="49" charset="0"/>
              </a:rPr>
              <a:t> </a:t>
            </a:r>
            <a:r>
              <a:rPr lang="en-GB" dirty="0" smtClean="0">
                <a:latin typeface="Courier" pitchFamily="49" charset="0"/>
              </a:rPr>
              <a:t>      + “Simplified approach” )</a:t>
            </a:r>
            <a:endParaRPr lang="en-GB" dirty="0">
              <a:latin typeface="Courier" pitchFamily="49" charset="0"/>
            </a:endParaRPr>
          </a:p>
          <a:p>
            <a:r>
              <a:rPr lang="en-GB" dirty="0" smtClean="0"/>
              <a:t>Looking for places in the tables this might apply leads to the rule:</a:t>
            </a:r>
          </a:p>
          <a:p>
            <a:endParaRPr lang="en-GB" dirty="0" smtClean="0"/>
          </a:p>
          <a:p>
            <a:r>
              <a:rPr lang="en-GB" dirty="0" smtClean="0"/>
              <a:t>C 23.00 - Columns (010-060): {</a:t>
            </a:r>
            <a:r>
              <a:rPr lang="en-GB" dirty="0"/>
              <a:t>r010} = </a:t>
            </a:r>
            <a:r>
              <a:rPr lang="en-GB" dirty="0" smtClean="0"/>
              <a:t>{</a:t>
            </a:r>
            <a:r>
              <a:rPr lang="en-GB" dirty="0"/>
              <a:t>r080</a:t>
            </a:r>
            <a:r>
              <a:rPr lang="en-GB" dirty="0" smtClean="0"/>
              <a:t>}+{</a:t>
            </a:r>
            <a:r>
              <a:rPr lang="en-GB" dirty="0"/>
              <a:t>r070</a:t>
            </a:r>
            <a:r>
              <a:rPr lang="en-GB" dirty="0" smtClean="0"/>
              <a:t>}+{</a:t>
            </a:r>
            <a:r>
              <a:rPr lang="en-GB" dirty="0"/>
              <a:t>r090</a:t>
            </a:r>
            <a:r>
              <a:rPr lang="en-GB" dirty="0" smtClean="0"/>
              <a:t>}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57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e.g. C </a:t>
            </a:r>
            <a:r>
              <a:rPr lang="en-GB" dirty="0"/>
              <a:t>23.00 - Columns (010-060): {r010} = {r080}+{r070}+{r090</a:t>
            </a:r>
            <a:r>
              <a:rPr lang="en-GB" dirty="0" smtClean="0"/>
              <a:t>}</a:t>
            </a:r>
          </a:p>
          <a:p>
            <a:r>
              <a:rPr lang="en-GB" dirty="0" err="1" smtClean="0"/>
              <a:t>Xpath</a:t>
            </a:r>
            <a:r>
              <a:rPr lang="en-GB" dirty="0" smtClean="0"/>
              <a:t> expression                            $a       =  $b     + $c      + $d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5050"/>
            <a:ext cx="10693400" cy="42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85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Issues - Hierarchies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Validation rules at the moment are table centric 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Places in tables where hierarchies </a:t>
            </a:r>
            <a:r>
              <a:rPr lang="en-GB" i="1" dirty="0" smtClean="0"/>
              <a:t>could</a:t>
            </a:r>
            <a:r>
              <a:rPr lang="en-GB" dirty="0" smtClean="0"/>
              <a:t> apply are found.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Rules are created to match just that place.</a:t>
            </a:r>
          </a:p>
          <a:p>
            <a:endParaRPr lang="en-GB" dirty="0"/>
          </a:p>
          <a:p>
            <a:r>
              <a:rPr lang="en-GB" dirty="0" smtClean="0"/>
              <a:t>In XBRL 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Could express the hierarchy relationship in general form.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XBRL validators would identify anywhere in the data it apply.</a:t>
            </a:r>
          </a:p>
          <a:p>
            <a:endParaRPr lang="en-GB" dirty="0" smtClean="0"/>
          </a:p>
          <a:p>
            <a:r>
              <a:rPr lang="en-GB" dirty="0" smtClean="0"/>
              <a:t>This is conceptually cleaner</a:t>
            </a:r>
            <a:endParaRPr lang="en-GB" dirty="0"/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Potential issues with partial reporting and fall back values.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May lead to unintended evaluations</a:t>
            </a:r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Very unforgiving of modelling errors.</a:t>
            </a:r>
          </a:p>
          <a:p>
            <a:pPr marL="525463" lvl="2" indent="-342900">
              <a:buFont typeface="Arial" pitchFamily="34" charset="0"/>
              <a:buChar char="•"/>
            </a:pPr>
            <a:endParaRPr lang="en-GB" dirty="0" smtClean="0"/>
          </a:p>
          <a:p>
            <a:pPr marL="525463" lvl="2" indent="-342900">
              <a:buFont typeface="Arial" pitchFamily="34" charset="0"/>
              <a:buChar char="•"/>
            </a:pPr>
            <a:r>
              <a:rPr lang="en-GB" dirty="0" smtClean="0"/>
              <a:t>There may be performance considerations either way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730726"/>
      </p:ext>
    </p:extLst>
  </p:cSld>
  <p:clrMapOvr>
    <a:masterClrMapping/>
  </p:clrMapOvr>
</p:sld>
</file>

<file path=ppt/theme/theme1.xml><?xml version="1.0" encoding="utf-8"?>
<a:theme xmlns:a="http://schemas.openxmlformats.org/drawingml/2006/main" name="EBA_for presentations_large_fonts">
  <a:themeElements>
    <a:clrScheme name="EBA">
      <a:dk1>
        <a:sysClr val="windowText" lastClr="000000"/>
      </a:dk1>
      <a:lt1>
        <a:sysClr val="window" lastClr="FFFFFF"/>
      </a:lt1>
      <a:dk2>
        <a:srgbClr val="005596"/>
      </a:dk2>
      <a:lt2>
        <a:srgbClr val="00AEEF"/>
      </a:lt2>
      <a:accent1>
        <a:srgbClr val="48748F"/>
      </a:accent1>
      <a:accent2>
        <a:srgbClr val="807F83"/>
      </a:accent2>
      <a:accent3>
        <a:srgbClr val="A30134"/>
      </a:accent3>
      <a:accent4>
        <a:srgbClr val="D9531E"/>
      </a:accent4>
      <a:accent5>
        <a:srgbClr val="439539"/>
      </a:accent5>
      <a:accent6>
        <a:srgbClr val="7C2B83"/>
      </a:accent6>
      <a:hlink>
        <a:srgbClr val="005596"/>
      </a:hlink>
      <a:folHlink>
        <a:srgbClr val="00AEEF"/>
      </a:folHlink>
    </a:clrScheme>
    <a:fontScheme name="E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r">
          <a:defRPr sz="2200" b="0" kern="1200" dirty="0" smtClean="0">
            <a:solidFill>
              <a:schemeClr val="accent2"/>
            </a:solidFill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Black">
      <a:srgbClr val="000000"/>
    </a:custClr>
    <a:custClr name="Mid Grey">
      <a:srgbClr val="BEC0C2"/>
    </a:custClr>
    <a:custClr name="Light Grey">
      <a:srgbClr val="E6E7E8"/>
    </a:custClr>
    <a:custClr name="Gold">
      <a:srgbClr val="F99D3E"/>
    </a:custClr>
    <a:custClr name="Pale Gold">
      <a:srgbClr val="FEE3C7"/>
    </a:custClr>
    <a:custClr name="Yellow">
      <a:srgbClr val="FFD200"/>
    </a:custClr>
    <a:custClr name="Mid Green">
      <a:srgbClr val="8CA829"/>
    </a:custClr>
    <a:custClr name="Pale Green">
      <a:srgbClr val="A0CA9C"/>
    </a:custClr>
    <a:custClr name="Mid Grey-Blue">
      <a:srgbClr val="96ACBF"/>
    </a:custClr>
    <a:custClr name="Pale Blue">
      <a:srgbClr val="7FD6F7"/>
    </a:custClr>
    <a:custClr name="Mid Purple">
      <a:srgbClr val="9D60A2"/>
    </a:custClr>
    <a:custClr name="Pale Purple">
      <a:srgbClr val="D18099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EBA_for presentations_large_fonts</Template>
  <TotalTime>1230</TotalTime>
  <Words>1099</Words>
  <Application>Microsoft Office PowerPoint</Application>
  <PresentationFormat>Custom</PresentationFormat>
  <Paragraphs>185</Paragraphs>
  <Slides>24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EBA_for presentations_large_fonts</vt:lpstr>
      <vt:lpstr>FINREP and COREP v2.0: Filing perspective - Validations </vt:lpstr>
      <vt:lpstr>Afternoon </vt:lpstr>
      <vt:lpstr>Purpose of Validations</vt:lpstr>
      <vt:lpstr>Validations</vt:lpstr>
      <vt:lpstr>Identities</vt:lpstr>
      <vt:lpstr>Sign</vt:lpstr>
      <vt:lpstr>Hierarchies</vt:lpstr>
      <vt:lpstr>Hierarchies</vt:lpstr>
      <vt:lpstr>Open Issues - Hierarchies</vt:lpstr>
      <vt:lpstr>“Manual” rules</vt:lpstr>
      <vt:lpstr>“Manual” rules - syntax</vt:lpstr>
      <vt:lpstr>Representations – Rule Spreadsheet</vt:lpstr>
      <vt:lpstr>Representations – DPM Database</vt:lpstr>
      <vt:lpstr>Representations – DPM Database</vt:lpstr>
      <vt:lpstr>Representations – DPM Database - Variables</vt:lpstr>
      <vt:lpstr>Representation - XBRL</vt:lpstr>
      <vt:lpstr>Representation – XBRL – Filing Indicators</vt:lpstr>
      <vt:lpstr>Representation – XBRL – Preconditions</vt:lpstr>
      <vt:lpstr>Representations – XBRL - Variables</vt:lpstr>
      <vt:lpstr>Example - Formula</vt:lpstr>
      <vt:lpstr>Example - XBRL</vt:lpstr>
      <vt:lpstr>“Manual” rules</vt:lpstr>
      <vt:lpstr>Concerns/Challenges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Banking Authority:</dc:title>
  <dc:creator>aweller</dc:creator>
  <cp:lastModifiedBy>Owen</cp:lastModifiedBy>
  <cp:revision>81</cp:revision>
  <dcterms:created xsi:type="dcterms:W3CDTF">2013-06-06T13:38:52Z</dcterms:created>
  <dcterms:modified xsi:type="dcterms:W3CDTF">2013-06-18T10:39:09Z</dcterms:modified>
</cp:coreProperties>
</file>