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0"/>
  </p:notesMasterIdLst>
  <p:sldIdLst>
    <p:sldId id="256" r:id="rId5"/>
    <p:sldId id="257" r:id="rId6"/>
    <p:sldId id="299" r:id="rId7"/>
    <p:sldId id="301" r:id="rId8"/>
    <p:sldId id="306" r:id="rId9"/>
    <p:sldId id="307" r:id="rId10"/>
    <p:sldId id="302" r:id="rId11"/>
    <p:sldId id="303" r:id="rId12"/>
    <p:sldId id="272" r:id="rId13"/>
    <p:sldId id="270" r:id="rId14"/>
    <p:sldId id="293" r:id="rId15"/>
    <p:sldId id="305" r:id="rId16"/>
    <p:sldId id="291" r:id="rId17"/>
    <p:sldId id="261" r:id="rId18"/>
    <p:sldId id="268" r:id="rId19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600" kern="1200">
        <a:solidFill>
          <a:srgbClr val="FFFFFF"/>
        </a:solidFill>
        <a:latin typeface="Verdana Bold" charset="0"/>
        <a:ea typeface="ヒラギノ角ゴ ProN W6" charset="0"/>
        <a:cs typeface="ヒラギノ角ゴ ProN W6" charset="0"/>
        <a:sym typeface="Verdana Bold" charset="0"/>
      </a:defRPr>
    </a:lvl1pPr>
    <a:lvl2pPr marL="457200" algn="l" rtl="0" fontAlgn="base">
      <a:spcBef>
        <a:spcPct val="0"/>
      </a:spcBef>
      <a:spcAft>
        <a:spcPct val="0"/>
      </a:spcAft>
      <a:defRPr sz="7600" kern="1200">
        <a:solidFill>
          <a:srgbClr val="FFFFFF"/>
        </a:solidFill>
        <a:latin typeface="Verdana Bold" charset="0"/>
        <a:ea typeface="ヒラギノ角ゴ ProN W6" charset="0"/>
        <a:cs typeface="ヒラギノ角ゴ ProN W6" charset="0"/>
        <a:sym typeface="Verdana Bold" charset="0"/>
      </a:defRPr>
    </a:lvl2pPr>
    <a:lvl3pPr marL="914400" algn="l" rtl="0" fontAlgn="base">
      <a:spcBef>
        <a:spcPct val="0"/>
      </a:spcBef>
      <a:spcAft>
        <a:spcPct val="0"/>
      </a:spcAft>
      <a:defRPr sz="7600" kern="1200">
        <a:solidFill>
          <a:srgbClr val="FFFFFF"/>
        </a:solidFill>
        <a:latin typeface="Verdana Bold" charset="0"/>
        <a:ea typeface="ヒラギノ角ゴ ProN W6" charset="0"/>
        <a:cs typeface="ヒラギノ角ゴ ProN W6" charset="0"/>
        <a:sym typeface="Verdana Bold" charset="0"/>
      </a:defRPr>
    </a:lvl3pPr>
    <a:lvl4pPr marL="1371600" algn="l" rtl="0" fontAlgn="base">
      <a:spcBef>
        <a:spcPct val="0"/>
      </a:spcBef>
      <a:spcAft>
        <a:spcPct val="0"/>
      </a:spcAft>
      <a:defRPr sz="7600" kern="1200">
        <a:solidFill>
          <a:srgbClr val="FFFFFF"/>
        </a:solidFill>
        <a:latin typeface="Verdana Bold" charset="0"/>
        <a:ea typeface="ヒラギノ角ゴ ProN W6" charset="0"/>
        <a:cs typeface="ヒラギノ角ゴ ProN W6" charset="0"/>
        <a:sym typeface="Verdana Bold" charset="0"/>
      </a:defRPr>
    </a:lvl4pPr>
    <a:lvl5pPr marL="1828800" algn="l" rtl="0" fontAlgn="base">
      <a:spcBef>
        <a:spcPct val="0"/>
      </a:spcBef>
      <a:spcAft>
        <a:spcPct val="0"/>
      </a:spcAft>
      <a:defRPr sz="7600" kern="1200">
        <a:solidFill>
          <a:srgbClr val="FFFFFF"/>
        </a:solidFill>
        <a:latin typeface="Verdana Bold" charset="0"/>
        <a:ea typeface="ヒラギノ角ゴ ProN W6" charset="0"/>
        <a:cs typeface="ヒラギノ角ゴ ProN W6" charset="0"/>
        <a:sym typeface="Verdana Bold" charset="0"/>
      </a:defRPr>
    </a:lvl5pPr>
    <a:lvl6pPr marL="2286000" algn="l" defTabSz="457200" rtl="0" eaLnBrk="1" latinLnBrk="0" hangingPunct="1">
      <a:defRPr sz="7600" kern="1200">
        <a:solidFill>
          <a:srgbClr val="FFFFFF"/>
        </a:solidFill>
        <a:latin typeface="Verdana Bold" charset="0"/>
        <a:ea typeface="ヒラギノ角ゴ ProN W6" charset="0"/>
        <a:cs typeface="ヒラギノ角ゴ ProN W6" charset="0"/>
        <a:sym typeface="Verdana Bold" charset="0"/>
      </a:defRPr>
    </a:lvl6pPr>
    <a:lvl7pPr marL="2743200" algn="l" defTabSz="457200" rtl="0" eaLnBrk="1" latinLnBrk="0" hangingPunct="1">
      <a:defRPr sz="7600" kern="1200">
        <a:solidFill>
          <a:srgbClr val="FFFFFF"/>
        </a:solidFill>
        <a:latin typeface="Verdana Bold" charset="0"/>
        <a:ea typeface="ヒラギノ角ゴ ProN W6" charset="0"/>
        <a:cs typeface="ヒラギノ角ゴ ProN W6" charset="0"/>
        <a:sym typeface="Verdana Bold" charset="0"/>
      </a:defRPr>
    </a:lvl7pPr>
    <a:lvl8pPr marL="3200400" algn="l" defTabSz="457200" rtl="0" eaLnBrk="1" latinLnBrk="0" hangingPunct="1">
      <a:defRPr sz="7600" kern="1200">
        <a:solidFill>
          <a:srgbClr val="FFFFFF"/>
        </a:solidFill>
        <a:latin typeface="Verdana Bold" charset="0"/>
        <a:ea typeface="ヒラギノ角ゴ ProN W6" charset="0"/>
        <a:cs typeface="ヒラギノ角ゴ ProN W6" charset="0"/>
        <a:sym typeface="Verdana Bold" charset="0"/>
      </a:defRPr>
    </a:lvl8pPr>
    <a:lvl9pPr marL="3657600" algn="l" defTabSz="457200" rtl="0" eaLnBrk="1" latinLnBrk="0" hangingPunct="1">
      <a:defRPr sz="7600" kern="1200">
        <a:solidFill>
          <a:srgbClr val="FFFFFF"/>
        </a:solidFill>
        <a:latin typeface="Verdana Bold" charset="0"/>
        <a:ea typeface="ヒラギノ角ゴ ProN W6" charset="0"/>
        <a:cs typeface="ヒラギノ角ゴ ProN W6" charset="0"/>
        <a:sym typeface="Verdana Bold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87" autoAdjust="0"/>
    <p:restoredTop sz="94660"/>
  </p:normalViewPr>
  <p:slideViewPr>
    <p:cSldViewPr>
      <p:cViewPr>
        <p:scale>
          <a:sx n="107" d="100"/>
          <a:sy n="107" d="100"/>
        </p:scale>
        <p:origin x="-942" y="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CF52CE5-2122-E145-AFB9-8031B8C5DF81}" type="datetimeFigureOut">
              <a:rPr lang="en-GB"/>
              <a:pPr>
                <a:defRPr/>
              </a:pPr>
              <a:t>15/12/2013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43537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0C898D5-D9C3-284A-80D9-C28D1C85B63C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09070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>
              <a:latin typeface="Calibri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fld id="{38AC858B-2B00-A144-9DA5-9542F858829E}" type="slidenum">
              <a:rPr lang="en-GB" sz="1200"/>
              <a:pPr eaLnBrk="1" hangingPunct="1"/>
              <a:t>9</a:t>
            </a:fld>
            <a:endParaRPr lang="en-GB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69C88-B228-A54E-996D-1E232617856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53873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381BA-0A03-224B-94D1-64A15A5ECB7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71803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3525" y="1122363"/>
            <a:ext cx="2071688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122363"/>
            <a:ext cx="6065837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698BC-B79B-784F-AF8F-8A6DF874B0C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752600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6C0C-1E15-D047-8DA4-3766F3CC37D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794876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E7003-8BF9-6B4F-B884-D4BA1168342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130503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42907-28FF-6E46-B24C-AA94275129B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472386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7013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492375"/>
            <a:ext cx="4038600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E4BF-0E0A-5C4D-808C-730011988BB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564755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3CE79-9A2A-0A43-BF07-56BF355C203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14646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FD6DB-EE56-9E48-B73A-63E405BD107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80429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6313F-536F-EF44-994E-CB50B962147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879250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92A16-5162-704B-AA38-323514B5AB2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90064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B3966-34E0-FE41-AFAD-EB798EDF3E4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48266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>
              <a:sym typeface="Verdana Italic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FF1E0-EE4C-DC4E-981F-4DF7C993F3C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048844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1807B-90C4-E040-9B7C-36426C55B87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18819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3525" y="1122363"/>
            <a:ext cx="2071688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122363"/>
            <a:ext cx="6065837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0A910-04F1-EA45-B08D-578B523C472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662042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7CE2C-F556-0D44-BA8C-27A8B488F91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02028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1AFF5-BBB1-AA49-ACEB-C76D9214EA1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28484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8B82F-86DA-CF45-B580-B62BB3337C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887925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7013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492375"/>
            <a:ext cx="4038600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EF9EB-F1CB-D944-8945-AE16F6B065E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126283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6D29-1869-F44D-9B36-090E4F543B1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9348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6CD21-A882-344A-A7B3-37DECA058A5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626021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1477-0D33-E24B-8AF7-8365C917005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26772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FFC26-C536-7647-834C-830CEE6442C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1568703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F4643-8495-9C4F-8DDE-6ADA4A51005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337086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>
              <a:sym typeface="Verdana Italic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0ADFD-32B1-2D4B-9A39-B865B67B987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079236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8563E-84D1-9E4E-9753-19EC390FAD7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860913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3525" y="1122363"/>
            <a:ext cx="2071688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122363"/>
            <a:ext cx="6065837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C6E88-449C-1F43-B005-7F2E2DF88C8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304716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308D4-18C1-F44B-AE60-9E832E034DD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885065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E01B7-92B5-EA45-A271-06753B0D4E2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253814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F5A44-46D1-5D4C-A382-CDEC7CA6CE7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57214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7013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492375"/>
            <a:ext cx="4038600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7C18F-1161-AF41-A660-3A0A1B90911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764366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EA14D-D544-FC48-8BFE-46AF01ECB37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88797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67E0-4D4C-8845-8EC2-FE7A93CB390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32568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7013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492375"/>
            <a:ext cx="4038600" cy="4365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C9EEC-84B9-4643-8E0C-8A673CCFA14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496889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F7C84-E50E-5A46-A4AC-BA48A3FEB02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422224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6837A-7641-2A40-9B94-F7E51A4E6C1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13895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>
              <a:sym typeface="Verdana Italic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C64FF-BFD1-9F4D-B1AA-3004CC464E2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6796808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F77FC-3966-7C47-8EA4-D45B0C55133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185093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3525" y="1122363"/>
            <a:ext cx="2071688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122363"/>
            <a:ext cx="6065837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F8528-6A11-5346-A367-A5E41291449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70068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1E228-D21F-E346-AA1D-EE9942F277B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187313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7FA77-2145-6A4B-AC1B-B8E9044E5C9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68852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79880-7215-0B48-B92E-B452CCFA72C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019639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82213-444D-6248-8040-7EDE7BD0F61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48677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>
              <a:sym typeface="Verdana Italic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6B83-6FDF-9B4C-A735-CF66C1D6EB9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09379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22363"/>
            <a:ext cx="8228012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 Bold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8013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 Italic" charset="0"/>
              </a:rPr>
              <a:t>Click to edit Master text styles</a:t>
            </a:r>
          </a:p>
          <a:p>
            <a:pPr lvl="1"/>
            <a:r>
              <a:rPr lang="en-US">
                <a:sym typeface="Verdana Bold" charset="0"/>
              </a:rPr>
              <a:t>Second level</a:t>
            </a:r>
          </a:p>
          <a:p>
            <a:pPr lvl="2"/>
            <a:r>
              <a:rPr lang="en-US">
                <a:sym typeface="Verdana" charset="0"/>
              </a:rPr>
              <a:t>Third level</a:t>
            </a:r>
          </a:p>
          <a:p>
            <a:pPr lvl="3"/>
            <a:r>
              <a:rPr lang="en-US">
                <a:sym typeface="Verdana" charset="0"/>
              </a:rPr>
              <a:t>Fourth level</a:t>
            </a:r>
          </a:p>
          <a:p>
            <a:pPr lvl="4"/>
            <a:r>
              <a:rPr lang="en-US">
                <a:sym typeface="Verdana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3827463" y="6388100"/>
            <a:ext cx="1487487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600" smtClean="0">
                <a:solidFill>
                  <a:schemeClr val="tx1"/>
                </a:solidFill>
                <a:latin typeface="Verdana Bold" charset="0"/>
                <a:ea typeface="ヒラギノ角ゴ ProN W6" charset="0"/>
                <a:cs typeface="Verdana Bold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>
              <a:defRPr/>
            </a:pPr>
            <a:fld id="{F0E92102-7DE7-3E42-8E5B-2F632FDFD13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+mj-lt"/>
          <a:ea typeface="+mj-ea"/>
          <a:cs typeface="+mj-cs"/>
          <a:sym typeface="Verdana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defRPr sz="2200">
          <a:solidFill>
            <a:srgbClr val="0F5494"/>
          </a:solidFill>
          <a:latin typeface="+mn-lt"/>
          <a:ea typeface="+mn-ea"/>
          <a:cs typeface="+mn-cs"/>
          <a:sym typeface="Verdana Italic" charset="0"/>
        </a:defRPr>
      </a:lvl1pPr>
      <a:lvl2pPr marL="457200" algn="l" rtl="0" eaLnBrk="0" fontAlgn="base" hangingPunct="0">
        <a:spcBef>
          <a:spcPts val="500"/>
        </a:spcBef>
        <a:spcAft>
          <a:spcPct val="0"/>
        </a:spcAft>
        <a:defRPr>
          <a:solidFill>
            <a:srgbClr val="0F5494"/>
          </a:solidFill>
          <a:latin typeface="+mj-lt"/>
          <a:ea typeface="+mj-ea"/>
          <a:cs typeface="+mj-cs"/>
          <a:sym typeface="Verdana Bold" charset="0"/>
        </a:defRPr>
      </a:lvl2pPr>
      <a:lvl3pPr marL="914400" algn="l" rtl="0" eaLnBrk="0" fontAlgn="base" hangingPunct="0">
        <a:spcBef>
          <a:spcPts val="400"/>
        </a:spcBef>
        <a:spcAft>
          <a:spcPct val="0"/>
        </a:spcAft>
        <a:defRPr sz="14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3pPr>
      <a:lvl4pPr marL="1371600" algn="l" rtl="0" eaLnBrk="0" fontAlgn="base" hangingPunct="0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4pPr>
      <a:lvl5pPr marL="1828800" algn="l" rtl="0" eaLnBrk="0" fontAlgn="base" hangingPunct="0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5pPr>
      <a:lvl6pPr marL="22860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6pPr>
      <a:lvl7pPr marL="27432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7pPr>
      <a:lvl8pPr marL="32004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8pPr>
      <a:lvl9pPr marL="36576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22363"/>
            <a:ext cx="8228012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 Bold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8013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 Italic" charset="0"/>
              </a:rPr>
              <a:t>Click to edit Master text styles</a:t>
            </a:r>
          </a:p>
          <a:p>
            <a:pPr lvl="1"/>
            <a:r>
              <a:rPr lang="en-US">
                <a:sym typeface="Verdana Bold" charset="0"/>
              </a:rPr>
              <a:t>Second level</a:t>
            </a:r>
          </a:p>
          <a:p>
            <a:pPr lvl="2"/>
            <a:r>
              <a:rPr lang="en-US">
                <a:sym typeface="Verdana" charset="0"/>
              </a:rPr>
              <a:t>Third level</a:t>
            </a:r>
          </a:p>
          <a:p>
            <a:pPr lvl="3"/>
            <a:r>
              <a:rPr lang="en-US">
                <a:sym typeface="Verdana" charset="0"/>
              </a:rPr>
              <a:t>Fourth level</a:t>
            </a:r>
          </a:p>
          <a:p>
            <a:pPr lvl="4"/>
            <a:r>
              <a:rPr lang="en-US">
                <a:sym typeface="Verdana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6946900" y="6435725"/>
            <a:ext cx="1343025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600" smtClean="0">
                <a:solidFill>
                  <a:srgbClr val="FFD624"/>
                </a:solidFill>
                <a:latin typeface="Verdana" charset="0"/>
                <a:ea typeface="ヒラギノ角ゴ ProN W6" charset="0"/>
                <a:cs typeface="Verdana" charset="0"/>
                <a:sym typeface="Verdana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>
              <a:defRPr/>
            </a:pPr>
            <a:fld id="{E4512427-4592-3247-A258-CC021E91E15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+mj-lt"/>
          <a:ea typeface="+mj-ea"/>
          <a:cs typeface="+mj-cs"/>
          <a:sym typeface="Verdana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defRPr sz="2200">
          <a:solidFill>
            <a:srgbClr val="0F5494"/>
          </a:solidFill>
          <a:latin typeface="+mn-lt"/>
          <a:ea typeface="+mn-ea"/>
          <a:cs typeface="+mn-cs"/>
          <a:sym typeface="Verdana Italic" charset="0"/>
        </a:defRPr>
      </a:lvl1pPr>
      <a:lvl2pPr marL="457200" algn="l" rtl="0" eaLnBrk="0" fontAlgn="base" hangingPunct="0">
        <a:spcBef>
          <a:spcPts val="500"/>
        </a:spcBef>
        <a:spcAft>
          <a:spcPct val="0"/>
        </a:spcAft>
        <a:defRPr>
          <a:solidFill>
            <a:srgbClr val="0F5494"/>
          </a:solidFill>
          <a:latin typeface="+mj-lt"/>
          <a:ea typeface="+mj-ea"/>
          <a:cs typeface="+mj-cs"/>
          <a:sym typeface="Verdana Bold" charset="0"/>
        </a:defRPr>
      </a:lvl2pPr>
      <a:lvl3pPr marL="914400" algn="l" rtl="0" eaLnBrk="0" fontAlgn="base" hangingPunct="0">
        <a:spcBef>
          <a:spcPts val="400"/>
        </a:spcBef>
        <a:spcAft>
          <a:spcPct val="0"/>
        </a:spcAft>
        <a:defRPr sz="14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3pPr>
      <a:lvl4pPr marL="1371600" algn="l" rtl="0" eaLnBrk="0" fontAlgn="base" hangingPunct="0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4pPr>
      <a:lvl5pPr marL="1828800" algn="l" rtl="0" eaLnBrk="0" fontAlgn="base" hangingPunct="0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5pPr>
      <a:lvl6pPr marL="22860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6pPr>
      <a:lvl7pPr marL="27432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7pPr>
      <a:lvl8pPr marL="32004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8pPr>
      <a:lvl9pPr marL="36576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0" y="971550"/>
            <a:ext cx="9144000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blurRad="63500" dist="25399" dir="5400000" algn="ctr" rotWithShape="0">
              <a:schemeClr val="bg2">
                <a:alpha val="35036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GB" dirty="0"/>
          </a:p>
        </p:txBody>
      </p:sp>
      <p:pic>
        <p:nvPicPr>
          <p:cNvPr id="25603" name="Picture 2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5604" name="Picture 3"/>
          <p:cNvPicPr>
            <a:picLocks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22363"/>
            <a:ext cx="8228012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 Bold" charset="0"/>
              </a:rPr>
              <a:t>Click to edit Master title style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8013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 Italic" charset="0"/>
              </a:rPr>
              <a:t>Click to edit Master text styles</a:t>
            </a:r>
          </a:p>
          <a:p>
            <a:pPr lvl="1"/>
            <a:r>
              <a:rPr lang="en-US">
                <a:sym typeface="Verdana Bold" charset="0"/>
              </a:rPr>
              <a:t>Second level</a:t>
            </a:r>
          </a:p>
          <a:p>
            <a:pPr lvl="2"/>
            <a:r>
              <a:rPr lang="en-US">
                <a:sym typeface="Verdana" charset="0"/>
              </a:rPr>
              <a:t>Third level</a:t>
            </a:r>
          </a:p>
          <a:p>
            <a:pPr lvl="3"/>
            <a:r>
              <a:rPr lang="en-US">
                <a:sym typeface="Verdana" charset="0"/>
              </a:rPr>
              <a:t>Fourth level</a:t>
            </a:r>
          </a:p>
          <a:p>
            <a:pPr lvl="4"/>
            <a:r>
              <a:rPr lang="en-US">
                <a:sym typeface="Verdana" charset="0"/>
              </a:rPr>
              <a:t>Fifth level</a:t>
            </a:r>
          </a:p>
        </p:txBody>
      </p:sp>
      <p:sp>
        <p:nvSpPr>
          <p:cNvPr id="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3827463" y="6388100"/>
            <a:ext cx="1487487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600" smtClean="0">
                <a:solidFill>
                  <a:schemeClr val="tx1"/>
                </a:solidFill>
                <a:latin typeface="Verdana Bold" charset="0"/>
                <a:ea typeface="ヒラギノ角ゴ ProN W6" charset="0"/>
                <a:cs typeface="Verdana Bold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>
              <a:defRPr/>
            </a:pPr>
            <a:fld id="{1B14E892-EEE5-6D48-AA03-CCB97326224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+mj-lt"/>
          <a:ea typeface="+mj-ea"/>
          <a:cs typeface="+mj-cs"/>
          <a:sym typeface="Verdana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defRPr sz="2200">
          <a:solidFill>
            <a:srgbClr val="0F5494"/>
          </a:solidFill>
          <a:latin typeface="+mn-lt"/>
          <a:ea typeface="+mn-ea"/>
          <a:cs typeface="+mn-cs"/>
          <a:sym typeface="Verdana Italic" charset="0"/>
        </a:defRPr>
      </a:lvl1pPr>
      <a:lvl2pPr marL="457200" algn="l" rtl="0" eaLnBrk="0" fontAlgn="base" hangingPunct="0">
        <a:spcBef>
          <a:spcPts val="500"/>
        </a:spcBef>
        <a:spcAft>
          <a:spcPct val="0"/>
        </a:spcAft>
        <a:defRPr>
          <a:solidFill>
            <a:srgbClr val="0F5494"/>
          </a:solidFill>
          <a:latin typeface="+mj-lt"/>
          <a:ea typeface="+mj-ea"/>
          <a:cs typeface="+mj-cs"/>
          <a:sym typeface="Verdana Bold" charset="0"/>
        </a:defRPr>
      </a:lvl2pPr>
      <a:lvl3pPr marL="914400" algn="l" rtl="0" eaLnBrk="0" fontAlgn="base" hangingPunct="0">
        <a:spcBef>
          <a:spcPts val="400"/>
        </a:spcBef>
        <a:spcAft>
          <a:spcPct val="0"/>
        </a:spcAft>
        <a:defRPr sz="14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3pPr>
      <a:lvl4pPr marL="1371600" algn="l" rtl="0" eaLnBrk="0" fontAlgn="base" hangingPunct="0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4pPr>
      <a:lvl5pPr marL="1828800" algn="l" rtl="0" eaLnBrk="0" fontAlgn="base" hangingPunct="0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5pPr>
      <a:lvl6pPr marL="22860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6pPr>
      <a:lvl7pPr marL="27432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7pPr>
      <a:lvl8pPr marL="32004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8pPr>
      <a:lvl9pPr marL="36576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37891" name="Picture 2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7892" name="Picture 3"/>
          <p:cNvPicPr>
            <a:picLocks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22363"/>
            <a:ext cx="8228012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 Bold" charset="0"/>
              </a:rPr>
              <a:t>Click to edit Master title style</a:t>
            </a:r>
          </a:p>
        </p:txBody>
      </p:sp>
      <p:sp>
        <p:nvSpPr>
          <p:cNvPr id="410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8013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Verdana Italic" charset="0"/>
              </a:rPr>
              <a:t>Click to edit Master text styles</a:t>
            </a:r>
          </a:p>
          <a:p>
            <a:pPr lvl="1"/>
            <a:r>
              <a:rPr lang="en-US">
                <a:sym typeface="Verdana Bold" charset="0"/>
              </a:rPr>
              <a:t>Second level</a:t>
            </a:r>
          </a:p>
          <a:p>
            <a:pPr lvl="2"/>
            <a:r>
              <a:rPr lang="en-US">
                <a:sym typeface="Verdana" charset="0"/>
              </a:rPr>
              <a:t>Third level</a:t>
            </a:r>
          </a:p>
          <a:p>
            <a:pPr lvl="3"/>
            <a:r>
              <a:rPr lang="en-US">
                <a:sym typeface="Verdana" charset="0"/>
              </a:rPr>
              <a:t>Fourth level</a:t>
            </a:r>
          </a:p>
          <a:p>
            <a:pPr lvl="4"/>
            <a:r>
              <a:rPr lang="en-US">
                <a:sym typeface="Verdana" charset="0"/>
              </a:rPr>
              <a:t>Fifth level</a:t>
            </a:r>
          </a:p>
        </p:txBody>
      </p:sp>
      <p:sp>
        <p:nvSpPr>
          <p:cNvPr id="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3827463" y="6388100"/>
            <a:ext cx="1487487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600" smtClean="0">
                <a:solidFill>
                  <a:schemeClr val="tx1"/>
                </a:solidFill>
                <a:latin typeface="Verdana Bold" charset="0"/>
                <a:ea typeface="ヒラギノ角ゴ ProN W6" charset="0"/>
                <a:cs typeface="Verdana Bold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>
              <a:defRPr/>
            </a:pPr>
            <a:fld id="{7C96D6FA-2990-794C-BED8-27E2B25B45D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+mj-lt"/>
          <a:ea typeface="+mj-ea"/>
          <a:cs typeface="+mj-cs"/>
          <a:sym typeface="Verdana Bol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0F5494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defRPr sz="2200">
          <a:solidFill>
            <a:srgbClr val="0F5494"/>
          </a:solidFill>
          <a:latin typeface="+mn-lt"/>
          <a:ea typeface="+mn-ea"/>
          <a:cs typeface="+mn-cs"/>
          <a:sym typeface="Verdana Italic" charset="0"/>
        </a:defRPr>
      </a:lvl1pPr>
      <a:lvl2pPr marL="457200" algn="l" rtl="0" eaLnBrk="0" fontAlgn="base" hangingPunct="0">
        <a:spcBef>
          <a:spcPts val="500"/>
        </a:spcBef>
        <a:spcAft>
          <a:spcPct val="0"/>
        </a:spcAft>
        <a:defRPr>
          <a:solidFill>
            <a:srgbClr val="0F5494"/>
          </a:solidFill>
          <a:latin typeface="+mj-lt"/>
          <a:ea typeface="+mj-ea"/>
          <a:cs typeface="+mj-cs"/>
          <a:sym typeface="Verdana Bold" charset="0"/>
        </a:defRPr>
      </a:lvl2pPr>
      <a:lvl3pPr marL="914400" algn="l" rtl="0" eaLnBrk="0" fontAlgn="base" hangingPunct="0">
        <a:spcBef>
          <a:spcPts val="400"/>
        </a:spcBef>
        <a:spcAft>
          <a:spcPct val="0"/>
        </a:spcAft>
        <a:defRPr sz="14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3pPr>
      <a:lvl4pPr marL="1371600" algn="l" rtl="0" eaLnBrk="0" fontAlgn="base" hangingPunct="0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4pPr>
      <a:lvl5pPr marL="1828800" algn="l" rtl="0" eaLnBrk="0" fontAlgn="base" hangingPunct="0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5pPr>
      <a:lvl6pPr marL="22860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6pPr>
      <a:lvl7pPr marL="27432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7pPr>
      <a:lvl8pPr marL="32004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8pPr>
      <a:lvl9pPr marL="3657600" algn="l" rtl="0" fontAlgn="base">
        <a:spcBef>
          <a:spcPts val="300"/>
        </a:spcBef>
        <a:spcAft>
          <a:spcPct val="0"/>
        </a:spcAft>
        <a:defRPr sz="1200">
          <a:solidFill>
            <a:srgbClr val="0F5494"/>
          </a:solidFill>
          <a:latin typeface="Verdana" charset="0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hyperlink" Target="http://www.ifrs.org/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24900" y="6388100"/>
            <a:ext cx="455613" cy="469900"/>
          </a:xfrm>
          <a:noFill/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fld id="{FBC1CDDC-1106-EC41-8F46-262663787B83}" type="slidenum">
              <a:rPr lang="en-US" sz="1800">
                <a:solidFill>
                  <a:schemeClr val="tx1"/>
                </a:solidFill>
                <a:cs typeface="Verdana Bold" charset="0"/>
              </a:rPr>
              <a:pPr eaLnBrk="1" hangingPunct="1"/>
              <a:t>1</a:t>
            </a:fld>
            <a:endParaRPr lang="en-US" sz="1800" dirty="0">
              <a:solidFill>
                <a:schemeClr val="tx1"/>
              </a:solidFill>
              <a:cs typeface="Verdana Bold" charset="0"/>
            </a:endParaRPr>
          </a:p>
        </p:txBody>
      </p:sp>
      <p:sp>
        <p:nvSpPr>
          <p:cNvPr id="5121" name="Rectangle 1"/>
          <p:cNvSpPr>
            <a:spLocks/>
          </p:cNvSpPr>
          <p:nvPr/>
        </p:nvSpPr>
        <p:spPr bwMode="auto">
          <a:xfrm>
            <a:off x="0" y="971550"/>
            <a:ext cx="9180513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blurRad="63500" dist="25399" dir="5400000" algn="ctr" rotWithShape="0">
              <a:schemeClr val="bg2">
                <a:alpha val="35036"/>
              </a:schemeClr>
            </a:outerShdw>
          </a:effectLst>
          <a:extLs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GB" dirty="0"/>
          </a:p>
        </p:txBody>
      </p:sp>
      <p:pic>
        <p:nvPicPr>
          <p:cNvPr id="51203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04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05" name="Rectangle 5"/>
          <p:cNvSpPr>
            <a:spLocks/>
          </p:cNvSpPr>
          <p:nvPr/>
        </p:nvSpPr>
        <p:spPr bwMode="auto">
          <a:xfrm>
            <a:off x="4132263" y="5213350"/>
            <a:ext cx="4832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058400" algn="l"/>
              </a:tabLst>
            </a:pPr>
            <a:r>
              <a:rPr lang="en-US" sz="2000" dirty="0">
                <a:solidFill>
                  <a:srgbClr val="FFD624"/>
                </a:solidFill>
                <a:latin typeface="Verdana" charset="0"/>
                <a:cs typeface="Verdana" charset="0"/>
                <a:sym typeface="Verdana" charset="0"/>
              </a:rPr>
              <a:t>Luxembourg, 10-11 December 2013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4124325" y="4005263"/>
            <a:ext cx="42926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ts val="600"/>
              </a:spcBef>
              <a:tabLst>
                <a:tab pos="571500" algn="l"/>
                <a:tab pos="1485900" algn="l"/>
                <a:tab pos="2400300" algn="l"/>
                <a:tab pos="3314700" algn="l"/>
                <a:tab pos="4229100" algn="l"/>
                <a:tab pos="5143500" algn="l"/>
                <a:tab pos="6057900" algn="l"/>
                <a:tab pos="6972300" algn="l"/>
                <a:tab pos="7886700" algn="l"/>
                <a:tab pos="8801100" algn="l"/>
                <a:tab pos="9715500" algn="l"/>
                <a:tab pos="10058400" algn="l"/>
              </a:tabLst>
            </a:pPr>
            <a:r>
              <a:rPr lang="en-US" sz="2400" dirty="0">
                <a:solidFill>
                  <a:schemeClr val="tx1"/>
                </a:solidFill>
                <a:latin typeface="Verdana Bold Italic" charset="0"/>
                <a:cs typeface="Verdana Bold Italic" charset="0"/>
                <a:sym typeface="Verdana Bold Italic" charset="0"/>
              </a:rPr>
              <a:t>Piotr Madziar – European Commission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553200" y="6435725"/>
            <a:ext cx="2146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/>
          <a:p>
            <a:pPr marL="38100" algn="r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900" dirty="0">
                <a:solidFill>
                  <a:schemeClr val="tx1"/>
                </a:solidFill>
                <a:latin typeface="Verdana" charset="0"/>
                <a:cs typeface="Verdana" charset="0"/>
                <a:sym typeface="Verdana" charset="0"/>
              </a:rPr>
              <a:t>22-23/10/2013</a:t>
            </a:r>
          </a:p>
        </p:txBody>
      </p:sp>
      <p:sp>
        <p:nvSpPr>
          <p:cNvPr id="51208" name="Rectangle 4"/>
          <p:cNvSpPr>
            <a:spLocks/>
          </p:cNvSpPr>
          <p:nvPr/>
        </p:nvSpPr>
        <p:spPr bwMode="auto">
          <a:xfrm>
            <a:off x="827088" y="2500313"/>
            <a:ext cx="71294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700"/>
              </a:spcBef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3600" dirty="0">
                <a:solidFill>
                  <a:schemeClr val="tx1"/>
                </a:solidFill>
                <a:latin typeface="Verdana" charset="0"/>
                <a:cs typeface="Verdana" charset="0"/>
                <a:sym typeface="Verdana" charset="0"/>
              </a:rPr>
              <a:t>TRANSPARENCY AGENDA FOR EUROPE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96325" y="6446838"/>
            <a:ext cx="433388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7392DE9B-8F2E-7F49-B23B-E6DA102173E8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10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69634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69635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9636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9637" name="Rectangle 4"/>
          <p:cNvSpPr>
            <a:spLocks/>
          </p:cNvSpPr>
          <p:nvPr/>
        </p:nvSpPr>
        <p:spPr bwMode="auto">
          <a:xfrm>
            <a:off x="395288" y="1617663"/>
            <a:ext cx="8242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>
                <a:solidFill>
                  <a:srgbClr val="0F5494"/>
                </a:solidFill>
                <a:latin typeface="Verdana" charset="0"/>
                <a:cs typeface="Verdana" charset="0"/>
                <a:sym typeface="Verdana" charset="0"/>
              </a:rPr>
              <a:t>Resources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730750" y="4627563"/>
            <a:ext cx="1639888" cy="1368425"/>
            <a:chOff x="4730750" y="4627563"/>
            <a:chExt cx="1639888" cy="1368425"/>
          </a:xfrm>
        </p:grpSpPr>
        <p:sp>
          <p:nvSpPr>
            <p:cNvPr id="69687" name="AutoShape 7"/>
            <p:cNvSpPr>
              <a:spLocks/>
            </p:cNvSpPr>
            <p:nvPr/>
          </p:nvSpPr>
          <p:spPr bwMode="auto">
            <a:xfrm>
              <a:off x="4787900" y="4627563"/>
              <a:ext cx="1512888" cy="1368425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270" y="10800"/>
                  </a:moveTo>
                  <a:cubicBezTo>
                    <a:pt x="1270" y="15990"/>
                    <a:pt x="5537" y="20197"/>
                    <a:pt x="10800" y="20197"/>
                  </a:cubicBezTo>
                  <a:cubicBezTo>
                    <a:pt x="16063" y="20197"/>
                    <a:pt x="20330" y="15990"/>
                    <a:pt x="20330" y="10800"/>
                  </a:cubicBezTo>
                  <a:cubicBezTo>
                    <a:pt x="20330" y="5610"/>
                    <a:pt x="16063" y="1403"/>
                    <a:pt x="10800" y="1403"/>
                  </a:cubicBezTo>
                  <a:cubicBezTo>
                    <a:pt x="5537" y="1403"/>
                    <a:pt x="1270" y="5610"/>
                    <a:pt x="1270" y="10800"/>
                  </a:cubicBezTo>
                  <a:close/>
                  <a:moveTo>
                    <a:pt x="1270" y="108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9688" name="Rectangle 10"/>
            <p:cNvSpPr>
              <a:spLocks/>
            </p:cNvSpPr>
            <p:nvPr/>
          </p:nvSpPr>
          <p:spPr bwMode="auto">
            <a:xfrm>
              <a:off x="4730750" y="5141913"/>
              <a:ext cx="1639888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Commission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700338" y="4622800"/>
            <a:ext cx="1511300" cy="1368425"/>
            <a:chOff x="2700338" y="4622800"/>
            <a:chExt cx="1511300" cy="1368425"/>
          </a:xfrm>
        </p:grpSpPr>
        <p:sp>
          <p:nvSpPr>
            <p:cNvPr id="69685" name="AutoShape 6"/>
            <p:cNvSpPr>
              <a:spLocks/>
            </p:cNvSpPr>
            <p:nvPr/>
          </p:nvSpPr>
          <p:spPr bwMode="auto">
            <a:xfrm>
              <a:off x="2700338" y="4622800"/>
              <a:ext cx="1511300" cy="1368425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270" y="10800"/>
                  </a:moveTo>
                  <a:cubicBezTo>
                    <a:pt x="1270" y="15990"/>
                    <a:pt x="5537" y="20197"/>
                    <a:pt x="10800" y="20197"/>
                  </a:cubicBezTo>
                  <a:cubicBezTo>
                    <a:pt x="16063" y="20197"/>
                    <a:pt x="20330" y="15990"/>
                    <a:pt x="20330" y="10800"/>
                  </a:cubicBezTo>
                  <a:cubicBezTo>
                    <a:pt x="20330" y="5610"/>
                    <a:pt x="16063" y="1403"/>
                    <a:pt x="10800" y="1403"/>
                  </a:cubicBezTo>
                  <a:cubicBezTo>
                    <a:pt x="5537" y="1403"/>
                    <a:pt x="1270" y="5610"/>
                    <a:pt x="1270" y="10800"/>
                  </a:cubicBezTo>
                  <a:close/>
                  <a:moveTo>
                    <a:pt x="1270" y="108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9686" name="Rectangle 11"/>
            <p:cNvSpPr>
              <a:spLocks/>
            </p:cNvSpPr>
            <p:nvPr/>
          </p:nvSpPr>
          <p:spPr bwMode="auto">
            <a:xfrm>
              <a:off x="3027363" y="5156200"/>
              <a:ext cx="868362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ESMA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646613" y="2698750"/>
            <a:ext cx="1808162" cy="1366838"/>
            <a:chOff x="4646613" y="2698750"/>
            <a:chExt cx="1808162" cy="1366838"/>
          </a:xfrm>
        </p:grpSpPr>
        <p:sp>
          <p:nvSpPr>
            <p:cNvPr id="69683" name="AutoShape 8"/>
            <p:cNvSpPr>
              <a:spLocks/>
            </p:cNvSpPr>
            <p:nvPr/>
          </p:nvSpPr>
          <p:spPr bwMode="auto">
            <a:xfrm>
              <a:off x="4787900" y="2698750"/>
              <a:ext cx="1512888" cy="1366838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2147483647 w 21600"/>
                <a:gd name="T17" fmla="*/ 2147483647 h 21600"/>
                <a:gd name="T18" fmla="*/ 2147483647 w 21600"/>
                <a:gd name="T19" fmla="*/ 2147483647 h 21600"/>
                <a:gd name="T20" fmla="*/ 2147483647 w 21600"/>
                <a:gd name="T21" fmla="*/ 2147483647 h 216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270" y="10800"/>
                  </a:moveTo>
                  <a:cubicBezTo>
                    <a:pt x="1270" y="15990"/>
                    <a:pt x="5537" y="20197"/>
                    <a:pt x="10800" y="20197"/>
                  </a:cubicBezTo>
                  <a:cubicBezTo>
                    <a:pt x="16063" y="20197"/>
                    <a:pt x="20330" y="15990"/>
                    <a:pt x="20330" y="10800"/>
                  </a:cubicBezTo>
                  <a:cubicBezTo>
                    <a:pt x="20330" y="5610"/>
                    <a:pt x="16063" y="1403"/>
                    <a:pt x="10800" y="1403"/>
                  </a:cubicBezTo>
                  <a:cubicBezTo>
                    <a:pt x="5537" y="1403"/>
                    <a:pt x="1270" y="5610"/>
                    <a:pt x="1270" y="10800"/>
                  </a:cubicBezTo>
                  <a:close/>
                  <a:moveTo>
                    <a:pt x="1270" y="10800"/>
                  </a:moveTo>
                </a:path>
              </a:pathLst>
            </a:custGeom>
            <a:solidFill>
              <a:schemeClr val="accent1"/>
            </a:solidFill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9684" name="Rectangle 12"/>
            <p:cNvSpPr>
              <a:spLocks/>
            </p:cNvSpPr>
            <p:nvPr/>
          </p:nvSpPr>
          <p:spPr bwMode="auto">
            <a:xfrm>
              <a:off x="4646613" y="3221038"/>
              <a:ext cx="1808162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XBRL Europe</a:t>
              </a:r>
            </a:p>
          </p:txBody>
        </p:sp>
      </p:grpSp>
      <p:sp>
        <p:nvSpPr>
          <p:cNvPr id="13338" name="Freeform 24"/>
          <p:cNvSpPr>
            <a:spLocks/>
          </p:cNvSpPr>
          <p:nvPr/>
        </p:nvSpPr>
        <p:spPr bwMode="auto">
          <a:xfrm rot="2700000">
            <a:off x="3817937" y="3679826"/>
            <a:ext cx="1381125" cy="136525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0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2147483647 w 21600"/>
              <a:gd name="T25" fmla="*/ 2147483647 h 21600"/>
              <a:gd name="T26" fmla="*/ 2147483647 w 21600"/>
              <a:gd name="T27" fmla="*/ 2147483647 h 21600"/>
              <a:gd name="T28" fmla="*/ 2147483647 w 21600"/>
              <a:gd name="T29" fmla="*/ 2147483647 h 21600"/>
              <a:gd name="T30" fmla="*/ 2147483647 w 21600"/>
              <a:gd name="T31" fmla="*/ 2147483647 h 21600"/>
              <a:gd name="T32" fmla="*/ 2147483647 w 21600"/>
              <a:gd name="T33" fmla="*/ 2147483647 h 21600"/>
              <a:gd name="T34" fmla="*/ 2147483647 w 21600"/>
              <a:gd name="T35" fmla="*/ 2147483647 h 21600"/>
              <a:gd name="T36" fmla="*/ 2147483647 w 21600"/>
              <a:gd name="T37" fmla="*/ 2147483647 h 21600"/>
              <a:gd name="T38" fmla="*/ 2147483647 w 21600"/>
              <a:gd name="T39" fmla="*/ 2147483647 h 21600"/>
              <a:gd name="T40" fmla="*/ 2147483647 w 21600"/>
              <a:gd name="T41" fmla="*/ 2147483647 h 21600"/>
              <a:gd name="T42" fmla="*/ 2147483647 w 21600"/>
              <a:gd name="T43" fmla="*/ 2147483647 h 21600"/>
              <a:gd name="T44" fmla="*/ 2147483647 w 21600"/>
              <a:gd name="T45" fmla="*/ 2147483647 h 21600"/>
              <a:gd name="T46" fmla="*/ 2147483647 w 21600"/>
              <a:gd name="T47" fmla="*/ 2147483647 h 21600"/>
              <a:gd name="T48" fmla="*/ 0 w 21600"/>
              <a:gd name="T49" fmla="*/ 2147483647 h 21600"/>
              <a:gd name="T50" fmla="*/ 0 w 21600"/>
              <a:gd name="T51" fmla="*/ 2147483647 h 2160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4807" y="5940"/>
                </a:lnTo>
                <a:lnTo>
                  <a:pt x="4807" y="8370"/>
                </a:lnTo>
                <a:lnTo>
                  <a:pt x="8397" y="8370"/>
                </a:lnTo>
                <a:lnTo>
                  <a:pt x="8397" y="4860"/>
                </a:lnTo>
                <a:lnTo>
                  <a:pt x="5993" y="4860"/>
                </a:lnTo>
                <a:lnTo>
                  <a:pt x="10800" y="0"/>
                </a:lnTo>
                <a:lnTo>
                  <a:pt x="15607" y="4860"/>
                </a:lnTo>
                <a:lnTo>
                  <a:pt x="13203" y="4860"/>
                </a:lnTo>
                <a:lnTo>
                  <a:pt x="13203" y="8370"/>
                </a:lnTo>
                <a:lnTo>
                  <a:pt x="16793" y="8370"/>
                </a:lnTo>
                <a:lnTo>
                  <a:pt x="16793" y="5940"/>
                </a:lnTo>
                <a:lnTo>
                  <a:pt x="21600" y="10800"/>
                </a:lnTo>
                <a:lnTo>
                  <a:pt x="16793" y="15660"/>
                </a:lnTo>
                <a:lnTo>
                  <a:pt x="16793" y="13230"/>
                </a:lnTo>
                <a:lnTo>
                  <a:pt x="13203" y="13230"/>
                </a:lnTo>
                <a:lnTo>
                  <a:pt x="13203" y="16740"/>
                </a:lnTo>
                <a:lnTo>
                  <a:pt x="15607" y="16740"/>
                </a:lnTo>
                <a:lnTo>
                  <a:pt x="10800" y="21600"/>
                </a:lnTo>
                <a:lnTo>
                  <a:pt x="5993" y="16740"/>
                </a:lnTo>
                <a:lnTo>
                  <a:pt x="8397" y="16740"/>
                </a:lnTo>
                <a:lnTo>
                  <a:pt x="8397" y="13230"/>
                </a:lnTo>
                <a:lnTo>
                  <a:pt x="4807" y="13230"/>
                </a:lnTo>
                <a:lnTo>
                  <a:pt x="4807" y="15660"/>
                </a:lnTo>
                <a:lnTo>
                  <a:pt x="0" y="10800"/>
                </a:lnTo>
                <a:close/>
                <a:moveTo>
                  <a:pt x="0" y="10800"/>
                </a:moveTo>
              </a:path>
            </a:pathLst>
          </a:custGeom>
          <a:solidFill>
            <a:schemeClr val="accent1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13335" name="Rectangle 21"/>
          <p:cNvSpPr>
            <a:spLocks/>
          </p:cNvSpPr>
          <p:nvPr/>
        </p:nvSpPr>
        <p:spPr bwMode="auto">
          <a:xfrm>
            <a:off x="1506538" y="2182813"/>
            <a:ext cx="990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600" dirty="0">
                <a:solidFill>
                  <a:srgbClr val="000000"/>
                </a:solidFill>
                <a:cs typeface="Verdana Bold" charset="0"/>
              </a:rPr>
              <a:t>EIOPA</a:t>
            </a:r>
          </a:p>
        </p:txBody>
      </p:sp>
      <p:sp>
        <p:nvSpPr>
          <p:cNvPr id="13327" name="Rectangle 13"/>
          <p:cNvSpPr>
            <a:spLocks/>
          </p:cNvSpPr>
          <p:nvPr/>
        </p:nvSpPr>
        <p:spPr bwMode="auto">
          <a:xfrm>
            <a:off x="400050" y="2528888"/>
            <a:ext cx="692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600" dirty="0">
                <a:solidFill>
                  <a:srgbClr val="000000"/>
                </a:solidFill>
                <a:cs typeface="Verdana Bold" charset="0"/>
              </a:rPr>
              <a:t>EBA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1079500" y="2520950"/>
            <a:ext cx="3132138" cy="1544638"/>
            <a:chOff x="1079500" y="2520950"/>
            <a:chExt cx="3132138" cy="1544638"/>
          </a:xfrm>
        </p:grpSpPr>
        <p:grpSp>
          <p:nvGrpSpPr>
            <p:cNvPr id="69678" name="Group 3"/>
            <p:cNvGrpSpPr>
              <a:grpSpLocks/>
            </p:cNvGrpSpPr>
            <p:nvPr/>
          </p:nvGrpSpPr>
          <p:grpSpPr bwMode="auto">
            <a:xfrm>
              <a:off x="2700338" y="2698750"/>
              <a:ext cx="1511300" cy="1366838"/>
              <a:chOff x="2700338" y="2698750"/>
              <a:chExt cx="1511300" cy="1366838"/>
            </a:xfrm>
          </p:grpSpPr>
          <p:sp>
            <p:nvSpPr>
              <p:cNvPr id="69681" name="AutoShape 5"/>
              <p:cNvSpPr>
                <a:spLocks/>
              </p:cNvSpPr>
              <p:nvPr/>
            </p:nvSpPr>
            <p:spPr bwMode="auto">
              <a:xfrm>
                <a:off x="2700338" y="2698750"/>
                <a:ext cx="1511300" cy="1366838"/>
              </a:xfrm>
              <a:custGeom>
                <a:avLst/>
                <a:gdLst>
                  <a:gd name="T0" fmla="*/ 0 w 21600"/>
                  <a:gd name="T1" fmla="*/ 2147483647 h 21600"/>
                  <a:gd name="T2" fmla="*/ 2147483647 w 21600"/>
                  <a:gd name="T3" fmla="*/ 0 h 21600"/>
                  <a:gd name="T4" fmla="*/ 2147483647 w 21600"/>
                  <a:gd name="T5" fmla="*/ 2147483647 h 21600"/>
                  <a:gd name="T6" fmla="*/ 2147483647 w 21600"/>
                  <a:gd name="T7" fmla="*/ 2147483647 h 21600"/>
                  <a:gd name="T8" fmla="*/ 0 w 21600"/>
                  <a:gd name="T9" fmla="*/ 2147483647 h 21600"/>
                  <a:gd name="T10" fmla="*/ 2147483647 w 21600"/>
                  <a:gd name="T11" fmla="*/ 2147483647 h 21600"/>
                  <a:gd name="T12" fmla="*/ 2147483647 w 21600"/>
                  <a:gd name="T13" fmla="*/ 2147483647 h 21600"/>
                  <a:gd name="T14" fmla="*/ 2147483647 w 21600"/>
                  <a:gd name="T15" fmla="*/ 2147483647 h 21600"/>
                  <a:gd name="T16" fmla="*/ 2147483647 w 21600"/>
                  <a:gd name="T17" fmla="*/ 2147483647 h 21600"/>
                  <a:gd name="T18" fmla="*/ 2147483647 w 21600"/>
                  <a:gd name="T19" fmla="*/ 2147483647 h 21600"/>
                  <a:gd name="T20" fmla="*/ 2147483647 w 21600"/>
                  <a:gd name="T21" fmla="*/ 2147483647 h 216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270" y="10800"/>
                    </a:moveTo>
                    <a:cubicBezTo>
                      <a:pt x="1270" y="15990"/>
                      <a:pt x="5537" y="20197"/>
                      <a:pt x="10800" y="20197"/>
                    </a:cubicBezTo>
                    <a:cubicBezTo>
                      <a:pt x="16063" y="20197"/>
                      <a:pt x="20330" y="15990"/>
                      <a:pt x="20330" y="10800"/>
                    </a:cubicBezTo>
                    <a:cubicBezTo>
                      <a:pt x="20330" y="5610"/>
                      <a:pt x="16063" y="1403"/>
                      <a:pt x="10800" y="1403"/>
                    </a:cubicBezTo>
                    <a:cubicBezTo>
                      <a:pt x="5537" y="1403"/>
                      <a:pt x="1270" y="5610"/>
                      <a:pt x="1270" y="10800"/>
                    </a:cubicBezTo>
                    <a:close/>
                    <a:moveTo>
                      <a:pt x="1270" y="10800"/>
                    </a:moveTo>
                  </a:path>
                </a:pathLst>
              </a:custGeom>
              <a:solidFill>
                <a:schemeClr val="accent1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/>
              </a:p>
            </p:txBody>
          </p:sp>
          <p:sp>
            <p:nvSpPr>
              <p:cNvPr id="69682" name="Rectangle 9"/>
              <p:cNvSpPr>
                <a:spLocks/>
              </p:cNvSpPr>
              <p:nvPr/>
            </p:nvSpPr>
            <p:spPr bwMode="auto">
              <a:xfrm>
                <a:off x="2776538" y="3230563"/>
                <a:ext cx="1371600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40639" bIns="0"/>
              <a:lstStyle/>
              <a:p>
                <a:pPr marL="39688"/>
                <a:r>
                  <a:rPr lang="en-US" sz="1600" dirty="0">
                    <a:solidFill>
                      <a:srgbClr val="000000"/>
                    </a:solidFill>
                    <a:cs typeface="Verdana Bold" charset="0"/>
                  </a:rPr>
                  <a:t>Eurofiling</a:t>
                </a:r>
              </a:p>
            </p:txBody>
          </p:sp>
        </p:grpSp>
        <p:sp>
          <p:nvSpPr>
            <p:cNvPr id="69679" name="Line 25"/>
            <p:cNvSpPr>
              <a:spLocks noChangeShapeType="1"/>
            </p:cNvSpPr>
            <p:nvPr/>
          </p:nvSpPr>
          <p:spPr bwMode="auto">
            <a:xfrm>
              <a:off x="2339975" y="2520950"/>
              <a:ext cx="581025" cy="377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9680" name="Line 26"/>
            <p:cNvSpPr>
              <a:spLocks noChangeShapeType="1"/>
            </p:cNvSpPr>
            <p:nvPr/>
          </p:nvSpPr>
          <p:spPr bwMode="auto">
            <a:xfrm>
              <a:off x="1079500" y="2698750"/>
              <a:ext cx="1697038" cy="43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438150" y="3246438"/>
            <a:ext cx="2254250" cy="338137"/>
            <a:chOff x="438697" y="3246962"/>
            <a:chExt cx="2253703" cy="338137"/>
          </a:xfrm>
        </p:grpSpPr>
        <p:sp>
          <p:nvSpPr>
            <p:cNvPr id="69676" name="Rectangle 22"/>
            <p:cNvSpPr>
              <a:spLocks/>
            </p:cNvSpPr>
            <p:nvPr/>
          </p:nvSpPr>
          <p:spPr bwMode="auto">
            <a:xfrm>
              <a:off x="438697" y="3246962"/>
              <a:ext cx="1600199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CEN/CENELEC</a:t>
              </a:r>
            </a:p>
          </p:txBody>
        </p:sp>
        <p:sp>
          <p:nvSpPr>
            <p:cNvPr id="69677" name="Line 27"/>
            <p:cNvSpPr>
              <a:spLocks noChangeShapeType="1"/>
            </p:cNvSpPr>
            <p:nvPr/>
          </p:nvSpPr>
          <p:spPr bwMode="auto">
            <a:xfrm>
              <a:off x="2032000" y="3394075"/>
              <a:ext cx="660400" cy="206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219700" y="2106613"/>
            <a:ext cx="804863" cy="552450"/>
            <a:chOff x="5219700" y="2106613"/>
            <a:chExt cx="804863" cy="552450"/>
          </a:xfrm>
        </p:grpSpPr>
        <p:sp>
          <p:nvSpPr>
            <p:cNvPr id="69674" name="Rectangle 18"/>
            <p:cNvSpPr>
              <a:spLocks/>
            </p:cNvSpPr>
            <p:nvPr/>
          </p:nvSpPr>
          <p:spPr bwMode="auto">
            <a:xfrm>
              <a:off x="5219700" y="2106613"/>
              <a:ext cx="8048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xEBR</a:t>
              </a:r>
            </a:p>
          </p:txBody>
        </p:sp>
        <p:cxnSp>
          <p:nvCxnSpPr>
            <p:cNvPr id="69675" name="AutoShape 28"/>
            <p:cNvCxnSpPr>
              <a:cxnSpLocks noChangeShapeType="1"/>
            </p:cNvCxnSpPr>
            <p:nvPr/>
          </p:nvCxnSpPr>
          <p:spPr bwMode="auto">
            <a:xfrm flipV="1">
              <a:off x="5621338" y="2351881"/>
              <a:ext cx="38894" cy="3071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078538" y="2106613"/>
            <a:ext cx="1139825" cy="792162"/>
            <a:chOff x="6078538" y="2106613"/>
            <a:chExt cx="1139825" cy="792162"/>
          </a:xfrm>
        </p:grpSpPr>
        <p:sp>
          <p:nvSpPr>
            <p:cNvPr id="69672" name="Rectangle 19"/>
            <p:cNvSpPr>
              <a:spLocks/>
            </p:cNvSpPr>
            <p:nvPr/>
          </p:nvSpPr>
          <p:spPr bwMode="auto">
            <a:xfrm>
              <a:off x="6413500" y="2106613"/>
              <a:ext cx="804863" cy="585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IFRS WG</a:t>
              </a:r>
            </a:p>
          </p:txBody>
        </p:sp>
        <p:sp>
          <p:nvSpPr>
            <p:cNvPr id="69673" name="Line 29"/>
            <p:cNvSpPr>
              <a:spLocks noChangeShapeType="1"/>
            </p:cNvSpPr>
            <p:nvPr/>
          </p:nvSpPr>
          <p:spPr bwMode="auto">
            <a:xfrm rot="10800000" flipH="1">
              <a:off x="6078538" y="2560638"/>
              <a:ext cx="400050" cy="3381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278563" y="2425700"/>
            <a:ext cx="1762125" cy="704850"/>
            <a:chOff x="6278563" y="2425700"/>
            <a:chExt cx="1762125" cy="704850"/>
          </a:xfrm>
        </p:grpSpPr>
        <p:sp>
          <p:nvSpPr>
            <p:cNvPr id="69670" name="Rectangle 20"/>
            <p:cNvSpPr>
              <a:spLocks/>
            </p:cNvSpPr>
            <p:nvPr/>
          </p:nvSpPr>
          <p:spPr bwMode="auto">
            <a:xfrm>
              <a:off x="7451725" y="2425700"/>
              <a:ext cx="58896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XII</a:t>
              </a:r>
            </a:p>
          </p:txBody>
        </p:sp>
        <p:sp>
          <p:nvSpPr>
            <p:cNvPr id="69671" name="Line 30"/>
            <p:cNvSpPr>
              <a:spLocks noChangeShapeType="1"/>
            </p:cNvSpPr>
            <p:nvPr/>
          </p:nvSpPr>
          <p:spPr bwMode="auto">
            <a:xfrm rot="10800000" flipH="1">
              <a:off x="6278563" y="2595563"/>
              <a:ext cx="1173162" cy="5349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6308725" y="3200400"/>
            <a:ext cx="2379663" cy="584200"/>
            <a:chOff x="6308725" y="3200400"/>
            <a:chExt cx="2379663" cy="584200"/>
          </a:xfrm>
        </p:grpSpPr>
        <p:sp>
          <p:nvSpPr>
            <p:cNvPr id="69668" name="Rectangle 16"/>
            <p:cNvSpPr>
              <a:spLocks/>
            </p:cNvSpPr>
            <p:nvPr/>
          </p:nvSpPr>
          <p:spPr bwMode="auto">
            <a:xfrm>
              <a:off x="7024688" y="3200400"/>
              <a:ext cx="166370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Enlargement countries</a:t>
              </a:r>
            </a:p>
          </p:txBody>
        </p:sp>
        <p:sp>
          <p:nvSpPr>
            <p:cNvPr id="69669" name="Line 31"/>
            <p:cNvSpPr>
              <a:spLocks noChangeShapeType="1"/>
            </p:cNvSpPr>
            <p:nvPr/>
          </p:nvSpPr>
          <p:spPr bwMode="auto">
            <a:xfrm>
              <a:off x="6308725" y="3505200"/>
              <a:ext cx="714375" cy="76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294438" y="5176838"/>
            <a:ext cx="1314450" cy="342900"/>
            <a:chOff x="6294438" y="5176838"/>
            <a:chExt cx="1314450" cy="342900"/>
          </a:xfrm>
        </p:grpSpPr>
        <p:sp>
          <p:nvSpPr>
            <p:cNvPr id="69666" name="Rectangle 14"/>
            <p:cNvSpPr>
              <a:spLocks/>
            </p:cNvSpPr>
            <p:nvPr/>
          </p:nvSpPr>
          <p:spPr bwMode="auto">
            <a:xfrm>
              <a:off x="6808788" y="5176838"/>
              <a:ext cx="8001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IASB</a:t>
              </a:r>
            </a:p>
          </p:txBody>
        </p:sp>
        <p:sp>
          <p:nvSpPr>
            <p:cNvPr id="69667" name="Line 32"/>
            <p:cNvSpPr>
              <a:spLocks noChangeShapeType="1"/>
            </p:cNvSpPr>
            <p:nvPr/>
          </p:nvSpPr>
          <p:spPr bwMode="auto">
            <a:xfrm>
              <a:off x="6294438" y="5324475"/>
              <a:ext cx="523875" cy="22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016625" y="5845175"/>
            <a:ext cx="984250" cy="658813"/>
            <a:chOff x="6016625" y="5845175"/>
            <a:chExt cx="984250" cy="658813"/>
          </a:xfrm>
        </p:grpSpPr>
        <p:sp>
          <p:nvSpPr>
            <p:cNvPr id="69664" name="Rectangle 17"/>
            <p:cNvSpPr>
              <a:spLocks/>
            </p:cNvSpPr>
            <p:nvPr/>
          </p:nvSpPr>
          <p:spPr bwMode="auto">
            <a:xfrm>
              <a:off x="6308725" y="6165850"/>
              <a:ext cx="6921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ISA</a:t>
              </a:r>
            </a:p>
          </p:txBody>
        </p:sp>
        <p:sp>
          <p:nvSpPr>
            <p:cNvPr id="69665" name="Line 33"/>
            <p:cNvSpPr>
              <a:spLocks noChangeShapeType="1"/>
            </p:cNvSpPr>
            <p:nvPr/>
          </p:nvSpPr>
          <p:spPr bwMode="auto">
            <a:xfrm>
              <a:off x="6016625" y="5845175"/>
              <a:ext cx="341313" cy="320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971550" y="5661025"/>
            <a:ext cx="1804988" cy="1038225"/>
            <a:chOff x="971550" y="5661025"/>
            <a:chExt cx="1804988" cy="1038225"/>
          </a:xfrm>
        </p:grpSpPr>
        <p:sp>
          <p:nvSpPr>
            <p:cNvPr id="69662" name="Rectangle 23"/>
            <p:cNvSpPr>
              <a:spLocks/>
            </p:cNvSpPr>
            <p:nvPr/>
          </p:nvSpPr>
          <p:spPr bwMode="auto">
            <a:xfrm>
              <a:off x="971550" y="5873750"/>
              <a:ext cx="1524000" cy="82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Third Countries' supervisors</a:t>
              </a:r>
            </a:p>
          </p:txBody>
        </p:sp>
        <p:sp>
          <p:nvSpPr>
            <p:cNvPr id="69663" name="Line 34"/>
            <p:cNvSpPr>
              <a:spLocks noChangeShapeType="1"/>
            </p:cNvSpPr>
            <p:nvPr/>
          </p:nvSpPr>
          <p:spPr bwMode="auto">
            <a:xfrm rot="10800000" flipH="1">
              <a:off x="2212975" y="5661025"/>
              <a:ext cx="563563" cy="334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047750" y="5137150"/>
            <a:ext cx="1652588" cy="339725"/>
            <a:chOff x="1047750" y="5137150"/>
            <a:chExt cx="1652588" cy="339725"/>
          </a:xfrm>
        </p:grpSpPr>
        <p:sp>
          <p:nvSpPr>
            <p:cNvPr id="69660" name="Rectangle 15"/>
            <p:cNvSpPr>
              <a:spLocks/>
            </p:cNvSpPr>
            <p:nvPr/>
          </p:nvSpPr>
          <p:spPr bwMode="auto">
            <a:xfrm>
              <a:off x="1047750" y="5137150"/>
              <a:ext cx="6921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NSA</a:t>
              </a:r>
            </a:p>
          </p:txBody>
        </p:sp>
        <p:sp>
          <p:nvSpPr>
            <p:cNvPr id="69661" name="Line 35"/>
            <p:cNvSpPr>
              <a:spLocks noChangeShapeType="1"/>
            </p:cNvSpPr>
            <p:nvPr/>
          </p:nvSpPr>
          <p:spPr bwMode="auto">
            <a:xfrm rot="10800000" flipH="1">
              <a:off x="1727200" y="5278438"/>
              <a:ext cx="973138" cy="285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6223000" y="5626100"/>
            <a:ext cx="1879600" cy="393700"/>
            <a:chOff x="6223000" y="5626100"/>
            <a:chExt cx="1879600" cy="393700"/>
          </a:xfrm>
        </p:grpSpPr>
        <p:sp>
          <p:nvSpPr>
            <p:cNvPr id="69658" name="Rectangle 36"/>
            <p:cNvSpPr>
              <a:spLocks/>
            </p:cNvSpPr>
            <p:nvPr/>
          </p:nvSpPr>
          <p:spPr bwMode="auto">
            <a:xfrm>
              <a:off x="6934200" y="5676900"/>
              <a:ext cx="11684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MS, EP</a:t>
              </a:r>
            </a:p>
          </p:txBody>
        </p:sp>
        <p:sp>
          <p:nvSpPr>
            <p:cNvPr id="69659" name="Line 37"/>
            <p:cNvSpPr>
              <a:spLocks noChangeShapeType="1"/>
            </p:cNvSpPr>
            <p:nvPr/>
          </p:nvSpPr>
          <p:spPr bwMode="auto">
            <a:xfrm>
              <a:off x="6223000" y="5626100"/>
              <a:ext cx="769938" cy="234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192838" y="4551363"/>
            <a:ext cx="1350962" cy="390525"/>
            <a:chOff x="6193624" y="4551389"/>
            <a:chExt cx="1349462" cy="389780"/>
          </a:xfrm>
        </p:grpSpPr>
        <p:sp>
          <p:nvSpPr>
            <p:cNvPr id="69656" name="Line 32"/>
            <p:cNvSpPr>
              <a:spLocks noChangeShapeType="1"/>
            </p:cNvSpPr>
            <p:nvPr/>
          </p:nvSpPr>
          <p:spPr bwMode="auto">
            <a:xfrm flipV="1">
              <a:off x="6193624" y="4797153"/>
              <a:ext cx="523875" cy="1440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9657" name="Rectangle 18"/>
            <p:cNvSpPr>
              <a:spLocks/>
            </p:cNvSpPr>
            <p:nvPr/>
          </p:nvSpPr>
          <p:spPr bwMode="auto">
            <a:xfrm>
              <a:off x="6738223" y="4551389"/>
              <a:ext cx="80486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/>
              <a:r>
                <a:rPr lang="en-US" sz="1600" dirty="0">
                  <a:solidFill>
                    <a:srgbClr val="000000"/>
                  </a:solidFill>
                  <a:cs typeface="Verdana Bold" charset="0"/>
                </a:rPr>
                <a:t>BRIS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83625" y="6450013"/>
            <a:ext cx="477838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32E3CF9C-B364-6C46-92E2-B147217F05DD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11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59394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59395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9396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9397" name="Rectangle 4"/>
          <p:cNvSpPr>
            <a:spLocks/>
          </p:cNvSpPr>
          <p:nvPr/>
        </p:nvSpPr>
        <p:spPr bwMode="auto">
          <a:xfrm>
            <a:off x="395288" y="1617663"/>
            <a:ext cx="8242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>
                <a:solidFill>
                  <a:srgbClr val="0F5494"/>
                </a:solidFill>
                <a:latin typeface="Verdana" charset="0"/>
                <a:cs typeface="Verdana" charset="0"/>
                <a:sym typeface="Verdana" charset="0"/>
              </a:rPr>
              <a:t>Challenges / Decisions to take</a:t>
            </a:r>
          </a:p>
        </p:txBody>
      </p:sp>
      <p:sp>
        <p:nvSpPr>
          <p:cNvPr id="2" name="Rectangle 5"/>
          <p:cNvSpPr>
            <a:spLocks/>
          </p:cNvSpPr>
          <p:nvPr/>
        </p:nvSpPr>
        <p:spPr bwMode="auto">
          <a:xfrm>
            <a:off x="309563" y="2276475"/>
            <a:ext cx="84582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/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Is the new supervisory reporting of banks a success?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Tight agendas and deadlines, steep learning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curve, limited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resources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Leadership, coordination, support of EU on XBRL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Learn from mistakes of early and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EU and non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-EU XBRL adopters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Diverging roles of supervisors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Get all 28+, communicate effectively with EU member states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Assure real interoperability by applying orderly national extensions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Non-IFRS users in EU 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rPr>
              <a:t>Undefined concepts and non-GAAP items (What is annual report?)</a:t>
            </a:r>
          </a:p>
          <a:p>
            <a:pPr marL="381000" indent="-342900"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endParaRPr lang="en-US" dirty="0">
              <a:solidFill>
                <a:schemeClr val="tx1"/>
              </a:solidFill>
              <a:latin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395288" y="3562350"/>
            <a:ext cx="3286125" cy="3224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/>
            </a:solidFill>
            <a:prstDash val="solid"/>
          </a:ln>
        </p:spPr>
        <p:txBody>
          <a:bodyPr>
            <a:spAutoFit/>
          </a:bodyPr>
          <a:lstStyle/>
          <a:p>
            <a:pPr>
              <a:defRPr/>
            </a:pP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9188" y="6435725"/>
            <a:ext cx="404812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CB9FFAA5-BA9D-384B-991A-B8D3A6B2A360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12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58371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58372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8373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8374" name="Rectangle 5"/>
          <p:cNvSpPr>
            <a:spLocks/>
          </p:cNvSpPr>
          <p:nvPr/>
        </p:nvSpPr>
        <p:spPr bwMode="auto">
          <a:xfrm>
            <a:off x="395288" y="1428750"/>
            <a:ext cx="8242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>
                <a:solidFill>
                  <a:srgbClr val="7030A0"/>
                </a:solidFill>
                <a:latin typeface="Verdana" charset="0"/>
                <a:cs typeface="Verdana" charset="0"/>
                <a:sym typeface="Verdana" charset="0"/>
              </a:rPr>
              <a:t>EU </a:t>
            </a:r>
            <a:r>
              <a:rPr lang="en-US" sz="2500" dirty="0" smtClean="0">
                <a:solidFill>
                  <a:srgbClr val="7030A0"/>
                </a:solidFill>
                <a:latin typeface="Verdana" charset="0"/>
                <a:cs typeface="Verdana" charset="0"/>
                <a:sym typeface="Verdana" charset="0"/>
              </a:rPr>
              <a:t>ESEF Endorsement Cycle?</a:t>
            </a:r>
            <a:endParaRPr lang="en-US" sz="2500" dirty="0">
              <a:solidFill>
                <a:srgbClr val="7030A0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58375" name="TextBox 3"/>
          <p:cNvSpPr txBox="1">
            <a:spLocks noChangeArrowheads="1"/>
          </p:cNvSpPr>
          <p:nvPr/>
        </p:nvSpPr>
        <p:spPr bwMode="auto">
          <a:xfrm>
            <a:off x="5076825" y="2182813"/>
            <a:ext cx="790575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IASB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8376" name="TextBox 9"/>
          <p:cNvSpPr txBox="1">
            <a:spLocks noChangeArrowheads="1"/>
          </p:cNvSpPr>
          <p:nvPr/>
        </p:nvSpPr>
        <p:spPr bwMode="auto">
          <a:xfrm>
            <a:off x="2239963" y="3681413"/>
            <a:ext cx="1065212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EFRAG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8377" name="TextBox 10"/>
          <p:cNvSpPr txBox="1">
            <a:spLocks noChangeArrowheads="1"/>
          </p:cNvSpPr>
          <p:nvPr/>
        </p:nvSpPr>
        <p:spPr bwMode="auto">
          <a:xfrm>
            <a:off x="2249488" y="4337050"/>
            <a:ext cx="1055687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ARC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8378" name="TextBox 11"/>
          <p:cNvSpPr txBox="1">
            <a:spLocks noChangeArrowheads="1"/>
          </p:cNvSpPr>
          <p:nvPr/>
        </p:nvSpPr>
        <p:spPr bwMode="auto">
          <a:xfrm>
            <a:off x="2249488" y="5027613"/>
            <a:ext cx="1065212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COM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8379" name="TextBox 12"/>
          <p:cNvSpPr txBox="1">
            <a:spLocks noChangeArrowheads="1"/>
          </p:cNvSpPr>
          <p:nvPr/>
        </p:nvSpPr>
        <p:spPr bwMode="auto">
          <a:xfrm>
            <a:off x="711200" y="5027613"/>
            <a:ext cx="1065213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EP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8380" name="TextBox 13"/>
          <p:cNvSpPr txBox="1">
            <a:spLocks noChangeArrowheads="1"/>
          </p:cNvSpPr>
          <p:nvPr/>
        </p:nvSpPr>
        <p:spPr bwMode="auto">
          <a:xfrm>
            <a:off x="711200" y="5664200"/>
            <a:ext cx="1065213" cy="368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Council</a:t>
            </a:r>
            <a:endParaRPr lang="en-GB" sz="1800" dirty="0">
              <a:solidFill>
                <a:schemeClr val="bg2"/>
              </a:solidFill>
            </a:endParaRPr>
          </a:p>
        </p:txBody>
      </p:sp>
      <p:cxnSp>
        <p:nvCxnSpPr>
          <p:cNvPr id="11278" name="Straight Arrow Connector 5"/>
          <p:cNvCxnSpPr>
            <a:cxnSpLocks noChangeShapeType="1"/>
            <a:stCxn id="58376" idx="2"/>
            <a:endCxn id="58377" idx="0"/>
          </p:cNvCxnSpPr>
          <p:nvPr/>
        </p:nvCxnSpPr>
        <p:spPr bwMode="auto">
          <a:xfrm>
            <a:off x="2771775" y="4051300"/>
            <a:ext cx="4763" cy="2857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79" name="Straight Arrow Connector 16"/>
          <p:cNvCxnSpPr>
            <a:cxnSpLocks noChangeShapeType="1"/>
            <a:endCxn id="58376" idx="0"/>
          </p:cNvCxnSpPr>
          <p:nvPr/>
        </p:nvCxnSpPr>
        <p:spPr bwMode="auto">
          <a:xfrm flipH="1">
            <a:off x="2771775" y="3222625"/>
            <a:ext cx="484188" cy="4587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80" name="Straight Arrow Connector 17"/>
          <p:cNvCxnSpPr>
            <a:cxnSpLocks noChangeShapeType="1"/>
            <a:endCxn id="58378" idx="0"/>
          </p:cNvCxnSpPr>
          <p:nvPr/>
        </p:nvCxnSpPr>
        <p:spPr bwMode="auto">
          <a:xfrm>
            <a:off x="2782888" y="4706938"/>
            <a:ext cx="0" cy="3206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81" name="Straight Arrow Connector 18"/>
          <p:cNvCxnSpPr>
            <a:cxnSpLocks noChangeShapeType="1"/>
            <a:stCxn id="58380" idx="3"/>
          </p:cNvCxnSpPr>
          <p:nvPr/>
        </p:nvCxnSpPr>
        <p:spPr bwMode="auto">
          <a:xfrm flipV="1">
            <a:off x="1776413" y="5397500"/>
            <a:ext cx="473075" cy="4508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sysDash"/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282" name="Straight Arrow Connector 24"/>
          <p:cNvCxnSpPr>
            <a:cxnSpLocks noChangeShapeType="1"/>
            <a:stCxn id="58379" idx="3"/>
            <a:endCxn id="58378" idx="1"/>
          </p:cNvCxnSpPr>
          <p:nvPr/>
        </p:nvCxnSpPr>
        <p:spPr bwMode="auto">
          <a:xfrm>
            <a:off x="1776413" y="5213350"/>
            <a:ext cx="4730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sysDash"/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8386" name="Flowchart: Multidocument 30"/>
          <p:cNvSpPr>
            <a:spLocks noChangeArrowheads="1"/>
          </p:cNvSpPr>
          <p:nvPr/>
        </p:nvSpPr>
        <p:spPr bwMode="auto">
          <a:xfrm>
            <a:off x="3178175" y="2384425"/>
            <a:ext cx="1303338" cy="838200"/>
          </a:xfrm>
          <a:prstGeom prst="flowChartMultidocument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 sz="1800">
              <a:solidFill>
                <a:schemeClr val="bg2"/>
              </a:solidFill>
            </a:endParaRPr>
          </a:p>
          <a:p>
            <a:r>
              <a:rPr lang="fr-BE" sz="1800">
                <a:solidFill>
                  <a:schemeClr val="bg2"/>
                </a:solidFill>
              </a:rPr>
              <a:t>IFRS</a:t>
            </a:r>
            <a:endParaRPr lang="en-GB" sz="1800" dirty="0">
              <a:solidFill>
                <a:schemeClr val="bg2"/>
              </a:solidFill>
            </a:endParaRPr>
          </a:p>
        </p:txBody>
      </p:sp>
      <p:cxnSp>
        <p:nvCxnSpPr>
          <p:cNvPr id="11284" name="Straight Arrow Connector 37"/>
          <p:cNvCxnSpPr>
            <a:cxnSpLocks noChangeShapeType="1"/>
            <a:stCxn id="58375" idx="1"/>
          </p:cNvCxnSpPr>
          <p:nvPr/>
        </p:nvCxnSpPr>
        <p:spPr bwMode="auto">
          <a:xfrm flipH="1">
            <a:off x="4481513" y="2366963"/>
            <a:ext cx="595312" cy="1873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8388" name="Flowchart: Multidocument 39"/>
          <p:cNvSpPr>
            <a:spLocks noChangeArrowheads="1"/>
          </p:cNvSpPr>
          <p:nvPr/>
        </p:nvSpPr>
        <p:spPr bwMode="auto">
          <a:xfrm>
            <a:off x="5795963" y="3074988"/>
            <a:ext cx="1303337" cy="838200"/>
          </a:xfrm>
          <a:prstGeom prst="flowChartMultidocument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fr-BE" sz="1800">
                <a:solidFill>
                  <a:schemeClr val="bg2"/>
                </a:solidFill>
              </a:rPr>
              <a:t>XBRL</a:t>
            </a:r>
            <a:endParaRPr lang="en-GB" sz="1800" dirty="0">
              <a:solidFill>
                <a:schemeClr val="bg2"/>
              </a:solidFill>
            </a:endParaRPr>
          </a:p>
        </p:txBody>
      </p:sp>
      <p:cxnSp>
        <p:nvCxnSpPr>
          <p:cNvPr id="11286" name="Straight Arrow Connector 40"/>
          <p:cNvCxnSpPr>
            <a:cxnSpLocks noChangeShapeType="1"/>
            <a:stCxn id="58375" idx="2"/>
          </p:cNvCxnSpPr>
          <p:nvPr/>
        </p:nvCxnSpPr>
        <p:spPr bwMode="auto">
          <a:xfrm>
            <a:off x="5472113" y="2552700"/>
            <a:ext cx="539750" cy="5016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sysDash"/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8390" name="Flowchart: Multidocument 44"/>
          <p:cNvSpPr>
            <a:spLocks noChangeArrowheads="1"/>
          </p:cNvSpPr>
          <p:nvPr/>
        </p:nvSpPr>
        <p:spPr bwMode="auto">
          <a:xfrm>
            <a:off x="2239963" y="5735638"/>
            <a:ext cx="1303337" cy="838200"/>
          </a:xfrm>
          <a:prstGeom prst="flowChartMultidocument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 sz="1800">
              <a:solidFill>
                <a:schemeClr val="bg2"/>
              </a:solidFill>
            </a:endParaRPr>
          </a:p>
          <a:p>
            <a:r>
              <a:rPr lang="fr-BE" sz="1800">
                <a:solidFill>
                  <a:schemeClr val="bg2"/>
                </a:solidFill>
              </a:rPr>
              <a:t>IFRS</a:t>
            </a:r>
            <a:endParaRPr lang="en-GB" sz="1800" dirty="0">
              <a:solidFill>
                <a:schemeClr val="bg2"/>
              </a:solidFill>
            </a:endParaRPr>
          </a:p>
        </p:txBody>
      </p:sp>
      <p:pic>
        <p:nvPicPr>
          <p:cNvPr id="58391" name="Picture 2" descr="http://europa.eu/about-eu/basic-information/symbols/images/flag_yellow_lo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7425" y="5900738"/>
            <a:ext cx="38893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5915025" y="4419600"/>
            <a:ext cx="2112963" cy="2105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/>
            </a:solidFill>
            <a:prstDash val="sysDash"/>
          </a:ln>
        </p:spPr>
        <p:txBody>
          <a:bodyPr>
            <a:spAutoFit/>
          </a:bodyPr>
          <a:lstStyle/>
          <a:p>
            <a:pPr>
              <a:defRPr/>
            </a:pPr>
            <a:endParaRPr lang="en-GB" sz="1800" dirty="0">
              <a:solidFill>
                <a:schemeClr val="bg2"/>
              </a:solidFill>
            </a:endParaRPr>
          </a:p>
        </p:txBody>
      </p:sp>
      <p:cxnSp>
        <p:nvCxnSpPr>
          <p:cNvPr id="11293" name="Straight Arrow Connector 51"/>
          <p:cNvCxnSpPr>
            <a:cxnSpLocks noChangeShapeType="1"/>
          </p:cNvCxnSpPr>
          <p:nvPr/>
        </p:nvCxnSpPr>
        <p:spPr bwMode="auto">
          <a:xfrm>
            <a:off x="6675438" y="3781425"/>
            <a:ext cx="296862" cy="661988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sysDash"/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8397" name="TextBox 6155"/>
          <p:cNvSpPr txBox="1">
            <a:spLocks noChangeArrowheads="1"/>
          </p:cNvSpPr>
          <p:nvPr/>
        </p:nvSpPr>
        <p:spPr bwMode="auto">
          <a:xfrm>
            <a:off x="477838" y="3681413"/>
            <a:ext cx="1584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en-GB" sz="1800" dirty="0">
                <a:solidFill>
                  <a:schemeClr val="bg2"/>
                </a:solidFill>
              </a:rPr>
              <a:t>EU IFRS endorsement</a:t>
            </a:r>
            <a:endParaRPr lang="en-GB" dirty="0"/>
          </a:p>
        </p:txBody>
      </p:sp>
      <p:sp>
        <p:nvSpPr>
          <p:cNvPr id="58398" name="TextBox 55"/>
          <p:cNvSpPr txBox="1">
            <a:spLocks noChangeArrowheads="1"/>
          </p:cNvSpPr>
          <p:nvPr/>
        </p:nvSpPr>
        <p:spPr bwMode="auto">
          <a:xfrm>
            <a:off x="5967413" y="4443413"/>
            <a:ext cx="1584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en-GB" sz="1800" dirty="0">
                <a:solidFill>
                  <a:schemeClr val="bg2"/>
                </a:solidFill>
              </a:rPr>
              <a:t>EU IFRS taxonomy endorsement</a:t>
            </a:r>
            <a:endParaRPr lang="en-GB" dirty="0"/>
          </a:p>
        </p:txBody>
      </p:sp>
      <p:sp>
        <p:nvSpPr>
          <p:cNvPr id="58399" name="TextBox 56"/>
          <p:cNvSpPr txBox="1">
            <a:spLocks noChangeArrowheads="1"/>
          </p:cNvSpPr>
          <p:nvPr/>
        </p:nvSpPr>
        <p:spPr bwMode="auto">
          <a:xfrm>
            <a:off x="6180138" y="5508625"/>
            <a:ext cx="15843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algn="ctr" eaLnBrk="1" hangingPunct="1"/>
            <a:r>
              <a:rPr lang="fr-BE" sz="4400">
                <a:solidFill>
                  <a:schemeClr val="bg2"/>
                </a:solidFill>
              </a:rPr>
              <a:t>?</a:t>
            </a:r>
            <a:endParaRPr lang="en-GB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94725" y="6437313"/>
            <a:ext cx="549275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B068B5EA-E2B2-B04D-A400-646D6D0A98FC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13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64514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64515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4516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4517" name="Rectangle 4"/>
          <p:cNvSpPr>
            <a:spLocks/>
          </p:cNvSpPr>
          <p:nvPr/>
        </p:nvSpPr>
        <p:spPr bwMode="auto">
          <a:xfrm>
            <a:off x="395288" y="1617663"/>
            <a:ext cx="8242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>
                <a:solidFill>
                  <a:srgbClr val="0F5494"/>
                </a:solidFill>
                <a:latin typeface="Verdana" charset="0"/>
                <a:cs typeface="Verdana" charset="0"/>
                <a:sym typeface="Verdana" charset="0"/>
              </a:rPr>
              <a:t>Challenges / Decisions to take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47750" y="2809875"/>
          <a:ext cx="6188075" cy="3409951"/>
        </p:xfrm>
        <a:graphic>
          <a:graphicData uri="http://schemas.openxmlformats.org/drawingml/2006/table">
            <a:tbl>
              <a:tblPr/>
              <a:tblGrid>
                <a:gridCol w="2062163"/>
                <a:gridCol w="2063750"/>
                <a:gridCol w="2062162"/>
              </a:tblGrid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marL="91445" marR="91445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Filers of consolidated financial statements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marL="91445" marR="91445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Filers of stand-alone financial statements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marL="91445" marR="91445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306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Accounting framework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marL="91445" marR="91445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IFRS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marL="91445" marR="91445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National – GAAPs (except in certain MS)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marL="91445" marR="91445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Electronic reporting framework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marL="91445" marR="91445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IFRS taxonomy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marL="91445" marR="91445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?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marL="91445" marR="91445" marT="45712" marB="4571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</a:tr>
            </a:tbl>
          </a:graphicData>
        </a:graphic>
      </p:graphicFrame>
      <p:sp>
        <p:nvSpPr>
          <p:cNvPr id="64536" name="Rectangle 18"/>
          <p:cNvSpPr>
            <a:spLocks/>
          </p:cNvSpPr>
          <p:nvPr/>
        </p:nvSpPr>
        <p:spPr bwMode="auto">
          <a:xfrm>
            <a:off x="1042988" y="2454275"/>
            <a:ext cx="5905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600" dirty="0">
                <a:solidFill>
                  <a:srgbClr val="000000"/>
                </a:solidFill>
                <a:cs typeface="Verdana Bold" charset="0"/>
              </a:rPr>
              <a:t>Annual reports of companies listed in EU beyond 1/1/2020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75688" y="6435725"/>
            <a:ext cx="477837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FF9C9B58-BD7B-7642-A5E6-0AC03795BD1E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14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77826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77827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7828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7829" name="Rectangle 4"/>
          <p:cNvSpPr>
            <a:spLocks/>
          </p:cNvSpPr>
          <p:nvPr/>
        </p:nvSpPr>
        <p:spPr bwMode="auto">
          <a:xfrm>
            <a:off x="395288" y="1617663"/>
            <a:ext cx="8242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>
                <a:solidFill>
                  <a:srgbClr val="0F5494"/>
                </a:solidFill>
                <a:latin typeface="Verdana" charset="0"/>
                <a:cs typeface="Verdana" charset="0"/>
                <a:sym typeface="Verdana" charset="0"/>
              </a:rPr>
              <a:t>A task for everyone?</a:t>
            </a:r>
          </a:p>
        </p:txBody>
      </p:sp>
      <p:sp>
        <p:nvSpPr>
          <p:cNvPr id="2" name="Rectangle 5"/>
          <p:cNvSpPr>
            <a:spLocks/>
          </p:cNvSpPr>
          <p:nvPr/>
        </p:nvSpPr>
        <p:spPr bwMode="auto">
          <a:xfrm>
            <a:off x="695325" y="2133600"/>
            <a:ext cx="845820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/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 Bold" charset="0"/>
              </a:rPr>
              <a:t>Commission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charset="0"/>
              </a:rPr>
              <a:t> – legal and funding frameworks, interoperability collaborative framework and assets, technical assistance (hosting, modeling, sharing best practices)?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 Bold" charset="0"/>
              </a:rPr>
              <a:t>ESMA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charset="0"/>
              </a:rPr>
              <a:t> – OAM and EEAP frameworks, EU taxonomies development, testing coordination, technical assistance?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 Bold" charset="0"/>
              </a:rPr>
              <a:t>XII, XBRL EU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charset="0"/>
              </a:rPr>
              <a:t>– institutional capacity building, certification, liaison to XBRL products and markets ?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 Bold" charset="0"/>
              </a:rPr>
              <a:t>IASB 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charset="0"/>
              </a:rPr>
              <a:t>– IFRS taxonomies and related products, liaison with non-EU IFRS ?</a:t>
            </a:r>
          </a:p>
          <a:p>
            <a:pPr marL="381000" indent="-342900"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 Bold" charset="0"/>
              </a:rPr>
              <a:t>Eurofiling</a:t>
            </a:r>
            <a:r>
              <a:rPr lang="en-US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charset="0"/>
              </a:rPr>
              <a:t> – conceptualization and data modeling, taxonomy development, technical assistance, best practices, liaison with banking and insurance?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64575" y="6437313"/>
            <a:ext cx="479425" cy="420687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A02BE335-45FF-7744-A11A-D598B1345CB9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15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78850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78851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8852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8853" name="Rectangle 4"/>
          <p:cNvSpPr>
            <a:spLocks/>
          </p:cNvSpPr>
          <p:nvPr/>
        </p:nvSpPr>
        <p:spPr bwMode="auto">
          <a:xfrm>
            <a:off x="395288" y="1617663"/>
            <a:ext cx="8242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>
                <a:solidFill>
                  <a:srgbClr val="0F5494"/>
                </a:solidFill>
                <a:latin typeface="Verdana" charset="0"/>
                <a:cs typeface="Verdana" charset="0"/>
                <a:sym typeface="Verdana" charset="0"/>
              </a:rPr>
              <a:t>Thanks. 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9188" y="6435725"/>
            <a:ext cx="404812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5EA637B6-A16E-7E4B-A0C3-F7F3BF26A157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2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70658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70659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70660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0661" name="Rectangle 4"/>
          <p:cNvSpPr>
            <a:spLocks/>
          </p:cNvSpPr>
          <p:nvPr/>
        </p:nvSpPr>
        <p:spPr bwMode="auto">
          <a:xfrm>
            <a:off x="395288" y="1617663"/>
            <a:ext cx="8242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>
                <a:solidFill>
                  <a:srgbClr val="0F5494"/>
                </a:solidFill>
                <a:latin typeface="Verdana" charset="0"/>
                <a:cs typeface="Verdana" charset="0"/>
                <a:sym typeface="Verdana" charset="0"/>
              </a:rPr>
              <a:t>Context</a:t>
            </a:r>
          </a:p>
        </p:txBody>
      </p:sp>
      <p:sp>
        <p:nvSpPr>
          <p:cNvPr id="2" name="Rectangle 5"/>
          <p:cNvSpPr>
            <a:spLocks/>
          </p:cNvSpPr>
          <p:nvPr/>
        </p:nvSpPr>
        <p:spPr bwMode="auto">
          <a:xfrm>
            <a:off x="395536" y="2204864"/>
            <a:ext cx="824230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/>
          <a:p>
            <a:pPr marL="38100">
              <a:lnSpc>
                <a:spcPct val="120000"/>
              </a:lnSpc>
              <a:buClr>
                <a:srgbClr val="000000"/>
              </a:buClr>
              <a:buSzPct val="44000"/>
              <a:buFont typeface="Wingdings" charset="0"/>
              <a:buChar char="l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3600" dirty="0">
                <a:solidFill>
                  <a:srgbClr val="000000"/>
                </a:solidFill>
                <a:latin typeface="Arial" charset="0"/>
                <a:ea typeface="Arial Bold" charset="0"/>
                <a:sym typeface="Arial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 Bold" charset="0"/>
                <a:sym typeface="Arial" charset="0"/>
              </a:rPr>
              <a:t>EU endorsement of reporting standards, </a:t>
            </a:r>
            <a:r>
              <a:rPr lang="en-US" sz="2800" dirty="0" err="1" smtClean="0">
                <a:solidFill>
                  <a:srgbClr val="000000"/>
                </a:solidFill>
                <a:latin typeface="Arial" charset="0"/>
                <a:ea typeface="Arial Bold" charset="0"/>
                <a:sym typeface="Arial" charset="0"/>
              </a:rPr>
              <a:t>Maystadt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 Bold" charset="0"/>
                <a:sym typeface="Arial" charset="0"/>
              </a:rPr>
              <a:t> report</a:t>
            </a:r>
          </a:p>
          <a:p>
            <a:pPr marL="38100">
              <a:lnSpc>
                <a:spcPct val="120000"/>
              </a:lnSpc>
              <a:buClr>
                <a:srgbClr val="000000"/>
              </a:buClr>
              <a:buSzPct val="44000"/>
              <a:buFont typeface="Wingdings" charset="0"/>
              <a:buChar char="l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 Bold" charset="0"/>
                <a:sym typeface="Arial" charset="0"/>
              </a:rPr>
              <a:t> XBRL </a:t>
            </a:r>
            <a:r>
              <a:rPr lang="en-US" sz="2800" dirty="0">
                <a:solidFill>
                  <a:srgbClr val="000000"/>
                </a:solidFill>
                <a:latin typeface="Arial" charset="0"/>
                <a:ea typeface="Arial Bold" charset="0"/>
                <a:sym typeface="Arial" charset="0"/>
              </a:rPr>
              <a:t>as regulatory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 Bold" charset="0"/>
                <a:sym typeface="Arial" charset="0"/>
              </a:rPr>
              <a:t>standard for EU securities markets?</a:t>
            </a:r>
            <a:endParaRPr lang="en-US" sz="2800" dirty="0">
              <a:solidFill>
                <a:srgbClr val="000000"/>
              </a:solidFill>
              <a:latin typeface="Arial" charset="0"/>
              <a:ea typeface="Arial Bold" charset="0"/>
              <a:sym typeface="Arial" charset="0"/>
            </a:endParaRPr>
          </a:p>
          <a:p>
            <a:pPr marL="38100">
              <a:lnSpc>
                <a:spcPct val="120000"/>
              </a:lnSpc>
              <a:buClr>
                <a:srgbClr val="000000"/>
              </a:buClr>
              <a:buSzPct val="44000"/>
              <a:buFont typeface="Wingdings" charset="0"/>
              <a:buChar char="l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 Bold" charset="0"/>
                <a:sym typeface="Arial" charset="0"/>
              </a:rPr>
              <a:t> EU adoption agenda - XBRL time line</a:t>
            </a:r>
          </a:p>
          <a:p>
            <a:pPr marL="38100">
              <a:lnSpc>
                <a:spcPct val="120000"/>
              </a:lnSpc>
              <a:buClr>
                <a:srgbClr val="000000"/>
              </a:buClr>
              <a:buSzPct val="44000"/>
              <a:buFont typeface="Wingdings" charset="0"/>
              <a:buChar char="l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 Bold" charset="0"/>
                <a:sym typeface="Arial" charset="0"/>
              </a:rPr>
              <a:t> Resources</a:t>
            </a:r>
            <a:endParaRPr lang="en-US" sz="2800" dirty="0">
              <a:solidFill>
                <a:srgbClr val="000000"/>
              </a:solidFill>
              <a:latin typeface="Arial" charset="0"/>
              <a:ea typeface="Arial Bold" charset="0"/>
              <a:sym typeface="Arial" charset="0"/>
            </a:endParaRPr>
          </a:p>
          <a:p>
            <a:pPr marL="38100">
              <a:lnSpc>
                <a:spcPct val="120000"/>
              </a:lnSpc>
              <a:buClr>
                <a:srgbClr val="000000"/>
              </a:buClr>
              <a:buSzPct val="44000"/>
              <a:buFont typeface="Wingdings" charset="0"/>
              <a:buChar char="l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ea typeface="Arial Bold" charset="0"/>
                <a:sym typeface="Arial" charset="0"/>
              </a:rPr>
              <a:t> Challenges</a:t>
            </a:r>
            <a:endParaRPr lang="en-US" sz="2800" dirty="0">
              <a:solidFill>
                <a:srgbClr val="000000"/>
              </a:solidFill>
              <a:latin typeface="Arial" charset="0"/>
              <a:ea typeface="Arial Bold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395288" y="3562350"/>
            <a:ext cx="3286125" cy="3224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bg2"/>
            </a:solidFill>
            <a:prstDash val="solid"/>
          </a:ln>
        </p:spPr>
        <p:txBody>
          <a:bodyPr>
            <a:spAutoFit/>
          </a:bodyPr>
          <a:lstStyle/>
          <a:p>
            <a:pPr>
              <a:defRPr/>
            </a:pP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9188" y="6435725"/>
            <a:ext cx="404812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F1AA68FB-6618-364D-9C5A-C60754717817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3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52227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52228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2229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2230" name="Rectangle 5"/>
          <p:cNvSpPr>
            <a:spLocks/>
          </p:cNvSpPr>
          <p:nvPr/>
        </p:nvSpPr>
        <p:spPr bwMode="auto">
          <a:xfrm>
            <a:off x="395288" y="1428750"/>
            <a:ext cx="82423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>
                <a:solidFill>
                  <a:srgbClr val="7030A0"/>
                </a:solidFill>
                <a:latin typeface="Verdana" charset="0"/>
                <a:cs typeface="Verdana" charset="0"/>
                <a:sym typeface="Verdana" charset="0"/>
              </a:rPr>
              <a:t>EU Reporting Standards Endorsement Cycle</a:t>
            </a:r>
          </a:p>
        </p:txBody>
      </p:sp>
      <p:sp>
        <p:nvSpPr>
          <p:cNvPr id="52231" name="TextBox 3"/>
          <p:cNvSpPr txBox="1">
            <a:spLocks noChangeArrowheads="1"/>
          </p:cNvSpPr>
          <p:nvPr/>
        </p:nvSpPr>
        <p:spPr bwMode="auto">
          <a:xfrm>
            <a:off x="5076825" y="2182813"/>
            <a:ext cx="790575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IASB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2232" name="TextBox 9"/>
          <p:cNvSpPr txBox="1">
            <a:spLocks noChangeArrowheads="1"/>
          </p:cNvSpPr>
          <p:nvPr/>
        </p:nvSpPr>
        <p:spPr bwMode="auto">
          <a:xfrm>
            <a:off x="2239963" y="3681413"/>
            <a:ext cx="1065212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EFRAG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2233" name="TextBox 10"/>
          <p:cNvSpPr txBox="1">
            <a:spLocks noChangeArrowheads="1"/>
          </p:cNvSpPr>
          <p:nvPr/>
        </p:nvSpPr>
        <p:spPr bwMode="auto">
          <a:xfrm>
            <a:off x="2249488" y="4337050"/>
            <a:ext cx="1055687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ARC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2234" name="TextBox 11"/>
          <p:cNvSpPr txBox="1">
            <a:spLocks noChangeArrowheads="1"/>
          </p:cNvSpPr>
          <p:nvPr/>
        </p:nvSpPr>
        <p:spPr bwMode="auto">
          <a:xfrm>
            <a:off x="2249488" y="5027613"/>
            <a:ext cx="1065212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COM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2235" name="TextBox 12"/>
          <p:cNvSpPr txBox="1">
            <a:spLocks noChangeArrowheads="1"/>
          </p:cNvSpPr>
          <p:nvPr/>
        </p:nvSpPr>
        <p:spPr bwMode="auto">
          <a:xfrm>
            <a:off x="711200" y="5027613"/>
            <a:ext cx="1065213" cy="3698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EP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2236" name="TextBox 13"/>
          <p:cNvSpPr txBox="1">
            <a:spLocks noChangeArrowheads="1"/>
          </p:cNvSpPr>
          <p:nvPr/>
        </p:nvSpPr>
        <p:spPr bwMode="auto">
          <a:xfrm>
            <a:off x="711200" y="5664200"/>
            <a:ext cx="1065213" cy="368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>
                <a:solidFill>
                  <a:schemeClr val="bg2"/>
                </a:solidFill>
              </a:rPr>
              <a:t>Council</a:t>
            </a:r>
            <a:endParaRPr lang="en-GB" sz="1800" dirty="0">
              <a:solidFill>
                <a:schemeClr val="bg2"/>
              </a:solidFill>
            </a:endParaRPr>
          </a:p>
        </p:txBody>
      </p:sp>
      <p:cxnSp>
        <p:nvCxnSpPr>
          <p:cNvPr id="6158" name="Straight Arrow Connector 5"/>
          <p:cNvCxnSpPr>
            <a:cxnSpLocks noChangeShapeType="1"/>
            <a:stCxn id="52232" idx="2"/>
            <a:endCxn id="52233" idx="0"/>
          </p:cNvCxnSpPr>
          <p:nvPr/>
        </p:nvCxnSpPr>
        <p:spPr bwMode="auto">
          <a:xfrm>
            <a:off x="2771775" y="4051300"/>
            <a:ext cx="4763" cy="2857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59" name="Straight Arrow Connector 16"/>
          <p:cNvCxnSpPr>
            <a:cxnSpLocks noChangeShapeType="1"/>
            <a:endCxn id="52232" idx="0"/>
          </p:cNvCxnSpPr>
          <p:nvPr/>
        </p:nvCxnSpPr>
        <p:spPr bwMode="auto">
          <a:xfrm flipH="1">
            <a:off x="2771775" y="3222625"/>
            <a:ext cx="484188" cy="4587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60" name="Straight Arrow Connector 17"/>
          <p:cNvCxnSpPr>
            <a:cxnSpLocks noChangeShapeType="1"/>
            <a:endCxn id="52234" idx="0"/>
          </p:cNvCxnSpPr>
          <p:nvPr/>
        </p:nvCxnSpPr>
        <p:spPr bwMode="auto">
          <a:xfrm>
            <a:off x="2782888" y="4706938"/>
            <a:ext cx="0" cy="3206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61" name="Straight Arrow Connector 18"/>
          <p:cNvCxnSpPr>
            <a:cxnSpLocks noChangeShapeType="1"/>
            <a:stCxn id="52236" idx="3"/>
          </p:cNvCxnSpPr>
          <p:nvPr/>
        </p:nvCxnSpPr>
        <p:spPr bwMode="auto">
          <a:xfrm flipV="1">
            <a:off x="1776413" y="5397500"/>
            <a:ext cx="473075" cy="45085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sysDash"/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62" name="Straight Arrow Connector 24"/>
          <p:cNvCxnSpPr>
            <a:cxnSpLocks noChangeShapeType="1"/>
            <a:stCxn id="52235" idx="3"/>
            <a:endCxn id="52234" idx="1"/>
          </p:cNvCxnSpPr>
          <p:nvPr/>
        </p:nvCxnSpPr>
        <p:spPr bwMode="auto">
          <a:xfrm>
            <a:off x="1776413" y="5213350"/>
            <a:ext cx="4730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sysDash"/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242" name="Flowchart: Multidocument 30"/>
          <p:cNvSpPr>
            <a:spLocks noChangeArrowheads="1"/>
          </p:cNvSpPr>
          <p:nvPr/>
        </p:nvSpPr>
        <p:spPr bwMode="auto">
          <a:xfrm>
            <a:off x="3178175" y="2384425"/>
            <a:ext cx="1303338" cy="838200"/>
          </a:xfrm>
          <a:prstGeom prst="flowChartMultidocument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BE" sz="1800" dirty="0">
              <a:solidFill>
                <a:schemeClr val="bg2"/>
              </a:solidFill>
            </a:endParaRPr>
          </a:p>
          <a:p>
            <a:endParaRPr lang="en-GB" sz="1800" dirty="0">
              <a:solidFill>
                <a:schemeClr val="bg2"/>
              </a:solidFill>
            </a:endParaRPr>
          </a:p>
        </p:txBody>
      </p:sp>
      <p:cxnSp>
        <p:nvCxnSpPr>
          <p:cNvPr id="6164" name="Straight Arrow Connector 37"/>
          <p:cNvCxnSpPr>
            <a:cxnSpLocks noChangeShapeType="1"/>
            <a:stCxn id="52231" idx="1"/>
          </p:cNvCxnSpPr>
          <p:nvPr/>
        </p:nvCxnSpPr>
        <p:spPr bwMode="auto">
          <a:xfrm flipH="1">
            <a:off x="4481513" y="2366963"/>
            <a:ext cx="595312" cy="1873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2244" name="Flowchart: Multidocument 44"/>
          <p:cNvSpPr>
            <a:spLocks noChangeArrowheads="1"/>
          </p:cNvSpPr>
          <p:nvPr/>
        </p:nvSpPr>
        <p:spPr bwMode="auto">
          <a:xfrm>
            <a:off x="2267744" y="5733256"/>
            <a:ext cx="1303337" cy="838200"/>
          </a:xfrm>
          <a:prstGeom prst="flowChartMultidocument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fr-BE" sz="1800" dirty="0" smtClean="0">
                <a:solidFill>
                  <a:schemeClr val="bg2"/>
                </a:solidFill>
              </a:rPr>
              <a:t>    </a:t>
            </a:r>
            <a:r>
              <a:rPr lang="fr-BE" sz="2000" dirty="0" smtClean="0">
                <a:solidFill>
                  <a:schemeClr val="bg2"/>
                </a:solidFill>
              </a:rPr>
              <a:t>IFRS</a:t>
            </a:r>
            <a:endParaRPr lang="en-GB" sz="2000" dirty="0" smtClean="0">
              <a:solidFill>
                <a:schemeClr val="bg2"/>
              </a:solidFill>
            </a:endParaRPr>
          </a:p>
          <a:p>
            <a:endParaRPr lang="fr-BE" sz="1800" dirty="0">
              <a:solidFill>
                <a:schemeClr val="bg2"/>
              </a:solidFill>
            </a:endParaRPr>
          </a:p>
          <a:p>
            <a:r>
              <a:rPr lang="fr-BE" sz="1800" dirty="0" smtClean="0">
                <a:solidFill>
                  <a:schemeClr val="bg2"/>
                </a:solidFill>
              </a:rPr>
              <a:t>    </a:t>
            </a:r>
            <a:endParaRPr lang="en-GB" sz="2000" dirty="0">
              <a:solidFill>
                <a:schemeClr val="bg2"/>
              </a:solidFill>
            </a:endParaRPr>
          </a:p>
        </p:txBody>
      </p:sp>
      <p:pic>
        <p:nvPicPr>
          <p:cNvPr id="52245" name="Picture 2" descr="http://europa.eu/about-eu/basic-information/symbols/images/flag_yellow_lo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949280"/>
            <a:ext cx="388938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8" name="Picture 8" descr="IFR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564904"/>
            <a:ext cx="120449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9" name="TextBox 6155"/>
          <p:cNvSpPr txBox="1">
            <a:spLocks noChangeArrowheads="1"/>
          </p:cNvSpPr>
          <p:nvPr/>
        </p:nvSpPr>
        <p:spPr bwMode="auto">
          <a:xfrm>
            <a:off x="477838" y="3681413"/>
            <a:ext cx="1584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en-GB" sz="1800" dirty="0">
                <a:solidFill>
                  <a:schemeClr val="bg2"/>
                </a:solidFill>
              </a:rPr>
              <a:t>EU IFRS endorsement</a:t>
            </a:r>
            <a:endParaRPr lang="en-GB" dirty="0"/>
          </a:p>
        </p:txBody>
      </p:sp>
      <p:sp>
        <p:nvSpPr>
          <p:cNvPr id="52250" name="TextBox 1"/>
          <p:cNvSpPr txBox="1">
            <a:spLocks noChangeArrowheads="1"/>
          </p:cNvSpPr>
          <p:nvPr/>
        </p:nvSpPr>
        <p:spPr bwMode="auto">
          <a:xfrm>
            <a:off x="4154488" y="3641725"/>
            <a:ext cx="44878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en-GB" sz="2100" dirty="0">
                <a:solidFill>
                  <a:schemeClr val="bg2"/>
                </a:solidFill>
              </a:rPr>
              <a:t>Technical advice, voice of EU</a:t>
            </a:r>
          </a:p>
          <a:p>
            <a:pPr eaLnBrk="1" hangingPunct="1"/>
            <a:endParaRPr lang="en-GB" sz="2100" dirty="0">
              <a:solidFill>
                <a:schemeClr val="bg2"/>
              </a:solidFill>
            </a:endParaRPr>
          </a:p>
          <a:p>
            <a:pPr eaLnBrk="1" hangingPunct="1"/>
            <a:r>
              <a:rPr lang="en-GB" sz="2100" dirty="0">
                <a:solidFill>
                  <a:schemeClr val="bg2"/>
                </a:solidFill>
              </a:rPr>
              <a:t>Feedback from MS, approval</a:t>
            </a:r>
          </a:p>
          <a:p>
            <a:pPr eaLnBrk="1" hangingPunct="1"/>
            <a:r>
              <a:rPr lang="en-GB" sz="2100" dirty="0">
                <a:solidFill>
                  <a:schemeClr val="bg2"/>
                </a:solidFill>
              </a:rPr>
              <a:t> </a:t>
            </a:r>
          </a:p>
          <a:p>
            <a:pPr eaLnBrk="1" hangingPunct="1"/>
            <a:r>
              <a:rPr lang="en-GB" sz="2100" dirty="0">
                <a:solidFill>
                  <a:schemeClr val="bg2"/>
                </a:solidFill>
              </a:rPr>
              <a:t>Funding, translation, legislation, equivalence, publication, monitoring</a:t>
            </a:r>
          </a:p>
        </p:txBody>
      </p:sp>
      <p:sp>
        <p:nvSpPr>
          <p:cNvPr id="52251" name="TextBox 33"/>
          <p:cNvSpPr txBox="1">
            <a:spLocks noChangeArrowheads="1"/>
          </p:cNvSpPr>
          <p:nvPr/>
        </p:nvSpPr>
        <p:spPr bwMode="auto">
          <a:xfrm>
            <a:off x="6731000" y="2024063"/>
            <a:ext cx="210978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en-GB" sz="2100" dirty="0">
                <a:solidFill>
                  <a:schemeClr val="bg2"/>
                </a:solidFill>
              </a:rPr>
              <a:t>Development,</a:t>
            </a:r>
          </a:p>
          <a:p>
            <a:pPr eaLnBrk="1" hangingPunct="1"/>
            <a:r>
              <a:rPr lang="en-GB" sz="2100" dirty="0">
                <a:solidFill>
                  <a:schemeClr val="bg2"/>
                </a:solidFill>
              </a:rPr>
              <a:t>Translation</a:t>
            </a:r>
          </a:p>
          <a:p>
            <a:pPr eaLnBrk="1" hangingPunct="1"/>
            <a:endParaRPr lang="en-GB" sz="2100" dirty="0">
              <a:solidFill>
                <a:schemeClr val="bg2"/>
              </a:solidFill>
            </a:endParaRPr>
          </a:p>
        </p:txBody>
      </p:sp>
      <p:cxnSp>
        <p:nvCxnSpPr>
          <p:cNvPr id="6173" name="Straight Arrow Connector 5"/>
          <p:cNvCxnSpPr>
            <a:cxnSpLocks noChangeShapeType="1"/>
          </p:cNvCxnSpPr>
          <p:nvPr/>
        </p:nvCxnSpPr>
        <p:spPr bwMode="auto">
          <a:xfrm>
            <a:off x="3305175" y="3865563"/>
            <a:ext cx="844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4" name="Straight Arrow Connector 5"/>
          <p:cNvCxnSpPr>
            <a:cxnSpLocks noChangeShapeType="1"/>
          </p:cNvCxnSpPr>
          <p:nvPr/>
        </p:nvCxnSpPr>
        <p:spPr bwMode="auto">
          <a:xfrm>
            <a:off x="3305175" y="4519613"/>
            <a:ext cx="844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5" name="Straight Arrow Connector 5"/>
          <p:cNvCxnSpPr>
            <a:cxnSpLocks noChangeShapeType="1"/>
          </p:cNvCxnSpPr>
          <p:nvPr/>
        </p:nvCxnSpPr>
        <p:spPr bwMode="auto">
          <a:xfrm>
            <a:off x="3303588" y="5211763"/>
            <a:ext cx="842962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76" name="Straight Arrow Connector 5"/>
          <p:cNvCxnSpPr>
            <a:cxnSpLocks noChangeShapeType="1"/>
          </p:cNvCxnSpPr>
          <p:nvPr/>
        </p:nvCxnSpPr>
        <p:spPr bwMode="auto">
          <a:xfrm>
            <a:off x="5867400" y="2368550"/>
            <a:ext cx="8445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Arrow Connector 17"/>
          <p:cNvCxnSpPr>
            <a:cxnSpLocks noChangeShapeType="1"/>
            <a:stCxn id="52234" idx="2"/>
          </p:cNvCxnSpPr>
          <p:nvPr/>
        </p:nvCxnSpPr>
        <p:spPr bwMode="auto">
          <a:xfrm flipH="1">
            <a:off x="2771800" y="5397500"/>
            <a:ext cx="10294" cy="36839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Arrow Connector 16"/>
          <p:cNvCxnSpPr>
            <a:cxnSpLocks noChangeShapeType="1"/>
          </p:cNvCxnSpPr>
          <p:nvPr/>
        </p:nvCxnSpPr>
        <p:spPr bwMode="auto">
          <a:xfrm flipV="1">
            <a:off x="2915816" y="3212978"/>
            <a:ext cx="515565" cy="504054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lg" len="med"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9188" y="6435725"/>
            <a:ext cx="404812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8A58A4B5-15B1-CD4B-9F2F-2D65096A8B1B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4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53250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53251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3252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3253" name="Rectangle 5"/>
          <p:cNvSpPr>
            <a:spLocks/>
          </p:cNvSpPr>
          <p:nvPr/>
        </p:nvSpPr>
        <p:spPr bwMode="auto">
          <a:xfrm>
            <a:off x="539750" y="1428750"/>
            <a:ext cx="6696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>
                <a:solidFill>
                  <a:srgbClr val="7030A0"/>
                </a:solidFill>
                <a:latin typeface="Verdana" charset="0"/>
                <a:cs typeface="Verdana" charset="0"/>
                <a:sym typeface="Verdana" charset="0"/>
              </a:rPr>
              <a:t>Creation of ESAs – 1 January 2011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5081771"/>
              </p:ext>
            </p:extLst>
          </p:nvPr>
        </p:nvGraphicFramePr>
        <p:xfrm>
          <a:off x="617538" y="2420938"/>
          <a:ext cx="7659687" cy="3827464"/>
        </p:xfrm>
        <a:graphic>
          <a:graphicData uri="http://schemas.openxmlformats.org/drawingml/2006/table">
            <a:tbl>
              <a:tblPr/>
              <a:tblGrid>
                <a:gridCol w="1506537"/>
                <a:gridCol w="2663949"/>
                <a:gridCol w="3489201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EFRAG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ESMA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Domain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Private initiative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EU Agency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</a:tr>
              <a:tr h="936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$$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National </a:t>
                      </a:r>
                      <a:r>
                        <a:rPr kumimoji="0" lang="fr-B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– EU grant – contribution in-kind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Public authority, co-financed MS (60%) – </a:t>
                      </a:r>
                      <a:r>
                        <a:rPr kumimoji="0" lang="fr-B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EU </a:t>
                      </a:r>
                      <a:r>
                        <a:rPr kumimoji="0" lang="fr-B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(40%)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Time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Since 2001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Since </a:t>
                      </a:r>
                      <a:r>
                        <a:rPr kumimoji="0" lang="fr-B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2011, </a:t>
                      </a:r>
                      <a:r>
                        <a:rPr kumimoji="0" lang="fr-B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formerly CESR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Place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Brussels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Paris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F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Role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Financial Reporting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 Italic" charset="0"/>
                          <a:ea typeface="ヒラギノ角ゴ ProN W3" charset="0"/>
                          <a:cs typeface="ヒラギノ角ゴ ProN W3" charset="0"/>
                          <a:sym typeface="Verdana Bold" charset="0"/>
                        </a:rPr>
                        <a:t>Multipurpose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 Italic" charset="0"/>
                        <a:ea typeface="ヒラギノ角ゴ ProN W3" charset="0"/>
                        <a:cs typeface="ヒラギノ角ゴ ProN W3" charset="0"/>
                        <a:sym typeface="Verdana Bold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9188" y="6435725"/>
            <a:ext cx="404812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88D15B1C-CC6C-7548-88E0-2EF6AA931BF0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5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54274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54275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4276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/>
          </p:cNvSpPr>
          <p:nvPr/>
        </p:nvSpPr>
        <p:spPr bwMode="auto">
          <a:xfrm>
            <a:off x="539750" y="2565400"/>
            <a:ext cx="78486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/>
          <a:p>
            <a:pPr marL="342900" indent="-342900">
              <a:buFont typeface="Arial" charset="0"/>
              <a:buChar char="•"/>
            </a:pPr>
            <a:r>
              <a:rPr lang="en-GB" sz="2400" dirty="0">
                <a:solidFill>
                  <a:schemeClr val="bg2"/>
                </a:solidFill>
              </a:rPr>
              <a:t>Option 1 EFRAG transformed to embed public policy voice in decision-making </a:t>
            </a:r>
          </a:p>
          <a:p>
            <a:pPr marL="342900" indent="-342900">
              <a:buFont typeface="Arial" charset="0"/>
              <a:buChar char="•"/>
            </a:pPr>
            <a:endParaRPr lang="en-GB" sz="2400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400" dirty="0">
                <a:solidFill>
                  <a:schemeClr val="bg2"/>
                </a:solidFill>
              </a:rPr>
              <a:t>Option 2 EFRAG part of ESMA</a:t>
            </a:r>
          </a:p>
          <a:p>
            <a:pPr marL="342900" indent="-342900">
              <a:buFont typeface="Arial" charset="0"/>
              <a:buChar char="•"/>
            </a:pPr>
            <a:endParaRPr lang="en-GB" sz="2400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GB" sz="2400" dirty="0">
                <a:solidFill>
                  <a:schemeClr val="bg2"/>
                </a:solidFill>
              </a:rPr>
              <a:t>Option 3 Separate European agency to replace EFRAG</a:t>
            </a:r>
          </a:p>
        </p:txBody>
      </p:sp>
      <p:sp>
        <p:nvSpPr>
          <p:cNvPr id="54278" name="Rectangle 5"/>
          <p:cNvSpPr>
            <a:spLocks/>
          </p:cNvSpPr>
          <p:nvPr/>
        </p:nvSpPr>
        <p:spPr bwMode="auto">
          <a:xfrm>
            <a:off x="539750" y="1428750"/>
            <a:ext cx="6696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>
                <a:solidFill>
                  <a:srgbClr val="7030A0"/>
                </a:solidFill>
                <a:latin typeface="Verdana" charset="0"/>
                <a:cs typeface="Verdana" charset="0"/>
                <a:sym typeface="Verdana" charset="0"/>
              </a:rPr>
              <a:t>Maystadt Report (12 </a:t>
            </a:r>
            <a:r>
              <a:rPr lang="en-US" sz="2500" dirty="0" smtClean="0">
                <a:solidFill>
                  <a:srgbClr val="7030A0"/>
                </a:solidFill>
                <a:latin typeface="Verdana" charset="0"/>
                <a:cs typeface="Verdana" charset="0"/>
                <a:sym typeface="Verdana" charset="0"/>
              </a:rPr>
              <a:t>November </a:t>
            </a:r>
            <a:r>
              <a:rPr lang="en-US" sz="2500" dirty="0">
                <a:solidFill>
                  <a:srgbClr val="7030A0"/>
                </a:solidFill>
                <a:latin typeface="Verdana" charset="0"/>
                <a:cs typeface="Verdana" charset="0"/>
                <a:sym typeface="Verdana" charset="0"/>
              </a:rPr>
              <a:t>2013)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9188" y="6435725"/>
            <a:ext cx="404812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9BC32179-C382-0845-A2F2-A1E72D89FF75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6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55298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55299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5300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/>
          </p:cNvSpPr>
          <p:nvPr/>
        </p:nvSpPr>
        <p:spPr bwMode="auto">
          <a:xfrm>
            <a:off x="539552" y="2420888"/>
            <a:ext cx="78486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/>
          <a:p>
            <a:pPr marL="342900" indent="-342900">
              <a:buFont typeface="Arial" charset="0"/>
              <a:buChar char="•"/>
            </a:pPr>
            <a:r>
              <a:rPr lang="en-GB" sz="2400" dirty="0">
                <a:solidFill>
                  <a:schemeClr val="bg2"/>
                </a:solidFill>
              </a:rPr>
              <a:t>Option 1 – Transform EFRAG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>
                <a:solidFill>
                  <a:schemeClr val="bg2"/>
                </a:solidFill>
              </a:rPr>
              <a:t>Public </a:t>
            </a:r>
            <a:r>
              <a:rPr lang="en-GB" sz="2400" dirty="0" smtClean="0">
                <a:solidFill>
                  <a:schemeClr val="bg2"/>
                </a:solidFill>
              </a:rPr>
              <a:t>good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>
                <a:solidFill>
                  <a:schemeClr val="bg2"/>
                </a:solidFill>
              </a:rPr>
              <a:t>Levies system, more funding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>
                <a:solidFill>
                  <a:schemeClr val="bg2"/>
                </a:solidFill>
              </a:rPr>
              <a:t>High-level Supervisory Board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>
                <a:solidFill>
                  <a:schemeClr val="bg2"/>
                </a:solidFill>
              </a:rPr>
              <a:t>EU (4  seats) – Private (5 seats) – National (7 seats), if necessary a new EFRAG 2.0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>
                <a:solidFill>
                  <a:schemeClr val="bg2"/>
                </a:solidFill>
              </a:rPr>
              <a:t>TEG advising the Board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>
                <a:solidFill>
                  <a:schemeClr val="bg2"/>
                </a:solidFill>
              </a:rPr>
              <a:t>Impact assessments, field test</a:t>
            </a:r>
          </a:p>
          <a:p>
            <a:pPr marL="342900" indent="-342900">
              <a:buFont typeface="Arial" charset="0"/>
              <a:buChar char="•"/>
            </a:pPr>
            <a:r>
              <a:rPr lang="en-GB" sz="2400" dirty="0" smtClean="0">
                <a:solidFill>
                  <a:schemeClr val="bg2"/>
                </a:solidFill>
              </a:rPr>
              <a:t>ARC and EP, early warning system</a:t>
            </a:r>
            <a:endParaRPr lang="en-GB" sz="2400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GB" sz="2400" dirty="0" smtClean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GB" sz="2400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GB" sz="2400" dirty="0">
              <a:solidFill>
                <a:schemeClr val="bg2"/>
              </a:solidFill>
            </a:endParaRPr>
          </a:p>
        </p:txBody>
      </p:sp>
      <p:sp>
        <p:nvSpPr>
          <p:cNvPr id="55302" name="Rectangle 5"/>
          <p:cNvSpPr>
            <a:spLocks/>
          </p:cNvSpPr>
          <p:nvPr/>
        </p:nvSpPr>
        <p:spPr bwMode="auto">
          <a:xfrm>
            <a:off x="539750" y="1428750"/>
            <a:ext cx="705658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 err="1">
                <a:solidFill>
                  <a:srgbClr val="7030A0"/>
                </a:solidFill>
                <a:latin typeface="Verdana" charset="0"/>
                <a:cs typeface="Verdana" charset="0"/>
                <a:sym typeface="Verdana" charset="0"/>
              </a:rPr>
              <a:t>Maystadt</a:t>
            </a:r>
            <a:r>
              <a:rPr lang="en-US" sz="2500" dirty="0">
                <a:solidFill>
                  <a:srgbClr val="7030A0"/>
                </a:solidFill>
                <a:latin typeface="Verdana" charset="0"/>
                <a:cs typeface="Verdana" charset="0"/>
                <a:sym typeface="Verdana" charset="0"/>
              </a:rPr>
              <a:t> </a:t>
            </a:r>
            <a:r>
              <a:rPr lang="en-US" sz="2500" dirty="0" smtClean="0">
                <a:solidFill>
                  <a:srgbClr val="7030A0"/>
                </a:solidFill>
                <a:latin typeface="Verdana" charset="0"/>
                <a:cs typeface="Verdana" charset="0"/>
                <a:sym typeface="Verdana" charset="0"/>
              </a:rPr>
              <a:t>report – main recommendations</a:t>
            </a:r>
            <a:endParaRPr lang="en-US" sz="2500" dirty="0">
              <a:solidFill>
                <a:srgbClr val="7030A0"/>
              </a:solidFill>
              <a:latin typeface="Verdana" charset="0"/>
              <a:cs typeface="Verdana" charset="0"/>
              <a:sym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9188" y="6435725"/>
            <a:ext cx="404812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EA2DAF6E-96B7-A84C-B105-113E3431FDDC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7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57346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57347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7348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/>
          </p:cNvSpPr>
          <p:nvPr/>
        </p:nvSpPr>
        <p:spPr bwMode="auto">
          <a:xfrm>
            <a:off x="539750" y="2420938"/>
            <a:ext cx="82804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/>
          <a:p>
            <a:pPr marL="495300" indent="-457200">
              <a:spcBef>
                <a:spcPts val="600"/>
              </a:spcBef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GB" sz="2400" dirty="0">
                <a:solidFill>
                  <a:schemeClr val="bg2"/>
                </a:solidFill>
              </a:rPr>
              <a:t>Annual financial reports in ESEF as of 1 January </a:t>
            </a:r>
            <a:r>
              <a:rPr lang="en-GB" sz="2400" b="1" dirty="0">
                <a:solidFill>
                  <a:schemeClr val="bg2"/>
                </a:solidFill>
              </a:rPr>
              <a:t>2020</a:t>
            </a:r>
          </a:p>
          <a:p>
            <a:pPr marL="495300" indent="-457200">
              <a:spcBef>
                <a:spcPts val="600"/>
              </a:spcBef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GB" sz="2400" dirty="0">
                <a:solidFill>
                  <a:schemeClr val="bg2"/>
                </a:solidFill>
              </a:rPr>
              <a:t>ESMA: cost-benefit analysis, public </a:t>
            </a:r>
            <a:r>
              <a:rPr lang="en-GB" sz="2400" b="1" dirty="0">
                <a:solidFill>
                  <a:schemeClr val="bg2"/>
                </a:solidFill>
              </a:rPr>
              <a:t>consultations</a:t>
            </a:r>
            <a:r>
              <a:rPr lang="en-GB" sz="2400" dirty="0">
                <a:solidFill>
                  <a:schemeClr val="bg2"/>
                </a:solidFill>
              </a:rPr>
              <a:t>, </a:t>
            </a:r>
            <a:r>
              <a:rPr lang="en-GB" sz="2400" b="1" dirty="0">
                <a:solidFill>
                  <a:schemeClr val="bg2"/>
                </a:solidFill>
              </a:rPr>
              <a:t>tests</a:t>
            </a:r>
            <a:r>
              <a:rPr lang="en-GB" sz="2400" dirty="0">
                <a:solidFill>
                  <a:schemeClr val="bg2"/>
                </a:solidFill>
              </a:rPr>
              <a:t> in MS, develop draft </a:t>
            </a:r>
          </a:p>
          <a:p>
            <a:pPr marL="495300" indent="-457200">
              <a:spcBef>
                <a:spcPts val="600"/>
              </a:spcBef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GB" sz="2400" dirty="0">
                <a:solidFill>
                  <a:schemeClr val="bg2"/>
                </a:solidFill>
              </a:rPr>
              <a:t>Reference to technological options, such as </a:t>
            </a:r>
            <a:r>
              <a:rPr lang="en-GB" sz="2400" b="1" dirty="0">
                <a:solidFill>
                  <a:schemeClr val="bg2"/>
                </a:solidFill>
              </a:rPr>
              <a:t>XBRL</a:t>
            </a:r>
          </a:p>
          <a:p>
            <a:pPr marL="495300" indent="-457200">
              <a:spcBef>
                <a:spcPts val="600"/>
              </a:spcBef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GB" sz="2400" dirty="0">
                <a:solidFill>
                  <a:schemeClr val="bg2"/>
                </a:solidFill>
              </a:rPr>
              <a:t>Cooperate with EBA and </a:t>
            </a:r>
            <a:r>
              <a:rPr lang="en-GB" sz="2400" dirty="0" smtClean="0">
                <a:solidFill>
                  <a:schemeClr val="bg2"/>
                </a:solidFill>
              </a:rPr>
              <a:t>EIOPA, draft in 2016</a:t>
            </a:r>
            <a:endParaRPr lang="en-GB" sz="2400" dirty="0">
              <a:solidFill>
                <a:schemeClr val="bg2"/>
              </a:solidFill>
            </a:endParaRPr>
          </a:p>
          <a:p>
            <a:pPr marL="495300" indent="-457200">
              <a:spcBef>
                <a:spcPts val="600"/>
              </a:spcBef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GB" sz="2400" b="1" dirty="0">
                <a:solidFill>
                  <a:schemeClr val="bg2"/>
                </a:solidFill>
              </a:rPr>
              <a:t>EEAP</a:t>
            </a:r>
            <a:r>
              <a:rPr lang="en-GB" sz="2400" dirty="0">
                <a:solidFill>
                  <a:schemeClr val="bg2"/>
                </a:solidFill>
              </a:rPr>
              <a:t> by 1 January 2018. ESMA develops and operates</a:t>
            </a:r>
          </a:p>
          <a:p>
            <a:pPr marL="495300" indent="-457200">
              <a:spcBef>
                <a:spcPts val="600"/>
              </a:spcBef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fr-BE" sz="2400" dirty="0">
                <a:solidFill>
                  <a:schemeClr val="bg2"/>
                </a:solidFill>
                <a:latin typeface="Arial" charset="0"/>
                <a:cs typeface="Arial" charset="0"/>
                <a:sym typeface="Arial" charset="0"/>
              </a:rPr>
              <a:t>Draft EEAP requirements by November 2015</a:t>
            </a:r>
          </a:p>
          <a:p>
            <a:pPr marL="495300" indent="-457200">
              <a:spcBef>
                <a:spcPts val="600"/>
              </a:spcBef>
              <a:buClr>
                <a:srgbClr val="000000"/>
              </a:buClr>
              <a:buSzPct val="44000"/>
              <a:buFont typeface="Arial" charset="0"/>
              <a:buChar char="•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</a:tabLst>
            </a:pPr>
            <a:r>
              <a:rPr lang="en-GB" sz="2400" dirty="0">
                <a:solidFill>
                  <a:schemeClr val="bg2"/>
                </a:solidFill>
              </a:rPr>
              <a:t>Take into account </a:t>
            </a:r>
            <a:r>
              <a:rPr lang="en-GB" sz="2400" b="1" dirty="0">
                <a:solidFill>
                  <a:schemeClr val="bg2"/>
                </a:solidFill>
              </a:rPr>
              <a:t>business registers </a:t>
            </a:r>
            <a:endParaRPr lang="en-US" sz="2400" b="1" dirty="0">
              <a:solidFill>
                <a:schemeClr val="bg2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6151" name="Rectangle 5"/>
          <p:cNvSpPr>
            <a:spLocks/>
          </p:cNvSpPr>
          <p:nvPr/>
        </p:nvSpPr>
        <p:spPr bwMode="auto">
          <a:xfrm>
            <a:off x="395288" y="1428750"/>
            <a:ext cx="8569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400" dirty="0">
                <a:solidFill>
                  <a:schemeClr val="accent5">
                    <a:lumMod val="25000"/>
                  </a:schemeClr>
                </a:solidFill>
              </a:rPr>
              <a:t>2013/50/EU</a:t>
            </a:r>
            <a:r>
              <a:rPr lang="en-US" sz="2400" dirty="0">
                <a:solidFill>
                  <a:schemeClr val="accent5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 </a:t>
            </a:r>
            <a:r>
              <a:rPr lang="en-GB" sz="2400" dirty="0">
                <a:solidFill>
                  <a:schemeClr val="accent5">
                    <a:lumMod val="25000"/>
                  </a:schemeClr>
                </a:solidFill>
              </a:rPr>
              <a:t>Harmonisation of Transparency</a:t>
            </a:r>
            <a:endParaRPr lang="en-US" sz="2400" dirty="0">
              <a:solidFill>
                <a:schemeClr val="accent5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9188" y="6435725"/>
            <a:ext cx="404812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1D461456-6860-ED43-870E-17B16F9AC46D}" type="slidenum">
              <a:rPr lang="en-US" sz="18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8</a:t>
            </a:fld>
            <a:endParaRPr lang="en-US" sz="18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56322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56323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6324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151" name="Rectangle 5"/>
          <p:cNvSpPr>
            <a:spLocks/>
          </p:cNvSpPr>
          <p:nvPr/>
        </p:nvSpPr>
        <p:spPr bwMode="auto">
          <a:xfrm>
            <a:off x="395288" y="1428750"/>
            <a:ext cx="8569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2013 Transparency Requirement</a:t>
            </a:r>
            <a:endParaRPr lang="en-US" sz="2500" dirty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</p:txBody>
      </p:sp>
      <p:sp>
        <p:nvSpPr>
          <p:cNvPr id="56326" name="TextBox 2"/>
          <p:cNvSpPr txBox="1">
            <a:spLocks noChangeArrowheads="1"/>
          </p:cNvSpPr>
          <p:nvPr/>
        </p:nvSpPr>
        <p:spPr bwMode="auto">
          <a:xfrm>
            <a:off x="3370263" y="3832225"/>
            <a:ext cx="1770062" cy="58578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3200">
                <a:solidFill>
                  <a:schemeClr val="bg2"/>
                </a:solidFill>
              </a:rPr>
              <a:t>ESMA</a:t>
            </a:r>
            <a:endParaRPr lang="en-GB" sz="3200" dirty="0">
              <a:solidFill>
                <a:schemeClr val="bg2"/>
              </a:solidFill>
            </a:endParaRPr>
          </a:p>
        </p:txBody>
      </p:sp>
      <p:sp>
        <p:nvSpPr>
          <p:cNvPr id="56327" name="TextBox 12"/>
          <p:cNvSpPr txBox="1">
            <a:spLocks noChangeArrowheads="1"/>
          </p:cNvSpPr>
          <p:nvPr/>
        </p:nvSpPr>
        <p:spPr bwMode="auto">
          <a:xfrm>
            <a:off x="755576" y="2132856"/>
            <a:ext cx="1728192" cy="1200329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800" dirty="0" smtClean="0">
                <a:solidFill>
                  <a:schemeClr val="bg2"/>
                </a:solidFill>
              </a:rPr>
              <a:t>«Current and future technological options»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56328" name="TextBox 13"/>
          <p:cNvSpPr txBox="1">
            <a:spLocks noChangeArrowheads="1"/>
          </p:cNvSpPr>
          <p:nvPr/>
        </p:nvSpPr>
        <p:spPr bwMode="auto">
          <a:xfrm>
            <a:off x="6011863" y="4967288"/>
            <a:ext cx="1081087" cy="4000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2000">
                <a:solidFill>
                  <a:schemeClr val="bg2"/>
                </a:solidFill>
              </a:rPr>
              <a:t>EIOPA</a:t>
            </a:r>
            <a:endParaRPr lang="en-GB" sz="2000" dirty="0">
              <a:solidFill>
                <a:schemeClr val="bg2"/>
              </a:solidFill>
            </a:endParaRPr>
          </a:p>
        </p:txBody>
      </p:sp>
      <p:sp>
        <p:nvSpPr>
          <p:cNvPr id="56329" name="TextBox 14"/>
          <p:cNvSpPr txBox="1">
            <a:spLocks noChangeArrowheads="1"/>
          </p:cNvSpPr>
          <p:nvPr/>
        </p:nvSpPr>
        <p:spPr bwMode="auto">
          <a:xfrm>
            <a:off x="6011863" y="2805113"/>
            <a:ext cx="1081087" cy="4000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2000">
                <a:solidFill>
                  <a:schemeClr val="bg2"/>
                </a:solidFill>
              </a:rPr>
              <a:t>EBA</a:t>
            </a:r>
            <a:endParaRPr lang="en-GB" sz="2000" dirty="0">
              <a:solidFill>
                <a:schemeClr val="bg2"/>
              </a:solidFill>
            </a:endParaRPr>
          </a:p>
        </p:txBody>
      </p:sp>
      <p:sp>
        <p:nvSpPr>
          <p:cNvPr id="56330" name="TextBox 15"/>
          <p:cNvSpPr txBox="1">
            <a:spLocks noChangeArrowheads="1"/>
          </p:cNvSpPr>
          <p:nvPr/>
        </p:nvSpPr>
        <p:spPr bwMode="auto">
          <a:xfrm>
            <a:off x="1403350" y="4967288"/>
            <a:ext cx="1081088" cy="4000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2000">
                <a:solidFill>
                  <a:schemeClr val="bg2"/>
                </a:solidFill>
              </a:rPr>
              <a:t>BRIS</a:t>
            </a:r>
            <a:endParaRPr lang="en-GB" sz="2000" dirty="0">
              <a:solidFill>
                <a:schemeClr val="bg2"/>
              </a:solidFill>
            </a:endParaRPr>
          </a:p>
        </p:txBody>
      </p:sp>
      <p:sp>
        <p:nvSpPr>
          <p:cNvPr id="9228" name="Down Arrow 3"/>
          <p:cNvSpPr>
            <a:spLocks noChangeArrowheads="1"/>
          </p:cNvSpPr>
          <p:nvPr/>
        </p:nvSpPr>
        <p:spPr bwMode="auto">
          <a:xfrm rot="3300000">
            <a:off x="5341938" y="2982913"/>
            <a:ext cx="468312" cy="1077912"/>
          </a:xfrm>
          <a:prstGeom prst="downArrow">
            <a:avLst>
              <a:gd name="adj1" fmla="val 50000"/>
              <a:gd name="adj2" fmla="val 50051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6332" name="Flowchart: Multidocument 39"/>
          <p:cNvSpPr>
            <a:spLocks noChangeArrowheads="1"/>
          </p:cNvSpPr>
          <p:nvPr/>
        </p:nvSpPr>
        <p:spPr bwMode="auto">
          <a:xfrm>
            <a:off x="3603625" y="5426075"/>
            <a:ext cx="1303338" cy="838200"/>
          </a:xfrm>
          <a:prstGeom prst="flowChartMultidocument">
            <a:avLst/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fr-BE" sz="1800">
                <a:solidFill>
                  <a:schemeClr val="bg2"/>
                </a:solidFill>
              </a:rPr>
              <a:t>ESEF</a:t>
            </a:r>
            <a:endParaRPr lang="en-GB" sz="1800" dirty="0">
              <a:solidFill>
                <a:schemeClr val="bg2"/>
              </a:solidFill>
            </a:endParaRPr>
          </a:p>
        </p:txBody>
      </p:sp>
      <p:sp>
        <p:nvSpPr>
          <p:cNvPr id="9230" name="Down Arrow 18"/>
          <p:cNvSpPr>
            <a:spLocks noChangeArrowheads="1"/>
          </p:cNvSpPr>
          <p:nvPr/>
        </p:nvSpPr>
        <p:spPr bwMode="auto">
          <a:xfrm>
            <a:off x="3810000" y="4422775"/>
            <a:ext cx="927100" cy="1008063"/>
          </a:xfrm>
          <a:prstGeom prst="downArrow">
            <a:avLst>
              <a:gd name="adj1" fmla="val 50000"/>
              <a:gd name="adj2" fmla="val 49982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9231" name="Down Arrow 20"/>
          <p:cNvSpPr>
            <a:spLocks noChangeArrowheads="1"/>
          </p:cNvSpPr>
          <p:nvPr/>
        </p:nvSpPr>
        <p:spPr bwMode="auto">
          <a:xfrm rot="-3300000">
            <a:off x="2694782" y="3007519"/>
            <a:ext cx="468312" cy="1047750"/>
          </a:xfrm>
          <a:prstGeom prst="downArrow">
            <a:avLst>
              <a:gd name="adj1" fmla="val 50000"/>
              <a:gd name="adj2" fmla="val 50080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9232" name="Down Arrow 21"/>
          <p:cNvSpPr>
            <a:spLocks noChangeArrowheads="1"/>
          </p:cNvSpPr>
          <p:nvPr/>
        </p:nvSpPr>
        <p:spPr bwMode="auto">
          <a:xfrm rot="3300000" flipV="1">
            <a:off x="2673351" y="4141787"/>
            <a:ext cx="468312" cy="1058863"/>
          </a:xfrm>
          <a:prstGeom prst="downArrow">
            <a:avLst>
              <a:gd name="adj1" fmla="val 50000"/>
              <a:gd name="adj2" fmla="val 50088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9233" name="Down Arrow 22"/>
          <p:cNvSpPr>
            <a:spLocks noChangeArrowheads="1"/>
          </p:cNvSpPr>
          <p:nvPr/>
        </p:nvSpPr>
        <p:spPr bwMode="auto">
          <a:xfrm rot="18300000" flipV="1">
            <a:off x="5331619" y="4144169"/>
            <a:ext cx="469900" cy="1055688"/>
          </a:xfrm>
          <a:prstGeom prst="downArrow">
            <a:avLst>
              <a:gd name="adj1" fmla="val 50000"/>
              <a:gd name="adj2" fmla="val 49894"/>
            </a:avLst>
          </a:prstGeom>
          <a:solidFill>
            <a:srgbClr val="00B8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58200" y="6445250"/>
            <a:ext cx="685800" cy="422275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>
              <a:defRPr/>
            </a:pPr>
            <a:fld id="{B96EE861-2A50-8D4F-820B-849C74C1EFB5}" type="slidenum">
              <a:rPr lang="en-US" sz="2000" smtClean="0">
                <a:solidFill>
                  <a:schemeClr val="bg2"/>
                </a:solidFill>
                <a:latin typeface="Verdana" charset="0"/>
                <a:cs typeface="Verdana" charset="0"/>
                <a:sym typeface="Verdana" charset="0"/>
              </a:rPr>
              <a:pPr eaLnBrk="1" hangingPunct="1">
                <a:defRPr/>
              </a:pPr>
              <a:t>9</a:t>
            </a:fld>
            <a:endParaRPr lang="en-US" sz="2000" dirty="0" smtClean="0">
              <a:solidFill>
                <a:schemeClr val="bg2"/>
              </a:solidFill>
              <a:latin typeface="Verdana" charset="0"/>
              <a:cs typeface="Verdana" charset="0"/>
              <a:sym typeface="Verdana" charset="0"/>
            </a:endParaRPr>
          </a:p>
        </p:txBody>
      </p:sp>
      <p:sp>
        <p:nvSpPr>
          <p:cNvPr id="62466" name="Rectangle 1"/>
          <p:cNvSpPr>
            <a:spLocks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 dirty="0"/>
          </a:p>
        </p:txBody>
      </p:sp>
      <p:pic>
        <p:nvPicPr>
          <p:cNvPr id="62467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62468" name="Picture 3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2469" name="Line 5"/>
          <p:cNvSpPr>
            <a:spLocks noChangeShapeType="1"/>
          </p:cNvSpPr>
          <p:nvPr/>
        </p:nvSpPr>
        <p:spPr bwMode="auto">
          <a:xfrm rot="10800000" flipH="1">
            <a:off x="2124075" y="2032000"/>
            <a:ext cx="1588" cy="35925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rot="10800000" flipH="1">
            <a:off x="2973388" y="2022475"/>
            <a:ext cx="0" cy="36020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395288" y="1617663"/>
            <a:ext cx="82423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358775" indent="-357188">
              <a:tabLst>
                <a:tab pos="3556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500" dirty="0">
                <a:solidFill>
                  <a:srgbClr val="7030A0"/>
                </a:solidFill>
                <a:latin typeface="Verdana" charset="0"/>
                <a:cs typeface="Verdana" charset="0"/>
                <a:sym typeface="Verdana" charset="0"/>
              </a:rPr>
              <a:t>ESEF EU Agenda</a:t>
            </a:r>
          </a:p>
        </p:txBody>
      </p:sp>
      <p:sp>
        <p:nvSpPr>
          <p:cNvPr id="62472" name="Line 11"/>
          <p:cNvSpPr>
            <a:spLocks noChangeShapeType="1"/>
          </p:cNvSpPr>
          <p:nvPr/>
        </p:nvSpPr>
        <p:spPr bwMode="auto">
          <a:xfrm>
            <a:off x="539750" y="6092825"/>
            <a:ext cx="808513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473" name="Rectangle 13"/>
          <p:cNvSpPr>
            <a:spLocks/>
          </p:cNvSpPr>
          <p:nvPr/>
        </p:nvSpPr>
        <p:spPr bwMode="auto">
          <a:xfrm>
            <a:off x="644525" y="5732463"/>
            <a:ext cx="6619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100" dirty="0">
                <a:solidFill>
                  <a:srgbClr val="000000"/>
                </a:solidFill>
                <a:cs typeface="Verdana Bold" charset="0"/>
              </a:rPr>
              <a:t>2014</a:t>
            </a:r>
          </a:p>
        </p:txBody>
      </p:sp>
      <p:sp>
        <p:nvSpPr>
          <p:cNvPr id="62474" name="Rectangle 14"/>
          <p:cNvSpPr>
            <a:spLocks/>
          </p:cNvSpPr>
          <p:nvPr/>
        </p:nvSpPr>
        <p:spPr bwMode="auto">
          <a:xfrm>
            <a:off x="1403350" y="5732463"/>
            <a:ext cx="660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100" dirty="0">
                <a:solidFill>
                  <a:srgbClr val="000000"/>
                </a:solidFill>
                <a:cs typeface="Verdana Bold" charset="0"/>
              </a:rPr>
              <a:t>2015</a:t>
            </a:r>
          </a:p>
        </p:txBody>
      </p:sp>
      <p:sp>
        <p:nvSpPr>
          <p:cNvPr id="62475" name="Rectangle 15"/>
          <p:cNvSpPr>
            <a:spLocks/>
          </p:cNvSpPr>
          <p:nvPr/>
        </p:nvSpPr>
        <p:spPr bwMode="auto">
          <a:xfrm>
            <a:off x="2339975" y="5732463"/>
            <a:ext cx="660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100" dirty="0">
                <a:solidFill>
                  <a:srgbClr val="000000"/>
                </a:solidFill>
                <a:cs typeface="Verdana Bold" charset="0"/>
              </a:rPr>
              <a:t>2016</a:t>
            </a:r>
          </a:p>
        </p:txBody>
      </p:sp>
      <p:sp>
        <p:nvSpPr>
          <p:cNvPr id="62476" name="Rectangle 16"/>
          <p:cNvSpPr>
            <a:spLocks/>
          </p:cNvSpPr>
          <p:nvPr/>
        </p:nvSpPr>
        <p:spPr bwMode="auto">
          <a:xfrm>
            <a:off x="3119438" y="5732463"/>
            <a:ext cx="660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100" dirty="0">
                <a:solidFill>
                  <a:srgbClr val="000000"/>
                </a:solidFill>
                <a:cs typeface="Verdana Bold" charset="0"/>
              </a:rPr>
              <a:t>2017</a:t>
            </a:r>
          </a:p>
        </p:txBody>
      </p:sp>
      <p:sp>
        <p:nvSpPr>
          <p:cNvPr id="62477" name="Rectangle 17"/>
          <p:cNvSpPr>
            <a:spLocks/>
          </p:cNvSpPr>
          <p:nvPr/>
        </p:nvSpPr>
        <p:spPr bwMode="auto">
          <a:xfrm>
            <a:off x="3937000" y="5732463"/>
            <a:ext cx="6619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100" dirty="0">
                <a:solidFill>
                  <a:srgbClr val="000000"/>
                </a:solidFill>
                <a:cs typeface="Verdana Bold" charset="0"/>
              </a:rPr>
              <a:t>2018</a:t>
            </a:r>
          </a:p>
        </p:txBody>
      </p:sp>
      <p:sp>
        <p:nvSpPr>
          <p:cNvPr id="62478" name="Rectangle 18"/>
          <p:cNvSpPr>
            <a:spLocks/>
          </p:cNvSpPr>
          <p:nvPr/>
        </p:nvSpPr>
        <p:spPr bwMode="auto">
          <a:xfrm>
            <a:off x="4764088" y="5732463"/>
            <a:ext cx="6604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100" dirty="0">
                <a:solidFill>
                  <a:srgbClr val="000000"/>
                </a:solidFill>
                <a:cs typeface="Verdana Bold" charset="0"/>
              </a:rPr>
              <a:t>2019</a:t>
            </a:r>
          </a:p>
        </p:txBody>
      </p:sp>
      <p:sp>
        <p:nvSpPr>
          <p:cNvPr id="62479" name="Rectangle 19"/>
          <p:cNvSpPr>
            <a:spLocks/>
          </p:cNvSpPr>
          <p:nvPr/>
        </p:nvSpPr>
        <p:spPr bwMode="auto">
          <a:xfrm>
            <a:off x="5676900" y="5732463"/>
            <a:ext cx="5032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100" dirty="0">
                <a:solidFill>
                  <a:srgbClr val="000000"/>
                </a:solidFill>
                <a:cs typeface="Verdana Bold" charset="0"/>
              </a:rPr>
              <a:t>2020</a:t>
            </a:r>
          </a:p>
        </p:txBody>
      </p:sp>
      <p:sp>
        <p:nvSpPr>
          <p:cNvPr id="62480" name="Rectangle 20"/>
          <p:cNvSpPr>
            <a:spLocks/>
          </p:cNvSpPr>
          <p:nvPr/>
        </p:nvSpPr>
        <p:spPr bwMode="auto">
          <a:xfrm>
            <a:off x="6526213" y="5732463"/>
            <a:ext cx="4540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100" dirty="0">
                <a:solidFill>
                  <a:srgbClr val="000000"/>
                </a:solidFill>
                <a:cs typeface="Verdana Bold" charset="0"/>
              </a:rPr>
              <a:t>2021</a:t>
            </a:r>
          </a:p>
        </p:txBody>
      </p:sp>
      <p:sp>
        <p:nvSpPr>
          <p:cNvPr id="62481" name="Line 21"/>
          <p:cNvSpPr>
            <a:spLocks noChangeShapeType="1"/>
          </p:cNvSpPr>
          <p:nvPr/>
        </p:nvSpPr>
        <p:spPr bwMode="auto">
          <a:xfrm>
            <a:off x="1260475" y="5949950"/>
            <a:ext cx="1588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482" name="Line 22"/>
          <p:cNvSpPr>
            <a:spLocks noChangeShapeType="1"/>
          </p:cNvSpPr>
          <p:nvPr/>
        </p:nvSpPr>
        <p:spPr bwMode="auto">
          <a:xfrm>
            <a:off x="2119313" y="5937250"/>
            <a:ext cx="1587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483" name="Line 23"/>
          <p:cNvSpPr>
            <a:spLocks noChangeShapeType="1"/>
          </p:cNvSpPr>
          <p:nvPr/>
        </p:nvSpPr>
        <p:spPr bwMode="auto">
          <a:xfrm>
            <a:off x="2984500" y="5943600"/>
            <a:ext cx="1588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484" name="Line 24"/>
          <p:cNvSpPr>
            <a:spLocks noChangeShapeType="1"/>
          </p:cNvSpPr>
          <p:nvPr/>
        </p:nvSpPr>
        <p:spPr bwMode="auto">
          <a:xfrm>
            <a:off x="4606925" y="5940425"/>
            <a:ext cx="1588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485" name="Line 25"/>
          <p:cNvSpPr>
            <a:spLocks noChangeShapeType="1"/>
          </p:cNvSpPr>
          <p:nvPr/>
        </p:nvSpPr>
        <p:spPr bwMode="auto">
          <a:xfrm>
            <a:off x="5424488" y="5940425"/>
            <a:ext cx="1587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486" name="Rectangle 23"/>
          <p:cNvSpPr>
            <a:spLocks noChangeArrowheads="1"/>
          </p:cNvSpPr>
          <p:nvPr/>
        </p:nvSpPr>
        <p:spPr bwMode="auto">
          <a:xfrm>
            <a:off x="520700" y="5148263"/>
            <a:ext cx="431800" cy="244475"/>
          </a:xfrm>
          <a:prstGeom prst="rect">
            <a:avLst/>
          </a:prstGeom>
          <a:solidFill>
            <a:srgbClr val="FFC000"/>
          </a:solidFill>
          <a:ln w="28575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2205038" y="5137150"/>
            <a:ext cx="431800" cy="2444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2488" name="TextBox 24"/>
          <p:cNvSpPr txBox="1">
            <a:spLocks noChangeArrowheads="1"/>
          </p:cNvSpPr>
          <p:nvPr/>
        </p:nvSpPr>
        <p:spPr bwMode="auto">
          <a:xfrm>
            <a:off x="968375" y="5105400"/>
            <a:ext cx="7096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chemeClr val="bg2"/>
                </a:solidFill>
              </a:rPr>
              <a:t>ESMA</a:t>
            </a:r>
          </a:p>
        </p:txBody>
      </p:sp>
      <p:sp>
        <p:nvSpPr>
          <p:cNvPr id="62489" name="TextBox 60"/>
          <p:cNvSpPr txBox="1">
            <a:spLocks noChangeArrowheads="1"/>
          </p:cNvSpPr>
          <p:nvPr/>
        </p:nvSpPr>
        <p:spPr bwMode="auto">
          <a:xfrm>
            <a:off x="2687638" y="5105400"/>
            <a:ext cx="1819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200">
                <a:solidFill>
                  <a:schemeClr val="bg2"/>
                </a:solidFill>
              </a:rPr>
              <a:t>European Commission</a:t>
            </a:r>
            <a:endParaRPr lang="en-GB" sz="1200" dirty="0">
              <a:solidFill>
                <a:schemeClr val="bg2"/>
              </a:solidFill>
            </a:endParaRPr>
          </a:p>
        </p:txBody>
      </p:sp>
      <p:sp>
        <p:nvSpPr>
          <p:cNvPr id="62490" name="Rectangle 23"/>
          <p:cNvSpPr>
            <a:spLocks noChangeArrowheads="1"/>
          </p:cNvSpPr>
          <p:nvPr/>
        </p:nvSpPr>
        <p:spPr bwMode="auto">
          <a:xfrm>
            <a:off x="4176713" y="4664075"/>
            <a:ext cx="431800" cy="244475"/>
          </a:xfrm>
          <a:prstGeom prst="rect">
            <a:avLst/>
          </a:prstGeom>
          <a:noFill/>
          <a:ln w="1587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62491" name="TextBox 24"/>
          <p:cNvSpPr txBox="1">
            <a:spLocks noChangeArrowheads="1"/>
          </p:cNvSpPr>
          <p:nvPr/>
        </p:nvSpPr>
        <p:spPr bwMode="auto">
          <a:xfrm>
            <a:off x="4594225" y="4632325"/>
            <a:ext cx="9255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chemeClr val="bg2"/>
                </a:solidFill>
              </a:rPr>
              <a:t>Tentatively</a:t>
            </a:r>
          </a:p>
        </p:txBody>
      </p:sp>
      <p:sp>
        <p:nvSpPr>
          <p:cNvPr id="62492" name="Rectangle 23"/>
          <p:cNvSpPr>
            <a:spLocks noChangeArrowheads="1"/>
          </p:cNvSpPr>
          <p:nvPr/>
        </p:nvSpPr>
        <p:spPr bwMode="auto">
          <a:xfrm>
            <a:off x="496888" y="4679950"/>
            <a:ext cx="431800" cy="244475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62493" name="TextBox 24"/>
          <p:cNvSpPr txBox="1">
            <a:spLocks noChangeArrowheads="1"/>
          </p:cNvSpPr>
          <p:nvPr/>
        </p:nvSpPr>
        <p:spPr bwMode="auto">
          <a:xfrm>
            <a:off x="952500" y="4556125"/>
            <a:ext cx="1111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en-GB" sz="1200" dirty="0">
                <a:solidFill>
                  <a:schemeClr val="bg2"/>
                </a:solidFill>
              </a:rPr>
              <a:t>NSAs and/or ESMA</a:t>
            </a:r>
          </a:p>
        </p:txBody>
      </p:sp>
      <p:sp>
        <p:nvSpPr>
          <p:cNvPr id="58" name="Rectangle 23"/>
          <p:cNvSpPr>
            <a:spLocks noChangeArrowheads="1"/>
          </p:cNvSpPr>
          <p:nvPr/>
        </p:nvSpPr>
        <p:spPr bwMode="auto">
          <a:xfrm>
            <a:off x="2205038" y="4679950"/>
            <a:ext cx="431800" cy="2444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2495" name="TextBox 24"/>
          <p:cNvSpPr txBox="1">
            <a:spLocks noChangeArrowheads="1"/>
          </p:cNvSpPr>
          <p:nvPr/>
        </p:nvSpPr>
        <p:spPr bwMode="auto">
          <a:xfrm>
            <a:off x="2687638" y="4664075"/>
            <a:ext cx="1428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1pPr>
            <a:lvl2pPr marL="742950" indent="-28575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2pPr>
            <a:lvl3pPr marL="11430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3pPr>
            <a:lvl4pPr marL="16002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4pPr>
            <a:lvl5pPr marL="2057400" indent="-228600" eaLnBrk="0" hangingPunct="0"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>
                <a:solidFill>
                  <a:srgbClr val="FFFFFF"/>
                </a:solidFill>
                <a:latin typeface="Verdana Bold" charset="0"/>
                <a:ea typeface="ヒラギノ角ゴ ProN W6" charset="0"/>
                <a:cs typeface="ヒラギノ角ゴ ProN W6" charset="0"/>
                <a:sym typeface="Verdana Bold" charset="0"/>
              </a:defRPr>
            </a:lvl9pPr>
          </a:lstStyle>
          <a:p>
            <a:pPr eaLnBrk="1" hangingPunct="1"/>
            <a:r>
              <a:rPr lang="fr-BE" sz="1200">
                <a:solidFill>
                  <a:schemeClr val="bg2"/>
                </a:solidFill>
              </a:rPr>
              <a:t>Reporting entities</a:t>
            </a:r>
            <a:endParaRPr lang="en-GB" sz="1200" dirty="0">
              <a:solidFill>
                <a:schemeClr val="bg2"/>
              </a:solidFill>
            </a:endParaRPr>
          </a:p>
        </p:txBody>
      </p:sp>
      <p:sp>
        <p:nvSpPr>
          <p:cNvPr id="62496" name="Line 6"/>
          <p:cNvSpPr>
            <a:spLocks noChangeShapeType="1"/>
          </p:cNvSpPr>
          <p:nvPr/>
        </p:nvSpPr>
        <p:spPr bwMode="auto">
          <a:xfrm rot="10800000" flipH="1">
            <a:off x="6292850" y="1998663"/>
            <a:ext cx="0" cy="3603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497" name="Line 6"/>
          <p:cNvSpPr>
            <a:spLocks noChangeShapeType="1"/>
          </p:cNvSpPr>
          <p:nvPr/>
        </p:nvSpPr>
        <p:spPr bwMode="auto">
          <a:xfrm rot="10800000" flipH="1">
            <a:off x="5426075" y="2032000"/>
            <a:ext cx="0" cy="3603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498" name="Line 6"/>
          <p:cNvSpPr>
            <a:spLocks noChangeShapeType="1"/>
          </p:cNvSpPr>
          <p:nvPr/>
        </p:nvSpPr>
        <p:spPr bwMode="auto">
          <a:xfrm rot="10800000" flipH="1">
            <a:off x="4608513" y="2032000"/>
            <a:ext cx="0" cy="3603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499" name="Line 6"/>
          <p:cNvSpPr>
            <a:spLocks noChangeShapeType="1"/>
          </p:cNvSpPr>
          <p:nvPr/>
        </p:nvSpPr>
        <p:spPr bwMode="auto">
          <a:xfrm rot="10800000" flipH="1">
            <a:off x="3779838" y="2011363"/>
            <a:ext cx="0" cy="3603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500" name="Line 5"/>
          <p:cNvSpPr>
            <a:spLocks noChangeShapeType="1"/>
          </p:cNvSpPr>
          <p:nvPr/>
        </p:nvSpPr>
        <p:spPr bwMode="auto">
          <a:xfrm rot="10800000" flipH="1">
            <a:off x="1258888" y="2043113"/>
            <a:ext cx="1587" cy="3592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501" name="Line 24"/>
          <p:cNvSpPr>
            <a:spLocks noChangeShapeType="1"/>
          </p:cNvSpPr>
          <p:nvPr/>
        </p:nvSpPr>
        <p:spPr bwMode="auto">
          <a:xfrm>
            <a:off x="6310313" y="5951538"/>
            <a:ext cx="1587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62502" name="Picture 53" descr="bombs,businesses,cartoons,failures,metaphors,persons,time bomb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7625" y="2192338"/>
            <a:ext cx="442913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reeform 14"/>
          <p:cNvSpPr/>
          <p:nvPr/>
        </p:nvSpPr>
        <p:spPr bwMode="auto">
          <a:xfrm>
            <a:off x="2643188" y="2781300"/>
            <a:ext cx="1154112" cy="433388"/>
          </a:xfrm>
          <a:custGeom>
            <a:avLst/>
            <a:gdLst>
              <a:gd name="connsiteX0" fmla="*/ 0 w 1901579"/>
              <a:gd name="connsiteY0" fmla="*/ 0 h 760631"/>
              <a:gd name="connsiteX1" fmla="*/ 1521264 w 1901579"/>
              <a:gd name="connsiteY1" fmla="*/ 0 h 760631"/>
              <a:gd name="connsiteX2" fmla="*/ 1901579 w 1901579"/>
              <a:gd name="connsiteY2" fmla="*/ 380316 h 760631"/>
              <a:gd name="connsiteX3" fmla="*/ 1521264 w 1901579"/>
              <a:gd name="connsiteY3" fmla="*/ 760631 h 760631"/>
              <a:gd name="connsiteX4" fmla="*/ 0 w 1901579"/>
              <a:gd name="connsiteY4" fmla="*/ 760631 h 760631"/>
              <a:gd name="connsiteX5" fmla="*/ 380316 w 1901579"/>
              <a:gd name="connsiteY5" fmla="*/ 380316 h 760631"/>
              <a:gd name="connsiteX6" fmla="*/ 0 w 1901579"/>
              <a:gd name="connsiteY6" fmla="*/ 0 h 76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1579" h="760631">
                <a:moveTo>
                  <a:pt x="0" y="0"/>
                </a:moveTo>
                <a:lnTo>
                  <a:pt x="1521264" y="0"/>
                </a:lnTo>
                <a:lnTo>
                  <a:pt x="1901579" y="380316"/>
                </a:lnTo>
                <a:lnTo>
                  <a:pt x="1521264" y="760631"/>
                </a:lnTo>
                <a:lnTo>
                  <a:pt x="0" y="760631"/>
                </a:lnTo>
                <a:lnTo>
                  <a:pt x="380316" y="3803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95556" tIns="7620" rIns="380315" bIns="7620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fr-BE" sz="1200" dirty="0" err="1"/>
              <a:t>COMIssue</a:t>
            </a:r>
            <a:endParaRPr lang="en-GB" sz="1200" dirty="0"/>
          </a:p>
        </p:txBody>
      </p:sp>
      <p:sp>
        <p:nvSpPr>
          <p:cNvPr id="14" name="Freeform 13"/>
          <p:cNvSpPr/>
          <p:nvPr/>
        </p:nvSpPr>
        <p:spPr bwMode="auto">
          <a:xfrm>
            <a:off x="517525" y="2181225"/>
            <a:ext cx="2514600" cy="454025"/>
          </a:xfrm>
          <a:custGeom>
            <a:avLst/>
            <a:gdLst>
              <a:gd name="connsiteX0" fmla="*/ 0 w 2291059"/>
              <a:gd name="connsiteY0" fmla="*/ 0 h 916423"/>
              <a:gd name="connsiteX1" fmla="*/ 1832848 w 2291059"/>
              <a:gd name="connsiteY1" fmla="*/ 0 h 916423"/>
              <a:gd name="connsiteX2" fmla="*/ 2291059 w 2291059"/>
              <a:gd name="connsiteY2" fmla="*/ 458212 h 916423"/>
              <a:gd name="connsiteX3" fmla="*/ 1832848 w 2291059"/>
              <a:gd name="connsiteY3" fmla="*/ 916423 h 916423"/>
              <a:gd name="connsiteX4" fmla="*/ 0 w 2291059"/>
              <a:gd name="connsiteY4" fmla="*/ 916423 h 916423"/>
              <a:gd name="connsiteX5" fmla="*/ 458212 w 2291059"/>
              <a:gd name="connsiteY5" fmla="*/ 458212 h 916423"/>
              <a:gd name="connsiteX6" fmla="*/ 0 w 2291059"/>
              <a:gd name="connsiteY6" fmla="*/ 0 h 916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1059" h="916423">
                <a:moveTo>
                  <a:pt x="0" y="0"/>
                </a:moveTo>
                <a:lnTo>
                  <a:pt x="1832848" y="0"/>
                </a:lnTo>
                <a:lnTo>
                  <a:pt x="2291059" y="458212"/>
                </a:lnTo>
                <a:lnTo>
                  <a:pt x="1832848" y="916423"/>
                </a:lnTo>
                <a:lnTo>
                  <a:pt x="0" y="916423"/>
                </a:lnTo>
                <a:lnTo>
                  <a:pt x="458212" y="458212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83612" tIns="12700" rIns="458211" bIns="127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ESMA Draft</a:t>
            </a:r>
          </a:p>
        </p:txBody>
      </p:sp>
      <p:sp>
        <p:nvSpPr>
          <p:cNvPr id="16" name="Freeform 15"/>
          <p:cNvSpPr/>
          <p:nvPr/>
        </p:nvSpPr>
        <p:spPr bwMode="auto">
          <a:xfrm>
            <a:off x="3238500" y="3379788"/>
            <a:ext cx="2209800" cy="420687"/>
          </a:xfrm>
          <a:custGeom>
            <a:avLst/>
            <a:gdLst>
              <a:gd name="connsiteX0" fmla="*/ 0 w 1901579"/>
              <a:gd name="connsiteY0" fmla="*/ 0 h 760631"/>
              <a:gd name="connsiteX1" fmla="*/ 1521264 w 1901579"/>
              <a:gd name="connsiteY1" fmla="*/ 0 h 760631"/>
              <a:gd name="connsiteX2" fmla="*/ 1901579 w 1901579"/>
              <a:gd name="connsiteY2" fmla="*/ 380316 h 760631"/>
              <a:gd name="connsiteX3" fmla="*/ 1521264 w 1901579"/>
              <a:gd name="connsiteY3" fmla="*/ 760631 h 760631"/>
              <a:gd name="connsiteX4" fmla="*/ 0 w 1901579"/>
              <a:gd name="connsiteY4" fmla="*/ 760631 h 760631"/>
              <a:gd name="connsiteX5" fmla="*/ 380316 w 1901579"/>
              <a:gd name="connsiteY5" fmla="*/ 380316 h 760631"/>
              <a:gd name="connsiteX6" fmla="*/ 0 w 1901579"/>
              <a:gd name="connsiteY6" fmla="*/ 0 h 76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1579" h="760631">
                <a:moveTo>
                  <a:pt x="0" y="0"/>
                </a:moveTo>
                <a:lnTo>
                  <a:pt x="1521264" y="0"/>
                </a:lnTo>
                <a:lnTo>
                  <a:pt x="1901579" y="380316"/>
                </a:lnTo>
                <a:lnTo>
                  <a:pt x="1521264" y="760631"/>
                </a:lnTo>
                <a:lnTo>
                  <a:pt x="0" y="760631"/>
                </a:lnTo>
                <a:lnTo>
                  <a:pt x="380316" y="38031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95556" tIns="7620" rIns="380315" bIns="7620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Implementation</a:t>
            </a:r>
          </a:p>
        </p:txBody>
      </p:sp>
      <p:sp>
        <p:nvSpPr>
          <p:cNvPr id="71" name="Freeform 70"/>
          <p:cNvSpPr/>
          <p:nvPr/>
        </p:nvSpPr>
        <p:spPr bwMode="auto">
          <a:xfrm>
            <a:off x="4773613" y="3997325"/>
            <a:ext cx="3073400" cy="558800"/>
          </a:xfrm>
          <a:custGeom>
            <a:avLst/>
            <a:gdLst>
              <a:gd name="connsiteX0" fmla="*/ 0 w 1901579"/>
              <a:gd name="connsiteY0" fmla="*/ 0 h 760631"/>
              <a:gd name="connsiteX1" fmla="*/ 1521264 w 1901579"/>
              <a:gd name="connsiteY1" fmla="*/ 0 h 760631"/>
              <a:gd name="connsiteX2" fmla="*/ 1901579 w 1901579"/>
              <a:gd name="connsiteY2" fmla="*/ 380316 h 760631"/>
              <a:gd name="connsiteX3" fmla="*/ 1521264 w 1901579"/>
              <a:gd name="connsiteY3" fmla="*/ 760631 h 760631"/>
              <a:gd name="connsiteX4" fmla="*/ 0 w 1901579"/>
              <a:gd name="connsiteY4" fmla="*/ 760631 h 760631"/>
              <a:gd name="connsiteX5" fmla="*/ 380316 w 1901579"/>
              <a:gd name="connsiteY5" fmla="*/ 380316 h 760631"/>
              <a:gd name="connsiteX6" fmla="*/ 0 w 1901579"/>
              <a:gd name="connsiteY6" fmla="*/ 0 h 76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1579" h="760631">
                <a:moveTo>
                  <a:pt x="0" y="0"/>
                </a:moveTo>
                <a:lnTo>
                  <a:pt x="1521264" y="0"/>
                </a:lnTo>
                <a:lnTo>
                  <a:pt x="1901579" y="380316"/>
                </a:lnTo>
                <a:lnTo>
                  <a:pt x="1521264" y="760631"/>
                </a:lnTo>
                <a:lnTo>
                  <a:pt x="0" y="760631"/>
                </a:lnTo>
                <a:lnTo>
                  <a:pt x="380316" y="3803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95556" tIns="7620" rIns="380315" bIns="7620" spcCol="1270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GB" sz="1200" dirty="0"/>
              <a:t>Mandatory Implementation</a:t>
            </a:r>
          </a:p>
        </p:txBody>
      </p:sp>
      <p:sp>
        <p:nvSpPr>
          <p:cNvPr id="62507" name="Line 23"/>
          <p:cNvSpPr>
            <a:spLocks noChangeShapeType="1"/>
          </p:cNvSpPr>
          <p:nvPr/>
        </p:nvSpPr>
        <p:spPr bwMode="auto">
          <a:xfrm>
            <a:off x="3792538" y="5953125"/>
            <a:ext cx="1587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508" name="Line 24"/>
          <p:cNvSpPr>
            <a:spLocks noChangeShapeType="1"/>
          </p:cNvSpPr>
          <p:nvPr/>
        </p:nvSpPr>
        <p:spPr bwMode="auto">
          <a:xfrm>
            <a:off x="7164388" y="5953125"/>
            <a:ext cx="1587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62509" name="Line 6"/>
          <p:cNvSpPr>
            <a:spLocks noChangeShapeType="1"/>
          </p:cNvSpPr>
          <p:nvPr/>
        </p:nvSpPr>
        <p:spPr bwMode="auto">
          <a:xfrm rot="10800000" flipH="1">
            <a:off x="7154863" y="2011363"/>
            <a:ext cx="0" cy="3603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00B8FF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D8F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Office Theme">
      <a:majorFont>
        <a:latin typeface="Verdana Bold"/>
        <a:ea typeface="ヒラギノ角ゴ ProN W6"/>
        <a:cs typeface="ヒラギノ角ゴ ProN W6"/>
      </a:majorFont>
      <a:minorFont>
        <a:latin typeface="Verdana Ital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 Bold" charset="0"/>
            <a:ea typeface="ヒラギノ角ゴ ProN W6" charset="0"/>
            <a:cs typeface="ヒラギノ角ゴ ProN W6" charset="0"/>
            <a:sym typeface="Verdana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 Bold" charset="0"/>
            <a:ea typeface="ヒラギノ角ゴ ProN W6" charset="0"/>
            <a:cs typeface="ヒラギノ角ゴ ProN W6" charset="0"/>
            <a:sym typeface="Verdana Bold" charset="0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00B8FF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D8F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ヒラギノ角ゴ ProN W6"/>
        <a:cs typeface="ヒラギノ角ゴ ProN W6"/>
      </a:majorFont>
      <a:minorFont>
        <a:latin typeface="Verdana Ital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 Bold" charset="0"/>
            <a:ea typeface="ヒラギノ角ゴ ProN W6" charset="0"/>
            <a:cs typeface="ヒラギノ角ゴ ProN W6" charset="0"/>
            <a:sym typeface="Verdana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 Bold" charset="0"/>
            <a:ea typeface="ヒラギノ角ゴ ProN W6" charset="0"/>
            <a:cs typeface="ヒラギノ角ゴ ProN W6" charset="0"/>
            <a:sym typeface="Verdana Bold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00B8FF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D8F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Office Theme">
      <a:majorFont>
        <a:latin typeface="Verdana Bold"/>
        <a:ea typeface="ヒラギノ角ゴ ProN W6"/>
        <a:cs typeface="ヒラギノ角ゴ ProN W6"/>
      </a:majorFont>
      <a:minorFont>
        <a:latin typeface="Verdana Ital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 Bold" charset="0"/>
            <a:ea typeface="ヒラギノ角ゴ ProN W6" charset="0"/>
            <a:cs typeface="ヒラギノ角ゴ ProN W6" charset="0"/>
            <a:sym typeface="Verdana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 Bold" charset="0"/>
            <a:ea typeface="ヒラギノ角ゴ ProN W6" charset="0"/>
            <a:cs typeface="ヒラギノ角ゴ ProN W6" charset="0"/>
            <a:sym typeface="Verdana Bold" charset="0"/>
          </a:defRPr>
        </a:defPPr>
      </a:lstStyle>
    </a:lnDef>
  </a:objectDefaults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0B8FF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D8F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Office Theme">
      <a:majorFont>
        <a:latin typeface="Verdana Bold"/>
        <a:ea typeface="ヒラギノ角ゴ ProN W6"/>
        <a:cs typeface="ヒラギノ角ゴ ProN W6"/>
      </a:majorFont>
      <a:minorFont>
        <a:latin typeface="Verdana Italic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 Bold" charset="0"/>
            <a:ea typeface="ヒラギノ角ゴ ProN W6" charset="0"/>
            <a:cs typeface="ヒラギノ角ゴ ProN W6" charset="0"/>
            <a:sym typeface="Verdana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6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 Bold" charset="0"/>
            <a:ea typeface="ヒラギノ角ゴ ProN W6" charset="0"/>
            <a:cs typeface="ヒラギノ角ゴ ProN W6" charset="0"/>
            <a:sym typeface="Verdana Bold" charset="0"/>
          </a:defRPr>
        </a:defPPr>
      </a:lstStyle>
    </a:lnDef>
  </a:objectDefaults>
  <a:extraClrSchemeLst>
    <a:extraClrScheme>
      <a:clrScheme name="3_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Pages>0</Pages>
  <Words>630</Words>
  <Characters>0</Characters>
  <Application>Microsoft Office PowerPoint</Application>
  <PresentationFormat>Presentación en pantalla (4:3)</PresentationFormat>
  <Lines>0</Lines>
  <Paragraphs>171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1_Office Theme</vt:lpstr>
      <vt:lpstr>Office Theme</vt:lpstr>
      <vt:lpstr>2_Office Theme</vt:lpstr>
      <vt:lpstr>3_Office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madzipi</dc:creator>
  <cp:lastModifiedBy>infboi</cp:lastModifiedBy>
  <cp:revision>110</cp:revision>
  <cp:lastPrinted>2013-12-02T15:16:17Z</cp:lastPrinted>
  <dcterms:modified xsi:type="dcterms:W3CDTF">2013-12-15T17:08:20Z</dcterms:modified>
</cp:coreProperties>
</file>