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notesMasterIdLst>
    <p:notesMasterId r:id="rId25"/>
  </p:notesMasterIdLst>
  <p:sldIdLst>
    <p:sldId id="263" r:id="rId5"/>
    <p:sldId id="272" r:id="rId6"/>
    <p:sldId id="264" r:id="rId7"/>
    <p:sldId id="265" r:id="rId8"/>
    <p:sldId id="266" r:id="rId9"/>
    <p:sldId id="267" r:id="rId10"/>
    <p:sldId id="268" r:id="rId11"/>
    <p:sldId id="269" r:id="rId12"/>
    <p:sldId id="274" r:id="rId13"/>
    <p:sldId id="275" r:id="rId14"/>
    <p:sldId id="290" r:id="rId15"/>
    <p:sldId id="273" r:id="rId16"/>
    <p:sldId id="282" r:id="rId17"/>
    <p:sldId id="280" r:id="rId18"/>
    <p:sldId id="281" r:id="rId19"/>
    <p:sldId id="284" r:id="rId20"/>
    <p:sldId id="286" r:id="rId21"/>
    <p:sldId id="288" r:id="rId22"/>
    <p:sldId id="287"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379" autoAdjust="0"/>
  </p:normalViewPr>
  <p:slideViewPr>
    <p:cSldViewPr>
      <p:cViewPr varScale="1">
        <p:scale>
          <a:sx n="72" d="100"/>
          <a:sy n="72" d="100"/>
        </p:scale>
        <p:origin x="-612" y="-90"/>
      </p:cViewPr>
      <p:guideLst>
        <p:guide orient="horz" pos="2160"/>
        <p:guide pos="2880"/>
      </p:guideLst>
    </p:cSldViewPr>
  </p:slideViewPr>
  <p:outlineViewPr>
    <p:cViewPr>
      <p:scale>
        <a:sx n="33" d="100"/>
        <a:sy n="33" d="100"/>
      </p:scale>
      <p:origin x="0" y="123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B73BAD-43CB-4B30-B4EC-CB807CF25419}" type="datetimeFigureOut">
              <a:rPr lang="en-GB" smtClean="0"/>
              <a:t>11/12/2013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96E54-44D3-47E1-84E7-F7FBDB5B499E}" type="slidenum">
              <a:rPr lang="en-GB" smtClean="0"/>
              <a:t>‹#›</a:t>
            </a:fld>
            <a:endParaRPr lang="en-GB"/>
          </a:p>
        </p:txBody>
      </p:sp>
    </p:spTree>
    <p:extLst>
      <p:ext uri="{BB962C8B-B14F-4D97-AF65-F5344CB8AC3E}">
        <p14:creationId xmlns:p14="http://schemas.microsoft.com/office/powerpoint/2010/main" val="2414100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miter lim="800000"/>
            <a:headEnd/>
            <a:tailEnd/>
          </a:ln>
        </p:spPr>
        <p:txBody>
          <a:bodyPr/>
          <a:lstStyle/>
          <a:p>
            <a:fld id="{535141CE-2F80-4876-B4D4-894C595C6990}" type="slidenum">
              <a:rPr lang="de-DE" smtClean="0">
                <a:ea typeface="MS PGothic" pitchFamily="34" charset="-128"/>
              </a:rPr>
              <a:pPr/>
              <a:t>1</a:t>
            </a:fld>
            <a:endParaRPr lang="de-DE" smtClean="0">
              <a:ea typeface="MS PGothic" pitchFamily="34" charset="-128"/>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07EC2A3-6878-4DC2-9995-3D8553E2C9EB}" type="slidenum">
              <a:rPr lang="de-DE" smtClean="0">
                <a:solidFill>
                  <a:prstClr val="black"/>
                </a:solidFill>
              </a:rPr>
              <a:pPr>
                <a:defRPr/>
              </a:pPr>
              <a:t>2</a:t>
            </a:fld>
            <a:endParaRPr lang="de-DE">
              <a:solidFill>
                <a:prstClr val="black"/>
              </a:solidFill>
            </a:endParaRPr>
          </a:p>
        </p:txBody>
      </p:sp>
    </p:spTree>
    <p:extLst>
      <p:ext uri="{BB962C8B-B14F-4D97-AF65-F5344CB8AC3E}">
        <p14:creationId xmlns:p14="http://schemas.microsoft.com/office/powerpoint/2010/main" val="124730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pPr>
              <a:defRPr/>
            </a:pPr>
            <a:fld id="{08A73D5D-F308-40D5-89E3-D06DBC690096}" type="slidenum">
              <a:rPr lang="de-DE" smtClean="0">
                <a:solidFill>
                  <a:prstClr val="black"/>
                </a:solidFill>
              </a:rPr>
              <a:pPr>
                <a:defRPr/>
              </a:pPr>
              <a:t>16</a:t>
            </a:fld>
            <a:endParaRPr lang="de-DE">
              <a:solidFill>
                <a:prstClr val="black"/>
              </a:solidFill>
            </a:endParaRPr>
          </a:p>
        </p:txBody>
      </p:sp>
    </p:spTree>
    <p:extLst>
      <p:ext uri="{BB962C8B-B14F-4D97-AF65-F5344CB8AC3E}">
        <p14:creationId xmlns:p14="http://schemas.microsoft.com/office/powerpoint/2010/main" val="17204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D428AF62-CA59-4F6D-AF0B-A8C1BAD4EB32}" type="slidenum">
              <a:rPr lang="de-DE" smtClean="0">
                <a:ea typeface="MS PGothic" pitchFamily="34" charset="-128"/>
              </a:rPr>
              <a:pPr/>
              <a:t>20</a:t>
            </a:fld>
            <a:endParaRPr lang="de-DE" smtClean="0">
              <a:ea typeface="MS PGothic" pitchFamily="34"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a:solidFill>
                <a:srgbClr val="000000"/>
              </a:solidFill>
              <a:latin typeface="Arial" charset="0"/>
            </a:endParaRPr>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3950" y="-4763"/>
            <a:ext cx="2635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p:spPr>
        <p:txBody>
          <a:bodyPr anchor="b"/>
          <a:lstStyle>
            <a:lvl1pPr marL="0" indent="0">
              <a:lnSpc>
                <a:spcPct val="70000"/>
              </a:lnSpc>
              <a:buFontTx/>
              <a:buNone/>
              <a:defRPr sz="180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p:txBody>
          <a:bodyPr/>
          <a:lstStyle>
            <a:lvl1pPr>
              <a:defRPr smtClean="0">
                <a:solidFill>
                  <a:schemeClr val="bg1"/>
                </a:solidFill>
              </a:defRPr>
            </a:lvl1pPr>
          </a:lstStyle>
          <a:p>
            <a:pPr>
              <a:defRPr/>
            </a:pPr>
            <a:fld id="{3B444CE4-60CB-4D31-86B4-55D8D67A9CAA}" type="datetime4">
              <a:rPr lang="en-GB">
                <a:solidFill>
                  <a:srgbClr val="FFFFFF"/>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23505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4153F83B-93DA-4FD1-A65F-0268F3CD0493}"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981046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19063"/>
            <a:ext cx="203835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9063"/>
            <a:ext cx="596265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486708BF-9825-465D-B9FA-5BDA3C63FE19}"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96992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latin typeface="Arial" charset="0"/>
            </a:endParaRPr>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3950" y="-4763"/>
            <a:ext cx="2635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p:spPr>
        <p:txBody>
          <a:bodyPr anchor="b"/>
          <a:lstStyle>
            <a:lvl1pPr marL="0" indent="0">
              <a:lnSpc>
                <a:spcPct val="70000"/>
              </a:lnSpc>
              <a:buFontTx/>
              <a:buNone/>
              <a:defRPr sz="180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p:txBody>
          <a:bodyPr/>
          <a:lstStyle>
            <a:lvl1pPr>
              <a:defRPr>
                <a:solidFill>
                  <a:schemeClr val="bg1"/>
                </a:solidFill>
              </a:defRPr>
            </a:lvl1pPr>
          </a:lstStyle>
          <a:p>
            <a:pPr>
              <a:defRPr/>
            </a:pPr>
            <a:fld id="{82C95313-7082-47F2-81FC-C5622F49E294}" type="datetime4">
              <a:rPr lang="en-GB">
                <a:solidFill>
                  <a:srgbClr val="FFFFFF"/>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2121073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000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fld id="{44912BCC-A0C6-4C89-8D43-5E75DF08B226}"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2646549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fld id="{7E7DE078-0D6A-4310-BA3E-40D98527BC72}"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2523629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fld id="{5B0E958D-6E12-4D94-B1F2-EC108AEDA280}"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46245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fld id="{CF24A7B1-F323-4D88-B088-DC5A71628474}"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524611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fld id="{0EE4452A-D608-4AAB-B80D-A4050BAC2F4C}" type="datetime4">
              <a:rPr lang="en-GB">
                <a:solidFill>
                  <a:srgbClr val="000000"/>
                </a:solidFill>
              </a:rPr>
              <a:pPr>
                <a:defRPr/>
              </a:pPr>
              <a:t>11 December 2013</a:t>
            </a:fld>
            <a:endParaRPr lang="en-GB" dirty="0">
              <a:solidFill>
                <a:srgbClr val="000000"/>
              </a:solidFill>
            </a:endParaRPr>
          </a:p>
        </p:txBody>
      </p:sp>
      <p:sp>
        <p:nvSpPr>
          <p:cNvPr id="3"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E6B29708-903A-4841-AF28-A03FAC5164A0}"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861056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fld id="{AF528E59-246A-4379-8FD0-F9913E883927}" type="datetime4">
              <a:rPr lang="en-GB">
                <a:solidFill>
                  <a:srgbClr val="000000"/>
                </a:solidFill>
              </a:rPr>
              <a:pPr>
                <a:defRPr/>
              </a:pPr>
              <a:t>11 December 2013</a:t>
            </a:fld>
            <a:endParaRPr lang="en-GB" dirty="0">
              <a:solidFill>
                <a:srgbClr val="000000"/>
              </a:solidFill>
            </a:endParaRPr>
          </a:p>
        </p:txBody>
      </p:sp>
      <p:sp>
        <p:nvSpPr>
          <p:cNvPr id="6"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DF656856-E1AE-4397-8A6C-6356E8CB03A2}"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209272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616082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331778D0-EAE1-4C87-9A33-EB31A351BA0F}"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4000939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08403F34-4389-482B-BAC3-047DB5EE6B20}"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346073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19063"/>
            <a:ext cx="203835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9063"/>
            <a:ext cx="596265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CA5608E2-E21C-454C-9AAD-E88BD8050715}"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655644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latin typeface="Arial" charset="0"/>
            </a:endParaRPr>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3950" y="-4763"/>
            <a:ext cx="2635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p:spPr>
        <p:txBody>
          <a:bodyPr anchor="b"/>
          <a:lstStyle>
            <a:lvl1pPr marL="0" indent="0">
              <a:lnSpc>
                <a:spcPct val="70000"/>
              </a:lnSpc>
              <a:buFontTx/>
              <a:buNone/>
              <a:defRPr sz="180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p:txBody>
          <a:bodyPr/>
          <a:lstStyle>
            <a:lvl1pPr>
              <a:defRPr>
                <a:solidFill>
                  <a:schemeClr val="bg1"/>
                </a:solidFill>
              </a:defRPr>
            </a:lvl1pPr>
          </a:lstStyle>
          <a:p>
            <a:pPr>
              <a:defRPr/>
            </a:pPr>
            <a:fld id="{82C95313-7082-47F2-81FC-C5622F49E294}" type="datetime4">
              <a:rPr lang="en-GB">
                <a:solidFill>
                  <a:srgbClr val="FFFFFF"/>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99903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95370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fld id="{44912BCC-A0C6-4C89-8D43-5E75DF08B226}"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835066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fld id="{7E7DE078-0D6A-4310-BA3E-40D98527BC72}"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878516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fld id="{5B0E958D-6E12-4D94-B1F2-EC108AEDA280}"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607535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fld id="{CF24A7B1-F323-4D88-B088-DC5A71628474}"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864115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fld id="{0EE4452A-D608-4AAB-B80D-A4050BAC2F4C}" type="datetime4">
              <a:rPr lang="en-GB">
                <a:solidFill>
                  <a:srgbClr val="000000"/>
                </a:solidFill>
              </a:rPr>
              <a:pPr>
                <a:defRPr/>
              </a:pPr>
              <a:t>11 December 2013</a:t>
            </a:fld>
            <a:endParaRPr lang="en-GB" dirty="0">
              <a:solidFill>
                <a:srgbClr val="000000"/>
              </a:solidFill>
            </a:endParaRPr>
          </a:p>
        </p:txBody>
      </p:sp>
      <p:sp>
        <p:nvSpPr>
          <p:cNvPr id="3"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E6B29708-903A-4841-AF28-A03FAC5164A0}"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198967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fld id="{B526A2CA-713C-4BFC-9334-77074EAF1B97}"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8205935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fld id="{AF528E59-246A-4379-8FD0-F9913E883927}" type="datetime4">
              <a:rPr lang="en-GB">
                <a:solidFill>
                  <a:srgbClr val="000000"/>
                </a:solidFill>
              </a:rPr>
              <a:pPr>
                <a:defRPr/>
              </a:pPr>
              <a:t>11 December 2013</a:t>
            </a:fld>
            <a:endParaRPr lang="en-GB" dirty="0">
              <a:solidFill>
                <a:srgbClr val="000000"/>
              </a:solidFill>
            </a:endParaRPr>
          </a:p>
        </p:txBody>
      </p:sp>
      <p:sp>
        <p:nvSpPr>
          <p:cNvPr id="6"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DF656856-E1AE-4397-8A6C-6356E8CB03A2}"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4205213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331778D0-EAE1-4C87-9A33-EB31A351BA0F}"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2734769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08403F34-4389-482B-BAC3-047DB5EE6B20}"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7972700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19063"/>
            <a:ext cx="203835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9063"/>
            <a:ext cx="596265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fld id="{CA5608E2-E21C-454C-9AAD-E88BD8050715}"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933500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eiopa_PLATFORM_Segmen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7"/>
          <p:cNvSpPr>
            <a:spLocks noChangeShapeType="1"/>
          </p:cNvSpPr>
          <p:nvPr/>
        </p:nvSpPr>
        <p:spPr bwMode="auto">
          <a:xfrm>
            <a:off x="304800" y="6324600"/>
            <a:ext cx="80772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000000"/>
              </a:solidFill>
              <a:latin typeface="Arial" charset="0"/>
            </a:endParaRPr>
          </a:p>
        </p:txBody>
      </p:sp>
      <p:pic>
        <p:nvPicPr>
          <p:cNvPr id="6" name="Picture 9" descr="eiopa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3950" y="-4763"/>
            <a:ext cx="26352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304800" y="3124200"/>
            <a:ext cx="6400800" cy="1143000"/>
          </a:xfrm>
        </p:spPr>
        <p:txBody>
          <a:bodyPr/>
          <a:lstStyle>
            <a:lvl1pPr>
              <a:defRPr/>
            </a:lvl1pPr>
          </a:lstStyle>
          <a:p>
            <a:pPr lvl="0"/>
            <a:r>
              <a:rPr lang="en-US" noProof="0" smtClean="0"/>
              <a:t>Click to edit Master title style</a:t>
            </a:r>
            <a:endParaRPr lang="en-GB" noProof="0" smtClean="0"/>
          </a:p>
        </p:txBody>
      </p:sp>
      <p:sp>
        <p:nvSpPr>
          <p:cNvPr id="4100" name="Rectangle 4"/>
          <p:cNvSpPr>
            <a:spLocks noGrp="1" noChangeArrowheads="1"/>
          </p:cNvSpPr>
          <p:nvPr>
            <p:ph type="subTitle" idx="1"/>
          </p:nvPr>
        </p:nvSpPr>
        <p:spPr>
          <a:xfrm>
            <a:off x="304800" y="4648200"/>
            <a:ext cx="6400800" cy="1524000"/>
          </a:xfrm>
        </p:spPr>
        <p:txBody>
          <a:bodyPr anchor="b"/>
          <a:lstStyle>
            <a:lvl1pPr marL="0" indent="0">
              <a:lnSpc>
                <a:spcPct val="70000"/>
              </a:lnSpc>
              <a:buFontTx/>
              <a:buNone/>
              <a:defRPr sz="1800">
                <a:solidFill>
                  <a:schemeClr val="bg1"/>
                </a:solidFill>
              </a:defRPr>
            </a:lvl1pPr>
          </a:lstStyle>
          <a:p>
            <a:pPr lvl="0"/>
            <a:r>
              <a:rPr lang="en-US" noProof="0" smtClean="0"/>
              <a:t>Click to edit Master subtitle style</a:t>
            </a:r>
            <a:endParaRPr lang="en-GB" noProof="0" smtClean="0"/>
          </a:p>
        </p:txBody>
      </p:sp>
      <p:sp>
        <p:nvSpPr>
          <p:cNvPr id="7" name="Rectangle 5"/>
          <p:cNvSpPr>
            <a:spLocks noGrp="1" noChangeArrowheads="1"/>
          </p:cNvSpPr>
          <p:nvPr>
            <p:ph type="dt" sz="half" idx="10"/>
          </p:nvPr>
        </p:nvSpPr>
        <p:spPr/>
        <p:txBody>
          <a:bodyPr/>
          <a:lstStyle>
            <a:lvl1pPr>
              <a:defRPr>
                <a:solidFill>
                  <a:schemeClr val="bg1"/>
                </a:solidFill>
              </a:defRPr>
            </a:lvl1pPr>
          </a:lstStyle>
          <a:p>
            <a:pPr>
              <a:defRPr/>
            </a:pPr>
            <a:endParaRPr lang="en-GB">
              <a:solidFill>
                <a:srgbClr val="000000"/>
              </a:solidFill>
            </a:endParaRPr>
          </a:p>
        </p:txBody>
      </p:sp>
    </p:spTree>
    <p:extLst>
      <p:ext uri="{BB962C8B-B14F-4D97-AF65-F5344CB8AC3E}">
        <p14:creationId xmlns:p14="http://schemas.microsoft.com/office/powerpoint/2010/main" val="26687879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38323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964796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6917219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388337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7180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76400"/>
            <a:ext cx="4000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pPr>
              <a:defRPr/>
            </a:pPr>
            <a:fld id="{0121B89F-96C9-43A0-B665-F66722B4D3A9}"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20834066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3"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E6B29708-903A-4841-AF28-A03FAC5164A0}" type="slidenum">
              <a:rPr lang="en-GB" sz="2400">
                <a:solidFill>
                  <a:srgbClr val="000000"/>
                </a:solidFill>
              </a:rPr>
              <a:pPr eaLnBrk="0" fontAlgn="base" hangingPunct="0">
                <a:spcBef>
                  <a:spcPct val="0"/>
                </a:spcBef>
                <a:spcAft>
                  <a:spcPct val="0"/>
                </a:spcAft>
                <a:defRPr/>
              </a:pPr>
              <a:t>‹#›</a:t>
            </a:fld>
            <a:endParaRPr lang="en-GB" sz="1400">
              <a:solidFill>
                <a:srgbClr val="000000"/>
              </a:solidFill>
              <a:latin typeface="Arial" charset="0"/>
            </a:endParaRPr>
          </a:p>
        </p:txBody>
      </p:sp>
    </p:spTree>
    <p:extLst>
      <p:ext uri="{BB962C8B-B14F-4D97-AF65-F5344CB8AC3E}">
        <p14:creationId xmlns:p14="http://schemas.microsoft.com/office/powerpoint/2010/main" val="9334514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DF656856-E1AE-4397-8A6C-6356E8CB03A2}" type="slidenum">
              <a:rPr lang="en-GB" sz="2400">
                <a:solidFill>
                  <a:srgbClr val="000000"/>
                </a:solidFill>
              </a:rPr>
              <a:pPr eaLnBrk="0" fontAlgn="base" hangingPunct="0">
                <a:spcBef>
                  <a:spcPct val="0"/>
                </a:spcBef>
                <a:spcAft>
                  <a:spcPct val="0"/>
                </a:spcAft>
                <a:defRPr/>
              </a:pPr>
              <a:t>‹#›</a:t>
            </a:fld>
            <a:endParaRPr lang="en-GB" sz="1400">
              <a:solidFill>
                <a:srgbClr val="000000"/>
              </a:solidFill>
              <a:latin typeface="Arial" charset="0"/>
            </a:endParaRPr>
          </a:p>
        </p:txBody>
      </p:sp>
    </p:spTree>
    <p:extLst>
      <p:ext uri="{BB962C8B-B14F-4D97-AF65-F5344CB8AC3E}">
        <p14:creationId xmlns:p14="http://schemas.microsoft.com/office/powerpoint/2010/main" val="3609888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960170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8009509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19063"/>
            <a:ext cx="2038350" cy="5976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19063"/>
            <a:ext cx="5962650" cy="5976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78246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pPr>
              <a:defRPr/>
            </a:pPr>
            <a:fld id="{637E91CC-D5AB-4AF1-9052-105D31417222}"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17236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pPr>
              <a:defRPr/>
            </a:pPr>
            <a:fld id="{B98ED7C2-BF2A-4B34-AC72-345961316C39}"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326644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smtClean="0"/>
            </a:lvl1pPr>
          </a:lstStyle>
          <a:p>
            <a:pPr>
              <a:defRPr/>
            </a:pPr>
            <a:fld id="{013E9C5E-E69D-4AF4-9FF7-AFDDB9323149}" type="datetime4">
              <a:rPr lang="en-GB">
                <a:solidFill>
                  <a:srgbClr val="000000"/>
                </a:solidFill>
              </a:rPr>
              <a:pPr>
                <a:defRPr/>
              </a:pPr>
              <a:t>11 December 2013</a:t>
            </a:fld>
            <a:endParaRPr lang="en-GB" dirty="0">
              <a:solidFill>
                <a:srgbClr val="000000"/>
              </a:solidFill>
            </a:endParaRPr>
          </a:p>
        </p:txBody>
      </p:sp>
      <p:sp>
        <p:nvSpPr>
          <p:cNvPr id="3"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F789F31F-8A02-486C-A859-42C286BB42CC}"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200258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smtClean="0"/>
            </a:lvl1pPr>
          </a:lstStyle>
          <a:p>
            <a:pPr>
              <a:defRPr/>
            </a:pPr>
            <a:fld id="{2E2F3495-B31E-4E82-95BB-812E923909CC}" type="datetime4">
              <a:rPr lang="en-GB">
                <a:solidFill>
                  <a:srgbClr val="000000"/>
                </a:solidFill>
              </a:rPr>
              <a:pPr>
                <a:defRPr/>
              </a:pPr>
              <a:t>11 December 2013</a:t>
            </a:fld>
            <a:endParaRPr lang="en-GB" dirty="0">
              <a:solidFill>
                <a:srgbClr val="000000"/>
              </a:solidFill>
            </a:endParaRPr>
          </a:p>
        </p:txBody>
      </p:sp>
      <p:sp>
        <p:nvSpPr>
          <p:cNvPr id="6" name="Rectangle 4"/>
          <p:cNvSpPr>
            <a:spLocks noGrp="1" noChangeArrowheads="1"/>
          </p:cNvSpPr>
          <p:nvPr>
            <p:ph type="sldNum" sz="quarter" idx="11"/>
          </p:nvPr>
        </p:nvSpPr>
        <p:spPr>
          <a:xfrm>
            <a:off x="6934200" y="6400800"/>
            <a:ext cx="1905000" cy="457200"/>
          </a:xfrm>
          <a:prstGeom prst="rect">
            <a:avLst/>
          </a:prstGeom>
        </p:spPr>
        <p:txBody>
          <a:bodyPr/>
          <a:lstStyle>
            <a:lvl1pPr>
              <a:defRPr>
                <a:latin typeface="Arial" pitchFamily="34" charset="0"/>
              </a:defRPr>
            </a:lvl1pPr>
          </a:lstStyle>
          <a:p>
            <a:pPr eaLnBrk="0" fontAlgn="base" hangingPunct="0">
              <a:spcBef>
                <a:spcPct val="0"/>
              </a:spcBef>
              <a:spcAft>
                <a:spcPct val="0"/>
              </a:spcAft>
              <a:defRPr/>
            </a:pPr>
            <a:fld id="{31EA0AEC-77A2-40C9-A6C0-E0F5B01FA198}" type="slidenum">
              <a:rPr lang="en-GB" sz="2400">
                <a:solidFill>
                  <a:srgbClr val="000000"/>
                </a:solidFill>
              </a:rPr>
              <a:pPr eaLnBrk="0" fontAlgn="base" hangingPunct="0">
                <a:spcBef>
                  <a:spcPct val="0"/>
                </a:spcBef>
                <a:spcAft>
                  <a:spcPct val="0"/>
                </a:spcAft>
                <a:defRPr/>
              </a:pPr>
              <a:t>‹#›</a:t>
            </a:fld>
            <a:endParaRPr lang="en-GB" sz="1400" dirty="0">
              <a:solidFill>
                <a:srgbClr val="000000"/>
              </a:solidFill>
              <a:latin typeface="Arial" charset="0"/>
            </a:endParaRPr>
          </a:p>
        </p:txBody>
      </p:sp>
    </p:spTree>
    <p:extLst>
      <p:ext uri="{BB962C8B-B14F-4D97-AF65-F5344CB8AC3E}">
        <p14:creationId xmlns:p14="http://schemas.microsoft.com/office/powerpoint/2010/main" val="127396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pPr>
              <a:defRPr/>
            </a:pPr>
            <a:fld id="{C8156668-B527-4258-BF48-D98CC85C9E0E}" type="datetime4">
              <a:rPr lang="en-GB">
                <a:solidFill>
                  <a:srgbClr val="000000"/>
                </a:solidFill>
              </a:rPr>
              <a:pPr>
                <a:defRPr/>
              </a:pPr>
              <a:t>11 December 2013</a:t>
            </a:fld>
            <a:endParaRPr lang="en-GB" dirty="0">
              <a:solidFill>
                <a:srgbClr val="000000"/>
              </a:solidFill>
            </a:endParaRPr>
          </a:p>
        </p:txBody>
      </p:sp>
    </p:spTree>
    <p:extLst>
      <p:ext uri="{BB962C8B-B14F-4D97-AF65-F5344CB8AC3E}">
        <p14:creationId xmlns:p14="http://schemas.microsoft.com/office/powerpoint/2010/main" val="12312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33400" y="1676400"/>
            <a:ext cx="81534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p>
        </p:txBody>
      </p:sp>
      <p:sp>
        <p:nvSpPr>
          <p:cNvPr id="3075" name="Rectangle 3"/>
          <p:cNvSpPr>
            <a:spLocks noGrp="1" noChangeArrowheads="1"/>
          </p:cNvSpPr>
          <p:nvPr>
            <p:ph type="dt" sz="half" idx="2"/>
          </p:nvPr>
        </p:nvSpPr>
        <p:spPr bwMode="auto">
          <a:xfrm>
            <a:off x="304800" y="64008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1000" smtClean="0">
                <a:latin typeface="+mn-lt"/>
                <a:ea typeface="ＭＳ Ｐゴシック" pitchFamily="96" charset="-128"/>
              </a:defRPr>
            </a:lvl1pPr>
          </a:lstStyle>
          <a:p>
            <a:pPr eaLnBrk="0" fontAlgn="base" hangingPunct="0">
              <a:spcBef>
                <a:spcPct val="0"/>
              </a:spcBef>
              <a:spcAft>
                <a:spcPct val="0"/>
              </a:spcAft>
              <a:defRPr/>
            </a:pPr>
            <a:fld id="{3CD33C73-1B9D-4057-971A-6A8D2E23B11D}" type="datetime4">
              <a:rPr lang="en-GB">
                <a:solidFill>
                  <a:srgbClr val="000000"/>
                </a:solidFill>
              </a:rPr>
              <a:pPr eaLnBrk="0" fontAlgn="base" hangingPunct="0">
                <a:spcBef>
                  <a:spcPct val="0"/>
                </a:spcBef>
                <a:spcAft>
                  <a:spcPct val="0"/>
                </a:spcAft>
                <a:defRPr/>
              </a:pPr>
              <a:t>11 December 2013</a:t>
            </a:fld>
            <a:endParaRPr lang="en-GB" dirty="0">
              <a:solidFill>
                <a:srgbClr val="000000"/>
              </a:solidFill>
            </a:endParaRPr>
          </a:p>
        </p:txBody>
      </p:sp>
      <p:pic>
        <p:nvPicPr>
          <p:cNvPr id="1028" name="Picture 5" descr="eiopa_PLATFORM_segment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eiopa_weis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54813" y="652463"/>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7"/>
          <p:cNvSpPr>
            <a:spLocks noChangeShapeType="1"/>
          </p:cNvSpPr>
          <p:nvPr/>
        </p:nvSpPr>
        <p:spPr bwMode="auto">
          <a:xfrm>
            <a:off x="304800" y="6324600"/>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2400" dirty="0">
              <a:solidFill>
                <a:srgbClr val="000000"/>
              </a:solidFill>
              <a:latin typeface="Arial" charset="0"/>
            </a:endParaRPr>
          </a:p>
        </p:txBody>
      </p:sp>
      <p:sp>
        <p:nvSpPr>
          <p:cNvPr id="1031" name="Rectangle 8"/>
          <p:cNvSpPr>
            <a:spLocks noGrp="1" noChangeArrowheads="1"/>
          </p:cNvSpPr>
          <p:nvPr>
            <p:ph type="title"/>
          </p:nvPr>
        </p:nvSpPr>
        <p:spPr bwMode="auto">
          <a:xfrm>
            <a:off x="533400" y="119063"/>
            <a:ext cx="62484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Mastertitelformat bearbeiten</a:t>
            </a:r>
          </a:p>
        </p:txBody>
      </p:sp>
      <p:sp>
        <p:nvSpPr>
          <p:cNvPr id="9" name="Slide Number Placeholder 3"/>
          <p:cNvSpPr txBox="1">
            <a:spLocks/>
          </p:cNvSpPr>
          <p:nvPr/>
        </p:nvSpPr>
        <p:spPr bwMode="auto">
          <a:xfrm>
            <a:off x="6724650" y="6324600"/>
            <a:ext cx="2114550" cy="474663"/>
          </a:xfrm>
          <a:prstGeom prst="rect">
            <a:avLst/>
          </a:prstGeom>
          <a:noFill/>
          <a:ln w="9525">
            <a:noFill/>
            <a:miter lim="800000"/>
            <a:headEnd/>
            <a:tailEnd/>
          </a:ln>
        </p:spPr>
        <p:txBody>
          <a:bodyPr lIns="0" tIns="0" rIns="0" bIns="0"/>
          <a:lstStyle>
            <a:defPPr>
              <a:defRPr lang="en-US"/>
            </a:defPPr>
            <a:lvl1pPr algn="r" rtl="0" fontAlgn="base">
              <a:spcBef>
                <a:spcPct val="0"/>
              </a:spcBef>
              <a:spcAft>
                <a:spcPct val="0"/>
              </a:spcAft>
              <a:defRPr sz="1100" kern="1200">
                <a:solidFill>
                  <a:schemeClr val="tx1"/>
                </a:solidFill>
                <a:latin typeface="+mn-lt"/>
                <a:ea typeface="ＭＳ Ｐゴシック" pitchFamily="96" charset="-128"/>
                <a:cs typeface="Arial" pitchFamily="34" charset="0"/>
              </a:defRPr>
            </a:lvl1pPr>
            <a:lvl2pPr marL="457200" algn="l" rtl="0" fontAlgn="base">
              <a:spcBef>
                <a:spcPct val="0"/>
              </a:spcBef>
              <a:spcAft>
                <a:spcPct val="0"/>
              </a:spcAft>
              <a:defRPr sz="19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a:lstStyle>
          <a:p>
            <a:pPr eaLnBrk="0" hangingPunct="0">
              <a:defRPr/>
            </a:pPr>
            <a:fld id="{21A3B8CF-26AA-4A58-B9CB-FF45553B4117}" type="slidenum">
              <a:rPr lang="en-GB" smtClean="0">
                <a:solidFill>
                  <a:srgbClr val="000000"/>
                </a:solidFill>
              </a:rPr>
              <a:pPr eaLnBrk="0" hangingPunct="0">
                <a:defRPr/>
              </a:pPr>
              <a:t>‹#›</a:t>
            </a:fld>
            <a:endParaRPr lang="en-GB" sz="1500" dirty="0">
              <a:solidFill>
                <a:srgbClr val="000000"/>
              </a:solidFill>
              <a:latin typeface="Arial" charset="0"/>
            </a:endParaRPr>
          </a:p>
        </p:txBody>
      </p:sp>
    </p:spTree>
    <p:extLst>
      <p:ext uri="{BB962C8B-B14F-4D97-AF65-F5344CB8AC3E}">
        <p14:creationId xmlns:p14="http://schemas.microsoft.com/office/powerpoint/2010/main" val="31665293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2800">
          <a:solidFill>
            <a:schemeClr val="bg1"/>
          </a:solidFill>
          <a:latin typeface="+mj-lt"/>
          <a:ea typeface="MS PGothic" pitchFamily="34" charset="-128"/>
          <a:cs typeface="+mj-cs"/>
        </a:defRPr>
      </a:lvl1pPr>
      <a:lvl2pPr algn="l" rtl="0" eaLnBrk="1" fontAlgn="base" hangingPunct="1">
        <a:spcBef>
          <a:spcPct val="0"/>
        </a:spcBef>
        <a:spcAft>
          <a:spcPct val="0"/>
        </a:spcAft>
        <a:defRPr sz="2800">
          <a:solidFill>
            <a:schemeClr val="bg1"/>
          </a:solidFill>
          <a:latin typeface="Verdana Bold" pitchFamily="96" charset="0"/>
          <a:ea typeface="MS PGothic" pitchFamily="34" charset="-128"/>
        </a:defRPr>
      </a:lvl2pPr>
      <a:lvl3pPr algn="l" rtl="0" eaLnBrk="1" fontAlgn="base" hangingPunct="1">
        <a:spcBef>
          <a:spcPct val="0"/>
        </a:spcBef>
        <a:spcAft>
          <a:spcPct val="0"/>
        </a:spcAft>
        <a:defRPr sz="2800">
          <a:solidFill>
            <a:schemeClr val="bg1"/>
          </a:solidFill>
          <a:latin typeface="Verdana Bold" pitchFamily="96" charset="0"/>
          <a:ea typeface="MS PGothic" pitchFamily="34" charset="-128"/>
        </a:defRPr>
      </a:lvl3pPr>
      <a:lvl4pPr algn="l" rtl="0" eaLnBrk="1" fontAlgn="base" hangingPunct="1">
        <a:spcBef>
          <a:spcPct val="0"/>
        </a:spcBef>
        <a:spcAft>
          <a:spcPct val="0"/>
        </a:spcAft>
        <a:defRPr sz="2800">
          <a:solidFill>
            <a:schemeClr val="bg1"/>
          </a:solidFill>
          <a:latin typeface="Verdana Bold" pitchFamily="96" charset="0"/>
          <a:ea typeface="MS PGothic" pitchFamily="34" charset="-128"/>
        </a:defRPr>
      </a:lvl4pPr>
      <a:lvl5pPr algn="l" rtl="0" eaLnBrk="1" fontAlgn="base" hangingPunct="1">
        <a:spcBef>
          <a:spcPct val="0"/>
        </a:spcBef>
        <a:spcAft>
          <a:spcPct val="0"/>
        </a:spcAft>
        <a:defRPr sz="2800">
          <a:solidFill>
            <a:schemeClr val="bg1"/>
          </a:solidFill>
          <a:latin typeface="Verdana Bold" pitchFamily="96" charset="0"/>
          <a:ea typeface="MS PGothic" pitchFamily="34" charset="-128"/>
        </a:defRPr>
      </a:lvl5pPr>
      <a:lvl6pPr marL="4572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6pPr>
      <a:lvl7pPr marL="9144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7pPr>
      <a:lvl8pPr marL="13716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8pPr>
      <a:lvl9pPr marL="18288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o"/>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a:solidFill>
            <a:schemeClr val="tx1"/>
          </a:solidFill>
          <a:latin typeface="+mn-lt"/>
          <a:ea typeface="MS PGothic" pitchFamily="34" charset="-128"/>
        </a:defRPr>
      </a:lvl3pPr>
      <a:lvl4pPr marL="1562100" indent="-228600" algn="l" rtl="0" eaLnBrk="1" fontAlgn="base" hangingPunct="1">
        <a:spcBef>
          <a:spcPct val="20000"/>
        </a:spcBef>
        <a:spcAft>
          <a:spcPct val="0"/>
        </a:spcAft>
        <a:buFont typeface="Times" pitchFamily="18" charset="0"/>
        <a:buChar char="•"/>
        <a:defRPr sz="16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07504" y="980728"/>
            <a:ext cx="892899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Mastertextformat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3075" name="Rectangle 3"/>
          <p:cNvSpPr>
            <a:spLocks noGrp="1" noChangeArrowheads="1"/>
          </p:cNvSpPr>
          <p:nvPr>
            <p:ph type="dt" sz="half" idx="2"/>
          </p:nvPr>
        </p:nvSpPr>
        <p:spPr bwMode="auto">
          <a:xfrm>
            <a:off x="304800" y="6616823"/>
            <a:ext cx="1905000" cy="196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1000">
                <a:latin typeface="+mn-lt"/>
                <a:ea typeface="ＭＳ Ｐゴシック" pitchFamily="96" charset="-128"/>
              </a:defRPr>
            </a:lvl1pPr>
          </a:lstStyle>
          <a:p>
            <a:pPr eaLnBrk="0" fontAlgn="base" hangingPunct="0">
              <a:spcBef>
                <a:spcPct val="0"/>
              </a:spcBef>
              <a:spcAft>
                <a:spcPct val="0"/>
              </a:spcAft>
              <a:defRPr/>
            </a:pPr>
            <a:fld id="{5A237033-5C55-40DD-9B7F-A7F80B9337B9}" type="datetime4">
              <a:rPr lang="en-GB">
                <a:solidFill>
                  <a:srgbClr val="000000"/>
                </a:solidFill>
              </a:rPr>
              <a:pPr eaLnBrk="0" fontAlgn="base" hangingPunct="0">
                <a:spcBef>
                  <a:spcPct val="0"/>
                </a:spcBef>
                <a:spcAft>
                  <a:spcPct val="0"/>
                </a:spcAft>
                <a:defRPr/>
              </a:pPr>
              <a:t>11 December 2013</a:t>
            </a:fld>
            <a:endParaRPr lang="en-GB" dirty="0">
              <a:solidFill>
                <a:srgbClr val="000000"/>
              </a:solidFill>
            </a:endParaRPr>
          </a:p>
        </p:txBody>
      </p:sp>
      <p:pic>
        <p:nvPicPr>
          <p:cNvPr id="1028" name="Picture 5" descr="eiopa_PLATFORM_segment2"/>
          <p:cNvPicPr>
            <a:picLocks noChangeAspect="1" noChangeArrowheads="1"/>
          </p:cNvPicPr>
          <p:nvPr/>
        </p:nvPicPr>
        <p:blipFill rotWithShape="1">
          <a:blip r:embed="rId13">
            <a:extLst>
              <a:ext uri="{28A0092B-C50C-407E-A947-70E740481C1C}">
                <a14:useLocalDpi xmlns:a14="http://schemas.microsoft.com/office/drawing/2010/main" val="0"/>
              </a:ext>
            </a:extLst>
          </a:blip>
          <a:srcRect t="37647"/>
          <a:stretch/>
        </p:blipFill>
        <p:spPr bwMode="auto">
          <a:xfrm>
            <a:off x="0" y="-27384"/>
            <a:ext cx="9144000" cy="89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eiopa_weis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47917" y="117575"/>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7"/>
          <p:cNvSpPr>
            <a:spLocks noChangeShapeType="1"/>
          </p:cNvSpPr>
          <p:nvPr/>
        </p:nvSpPr>
        <p:spPr bwMode="auto">
          <a:xfrm>
            <a:off x="304800" y="6540623"/>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latin typeface="Arial" charset="0"/>
            </a:endParaRPr>
          </a:p>
        </p:txBody>
      </p:sp>
      <p:sp>
        <p:nvSpPr>
          <p:cNvPr id="1031" name="Rectangle 8"/>
          <p:cNvSpPr>
            <a:spLocks noGrp="1" noChangeArrowheads="1"/>
          </p:cNvSpPr>
          <p:nvPr>
            <p:ph type="title"/>
          </p:nvPr>
        </p:nvSpPr>
        <p:spPr bwMode="auto">
          <a:xfrm>
            <a:off x="179512" y="119063"/>
            <a:ext cx="6602288" cy="64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noProof="0" smtClean="0"/>
              <a:t>Mastertitelformat bearbeiten</a:t>
            </a:r>
          </a:p>
        </p:txBody>
      </p:sp>
      <p:sp>
        <p:nvSpPr>
          <p:cNvPr id="9" name="Slide Number Placeholder 3"/>
          <p:cNvSpPr txBox="1">
            <a:spLocks/>
          </p:cNvSpPr>
          <p:nvPr/>
        </p:nvSpPr>
        <p:spPr bwMode="auto">
          <a:xfrm>
            <a:off x="6724650" y="6597352"/>
            <a:ext cx="2114550" cy="216024"/>
          </a:xfrm>
          <a:prstGeom prst="rect">
            <a:avLst/>
          </a:prstGeom>
          <a:noFill/>
          <a:ln w="9525">
            <a:noFill/>
            <a:miter lim="800000"/>
            <a:headEnd/>
            <a:tailEnd/>
          </a:ln>
        </p:spPr>
        <p:txBody>
          <a:bodyPr lIns="0" tIns="0" rIns="0" bIns="0"/>
          <a:lstStyle>
            <a:defPPr>
              <a:defRPr lang="en-US"/>
            </a:defPPr>
            <a:lvl1pPr algn="r" rtl="0" fontAlgn="base">
              <a:spcBef>
                <a:spcPct val="0"/>
              </a:spcBef>
              <a:spcAft>
                <a:spcPct val="0"/>
              </a:spcAft>
              <a:defRPr sz="1100" kern="1200">
                <a:solidFill>
                  <a:schemeClr val="tx1"/>
                </a:solidFill>
                <a:latin typeface="+mn-lt"/>
                <a:ea typeface="ＭＳ Ｐゴシック" pitchFamily="96" charset="-128"/>
                <a:cs typeface="Arial" pitchFamily="34" charset="0"/>
              </a:defRPr>
            </a:lvl1pPr>
            <a:lvl2pPr marL="457200" algn="l" rtl="0" fontAlgn="base">
              <a:spcBef>
                <a:spcPct val="0"/>
              </a:spcBef>
              <a:spcAft>
                <a:spcPct val="0"/>
              </a:spcAft>
              <a:defRPr sz="19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a:lstStyle>
          <a:p>
            <a:pPr eaLnBrk="0" hangingPunct="0">
              <a:defRPr/>
            </a:pPr>
            <a:fld id="{43194304-E636-4575-BCBF-9E3DBD07824D}" type="slidenum">
              <a:rPr lang="en-GB" smtClean="0">
                <a:solidFill>
                  <a:srgbClr val="000000"/>
                </a:solidFill>
              </a:rPr>
              <a:pPr eaLnBrk="0" hangingPunct="0">
                <a:defRPr/>
              </a:pPr>
              <a:t>‹#›</a:t>
            </a:fld>
            <a:endParaRPr lang="en-GB" sz="1500" dirty="0">
              <a:solidFill>
                <a:srgbClr val="000000"/>
              </a:solidFill>
              <a:latin typeface="Arial" charset="0"/>
            </a:endParaRPr>
          </a:p>
        </p:txBody>
      </p:sp>
    </p:spTree>
    <p:extLst>
      <p:ext uri="{BB962C8B-B14F-4D97-AF65-F5344CB8AC3E}">
        <p14:creationId xmlns:p14="http://schemas.microsoft.com/office/powerpoint/2010/main" val="36755826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2800">
          <a:solidFill>
            <a:schemeClr val="bg1"/>
          </a:solidFill>
          <a:latin typeface="+mj-lt"/>
          <a:ea typeface="MS PGothic" pitchFamily="34" charset="-128"/>
          <a:cs typeface="+mj-cs"/>
        </a:defRPr>
      </a:lvl1pPr>
      <a:lvl2pPr algn="l" rtl="0" eaLnBrk="1" fontAlgn="base" hangingPunct="1">
        <a:spcBef>
          <a:spcPct val="0"/>
        </a:spcBef>
        <a:spcAft>
          <a:spcPct val="0"/>
        </a:spcAft>
        <a:defRPr sz="2800">
          <a:solidFill>
            <a:schemeClr val="bg1"/>
          </a:solidFill>
          <a:latin typeface="Verdana Bold" pitchFamily="96" charset="0"/>
          <a:ea typeface="MS PGothic" pitchFamily="34" charset="-128"/>
        </a:defRPr>
      </a:lvl2pPr>
      <a:lvl3pPr algn="l" rtl="0" eaLnBrk="1" fontAlgn="base" hangingPunct="1">
        <a:spcBef>
          <a:spcPct val="0"/>
        </a:spcBef>
        <a:spcAft>
          <a:spcPct val="0"/>
        </a:spcAft>
        <a:defRPr sz="2800">
          <a:solidFill>
            <a:schemeClr val="bg1"/>
          </a:solidFill>
          <a:latin typeface="Verdana Bold" pitchFamily="96" charset="0"/>
          <a:ea typeface="MS PGothic" pitchFamily="34" charset="-128"/>
        </a:defRPr>
      </a:lvl3pPr>
      <a:lvl4pPr algn="l" rtl="0" eaLnBrk="1" fontAlgn="base" hangingPunct="1">
        <a:spcBef>
          <a:spcPct val="0"/>
        </a:spcBef>
        <a:spcAft>
          <a:spcPct val="0"/>
        </a:spcAft>
        <a:defRPr sz="2800">
          <a:solidFill>
            <a:schemeClr val="bg1"/>
          </a:solidFill>
          <a:latin typeface="Verdana Bold" pitchFamily="96" charset="0"/>
          <a:ea typeface="MS PGothic" pitchFamily="34" charset="-128"/>
        </a:defRPr>
      </a:lvl4pPr>
      <a:lvl5pPr algn="l" rtl="0" eaLnBrk="1" fontAlgn="base" hangingPunct="1">
        <a:spcBef>
          <a:spcPct val="0"/>
        </a:spcBef>
        <a:spcAft>
          <a:spcPct val="0"/>
        </a:spcAft>
        <a:defRPr sz="2800">
          <a:solidFill>
            <a:schemeClr val="bg1"/>
          </a:solidFill>
          <a:latin typeface="Verdana Bold" pitchFamily="96" charset="0"/>
          <a:ea typeface="MS PGothic" pitchFamily="34" charset="-128"/>
        </a:defRPr>
      </a:lvl5pPr>
      <a:lvl6pPr marL="4572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6pPr>
      <a:lvl7pPr marL="9144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7pPr>
      <a:lvl8pPr marL="13716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8pPr>
      <a:lvl9pPr marL="18288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o"/>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a:solidFill>
            <a:schemeClr val="tx1"/>
          </a:solidFill>
          <a:latin typeface="+mn-lt"/>
          <a:ea typeface="MS PGothic" pitchFamily="34" charset="-128"/>
        </a:defRPr>
      </a:lvl3pPr>
      <a:lvl4pPr marL="1562100" indent="-228600" algn="l" rtl="0" eaLnBrk="1" fontAlgn="base" hangingPunct="1">
        <a:spcBef>
          <a:spcPct val="20000"/>
        </a:spcBef>
        <a:spcAft>
          <a:spcPct val="0"/>
        </a:spcAft>
        <a:buFont typeface="Times" pitchFamily="18" charset="0"/>
        <a:buChar char="•"/>
        <a:defRPr sz="16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07504" y="980728"/>
            <a:ext cx="892899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Mastertextformat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3075" name="Rectangle 3"/>
          <p:cNvSpPr>
            <a:spLocks noGrp="1" noChangeArrowheads="1"/>
          </p:cNvSpPr>
          <p:nvPr>
            <p:ph type="dt" sz="half" idx="2"/>
          </p:nvPr>
        </p:nvSpPr>
        <p:spPr bwMode="auto">
          <a:xfrm>
            <a:off x="304800" y="6616823"/>
            <a:ext cx="1905000" cy="196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1000">
                <a:latin typeface="+mn-lt"/>
                <a:ea typeface="ＭＳ Ｐゴシック" pitchFamily="96" charset="-128"/>
              </a:defRPr>
            </a:lvl1pPr>
          </a:lstStyle>
          <a:p>
            <a:pPr eaLnBrk="0" fontAlgn="base" hangingPunct="0">
              <a:spcBef>
                <a:spcPct val="0"/>
              </a:spcBef>
              <a:spcAft>
                <a:spcPct val="0"/>
              </a:spcAft>
              <a:defRPr/>
            </a:pPr>
            <a:fld id="{5A237033-5C55-40DD-9B7F-A7F80B9337B9}" type="datetime4">
              <a:rPr lang="en-GB">
                <a:solidFill>
                  <a:srgbClr val="000000"/>
                </a:solidFill>
              </a:rPr>
              <a:pPr eaLnBrk="0" fontAlgn="base" hangingPunct="0">
                <a:spcBef>
                  <a:spcPct val="0"/>
                </a:spcBef>
                <a:spcAft>
                  <a:spcPct val="0"/>
                </a:spcAft>
                <a:defRPr/>
              </a:pPr>
              <a:t>11 December 2013</a:t>
            </a:fld>
            <a:endParaRPr lang="en-GB" dirty="0">
              <a:solidFill>
                <a:srgbClr val="000000"/>
              </a:solidFill>
            </a:endParaRPr>
          </a:p>
        </p:txBody>
      </p:sp>
      <p:pic>
        <p:nvPicPr>
          <p:cNvPr id="1028" name="Picture 5" descr="eiopa_PLATFORM_segment2"/>
          <p:cNvPicPr>
            <a:picLocks noChangeAspect="1" noChangeArrowheads="1"/>
          </p:cNvPicPr>
          <p:nvPr/>
        </p:nvPicPr>
        <p:blipFill rotWithShape="1">
          <a:blip r:embed="rId13">
            <a:extLst>
              <a:ext uri="{28A0092B-C50C-407E-A947-70E740481C1C}">
                <a14:useLocalDpi xmlns:a14="http://schemas.microsoft.com/office/drawing/2010/main" val="0"/>
              </a:ext>
            </a:extLst>
          </a:blip>
          <a:srcRect t="37647"/>
          <a:stretch/>
        </p:blipFill>
        <p:spPr bwMode="auto">
          <a:xfrm>
            <a:off x="0" y="-27384"/>
            <a:ext cx="9144000" cy="89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eiopa_weis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47917" y="117575"/>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7"/>
          <p:cNvSpPr>
            <a:spLocks noChangeShapeType="1"/>
          </p:cNvSpPr>
          <p:nvPr/>
        </p:nvSpPr>
        <p:spPr bwMode="auto">
          <a:xfrm>
            <a:off x="304800" y="6540623"/>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dirty="0">
              <a:solidFill>
                <a:srgbClr val="000000"/>
              </a:solidFill>
              <a:latin typeface="Arial" charset="0"/>
            </a:endParaRPr>
          </a:p>
        </p:txBody>
      </p:sp>
      <p:sp>
        <p:nvSpPr>
          <p:cNvPr id="1031" name="Rectangle 8"/>
          <p:cNvSpPr>
            <a:spLocks noGrp="1" noChangeArrowheads="1"/>
          </p:cNvSpPr>
          <p:nvPr>
            <p:ph type="title"/>
          </p:nvPr>
        </p:nvSpPr>
        <p:spPr bwMode="auto">
          <a:xfrm>
            <a:off x="179512" y="119063"/>
            <a:ext cx="6602288" cy="64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noProof="0" smtClean="0"/>
              <a:t>Mastertitelformat bearbeiten</a:t>
            </a:r>
          </a:p>
        </p:txBody>
      </p:sp>
      <p:sp>
        <p:nvSpPr>
          <p:cNvPr id="9" name="Slide Number Placeholder 3"/>
          <p:cNvSpPr txBox="1">
            <a:spLocks/>
          </p:cNvSpPr>
          <p:nvPr/>
        </p:nvSpPr>
        <p:spPr bwMode="auto">
          <a:xfrm>
            <a:off x="6724650" y="6597352"/>
            <a:ext cx="2114550" cy="216024"/>
          </a:xfrm>
          <a:prstGeom prst="rect">
            <a:avLst/>
          </a:prstGeom>
          <a:noFill/>
          <a:ln w="9525">
            <a:noFill/>
            <a:miter lim="800000"/>
            <a:headEnd/>
            <a:tailEnd/>
          </a:ln>
        </p:spPr>
        <p:txBody>
          <a:bodyPr lIns="0" tIns="0" rIns="0" bIns="0"/>
          <a:lstStyle>
            <a:defPPr>
              <a:defRPr lang="en-US"/>
            </a:defPPr>
            <a:lvl1pPr algn="r" rtl="0" fontAlgn="base">
              <a:spcBef>
                <a:spcPct val="0"/>
              </a:spcBef>
              <a:spcAft>
                <a:spcPct val="0"/>
              </a:spcAft>
              <a:defRPr sz="1100" kern="1200">
                <a:solidFill>
                  <a:schemeClr val="tx1"/>
                </a:solidFill>
                <a:latin typeface="+mn-lt"/>
                <a:ea typeface="ＭＳ Ｐゴシック" pitchFamily="96" charset="-128"/>
                <a:cs typeface="Arial" pitchFamily="34" charset="0"/>
              </a:defRPr>
            </a:lvl1pPr>
            <a:lvl2pPr marL="457200" algn="l" rtl="0" fontAlgn="base">
              <a:spcBef>
                <a:spcPct val="0"/>
              </a:spcBef>
              <a:spcAft>
                <a:spcPct val="0"/>
              </a:spcAft>
              <a:defRPr sz="19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a:lstStyle>
          <a:p>
            <a:pPr eaLnBrk="0" hangingPunct="0">
              <a:defRPr/>
            </a:pPr>
            <a:fld id="{43194304-E636-4575-BCBF-9E3DBD07824D}" type="slidenum">
              <a:rPr lang="en-GB" smtClean="0">
                <a:solidFill>
                  <a:srgbClr val="000000"/>
                </a:solidFill>
              </a:rPr>
              <a:pPr eaLnBrk="0" hangingPunct="0">
                <a:defRPr/>
              </a:pPr>
              <a:t>‹#›</a:t>
            </a:fld>
            <a:endParaRPr lang="en-GB" sz="1500" dirty="0">
              <a:solidFill>
                <a:srgbClr val="000000"/>
              </a:solidFill>
              <a:latin typeface="Arial" charset="0"/>
            </a:endParaRPr>
          </a:p>
        </p:txBody>
      </p:sp>
    </p:spTree>
    <p:extLst>
      <p:ext uri="{BB962C8B-B14F-4D97-AF65-F5344CB8AC3E}">
        <p14:creationId xmlns:p14="http://schemas.microsoft.com/office/powerpoint/2010/main" val="29477825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fontAlgn="base" hangingPunct="1">
        <a:spcBef>
          <a:spcPct val="0"/>
        </a:spcBef>
        <a:spcAft>
          <a:spcPct val="0"/>
        </a:spcAft>
        <a:defRPr sz="2800">
          <a:solidFill>
            <a:schemeClr val="bg1"/>
          </a:solidFill>
          <a:latin typeface="+mj-lt"/>
          <a:ea typeface="MS PGothic" pitchFamily="34" charset="-128"/>
          <a:cs typeface="+mj-cs"/>
        </a:defRPr>
      </a:lvl1pPr>
      <a:lvl2pPr algn="l" rtl="0" eaLnBrk="1" fontAlgn="base" hangingPunct="1">
        <a:spcBef>
          <a:spcPct val="0"/>
        </a:spcBef>
        <a:spcAft>
          <a:spcPct val="0"/>
        </a:spcAft>
        <a:defRPr sz="2800">
          <a:solidFill>
            <a:schemeClr val="bg1"/>
          </a:solidFill>
          <a:latin typeface="Verdana Bold" pitchFamily="96" charset="0"/>
          <a:ea typeface="MS PGothic" pitchFamily="34" charset="-128"/>
        </a:defRPr>
      </a:lvl2pPr>
      <a:lvl3pPr algn="l" rtl="0" eaLnBrk="1" fontAlgn="base" hangingPunct="1">
        <a:spcBef>
          <a:spcPct val="0"/>
        </a:spcBef>
        <a:spcAft>
          <a:spcPct val="0"/>
        </a:spcAft>
        <a:defRPr sz="2800">
          <a:solidFill>
            <a:schemeClr val="bg1"/>
          </a:solidFill>
          <a:latin typeface="Verdana Bold" pitchFamily="96" charset="0"/>
          <a:ea typeface="MS PGothic" pitchFamily="34" charset="-128"/>
        </a:defRPr>
      </a:lvl3pPr>
      <a:lvl4pPr algn="l" rtl="0" eaLnBrk="1" fontAlgn="base" hangingPunct="1">
        <a:spcBef>
          <a:spcPct val="0"/>
        </a:spcBef>
        <a:spcAft>
          <a:spcPct val="0"/>
        </a:spcAft>
        <a:defRPr sz="2800">
          <a:solidFill>
            <a:schemeClr val="bg1"/>
          </a:solidFill>
          <a:latin typeface="Verdana Bold" pitchFamily="96" charset="0"/>
          <a:ea typeface="MS PGothic" pitchFamily="34" charset="-128"/>
        </a:defRPr>
      </a:lvl4pPr>
      <a:lvl5pPr algn="l" rtl="0" eaLnBrk="1" fontAlgn="base" hangingPunct="1">
        <a:spcBef>
          <a:spcPct val="0"/>
        </a:spcBef>
        <a:spcAft>
          <a:spcPct val="0"/>
        </a:spcAft>
        <a:defRPr sz="2800">
          <a:solidFill>
            <a:schemeClr val="bg1"/>
          </a:solidFill>
          <a:latin typeface="Verdana Bold" pitchFamily="96" charset="0"/>
          <a:ea typeface="MS PGothic" pitchFamily="34" charset="-128"/>
        </a:defRPr>
      </a:lvl5pPr>
      <a:lvl6pPr marL="4572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6pPr>
      <a:lvl7pPr marL="9144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7pPr>
      <a:lvl8pPr marL="13716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8pPr>
      <a:lvl9pPr marL="18288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o"/>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a:solidFill>
            <a:schemeClr val="tx1"/>
          </a:solidFill>
          <a:latin typeface="+mn-lt"/>
          <a:ea typeface="MS PGothic" pitchFamily="34" charset="-128"/>
        </a:defRPr>
      </a:lvl3pPr>
      <a:lvl4pPr marL="1562100" indent="-228600" algn="l" rtl="0" eaLnBrk="1" fontAlgn="base" hangingPunct="1">
        <a:spcBef>
          <a:spcPct val="20000"/>
        </a:spcBef>
        <a:spcAft>
          <a:spcPct val="0"/>
        </a:spcAft>
        <a:buFont typeface="Times" pitchFamily="18" charset="0"/>
        <a:buChar char="•"/>
        <a:defRPr sz="16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07504" y="980728"/>
            <a:ext cx="8928992"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GB" noProof="0" smtClean="0"/>
              <a:t>Mastertextformat bearbeiten</a:t>
            </a:r>
          </a:p>
          <a:p>
            <a:pPr lvl="1"/>
            <a:r>
              <a:rPr lang="en-GB" noProof="0" smtClean="0"/>
              <a:t>Zweite Ebene</a:t>
            </a:r>
          </a:p>
          <a:p>
            <a:pPr lvl="2"/>
            <a:r>
              <a:rPr lang="en-GB" noProof="0" smtClean="0"/>
              <a:t>Dritte Ebene</a:t>
            </a:r>
          </a:p>
          <a:p>
            <a:pPr lvl="3"/>
            <a:r>
              <a:rPr lang="en-GB" noProof="0" smtClean="0"/>
              <a:t>Vierte Ebene</a:t>
            </a:r>
          </a:p>
          <a:p>
            <a:pPr lvl="4"/>
            <a:r>
              <a:rPr lang="en-GB" noProof="0" smtClean="0"/>
              <a:t>Fünfte Ebene</a:t>
            </a:r>
          </a:p>
        </p:txBody>
      </p:sp>
      <p:sp>
        <p:nvSpPr>
          <p:cNvPr id="3075" name="Rectangle 3"/>
          <p:cNvSpPr>
            <a:spLocks noGrp="1" noChangeArrowheads="1"/>
          </p:cNvSpPr>
          <p:nvPr>
            <p:ph type="dt" sz="half" idx="2"/>
          </p:nvPr>
        </p:nvSpPr>
        <p:spPr bwMode="auto">
          <a:xfrm>
            <a:off x="304800" y="6616823"/>
            <a:ext cx="1905000" cy="196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1000">
                <a:latin typeface="+mn-lt"/>
                <a:ea typeface="ＭＳ Ｐゴシック" pitchFamily="96" charset="-128"/>
              </a:defRPr>
            </a:lvl1pPr>
          </a:lstStyle>
          <a:p>
            <a:pPr eaLnBrk="0" fontAlgn="base" hangingPunct="0">
              <a:spcBef>
                <a:spcPct val="0"/>
              </a:spcBef>
              <a:spcAft>
                <a:spcPct val="0"/>
              </a:spcAft>
              <a:defRPr/>
            </a:pPr>
            <a:endParaRPr lang="en-GB">
              <a:solidFill>
                <a:srgbClr val="000000"/>
              </a:solidFill>
            </a:endParaRPr>
          </a:p>
        </p:txBody>
      </p:sp>
      <p:pic>
        <p:nvPicPr>
          <p:cNvPr id="1028" name="Picture 5" descr="eiopa_PLATFORM_segment2"/>
          <p:cNvPicPr>
            <a:picLocks noChangeAspect="1" noChangeArrowheads="1"/>
          </p:cNvPicPr>
          <p:nvPr/>
        </p:nvPicPr>
        <p:blipFill rotWithShape="1">
          <a:blip r:embed="rId13">
            <a:extLst>
              <a:ext uri="{28A0092B-C50C-407E-A947-70E740481C1C}">
                <a14:useLocalDpi xmlns:a14="http://schemas.microsoft.com/office/drawing/2010/main" val="0"/>
              </a:ext>
            </a:extLst>
          </a:blip>
          <a:srcRect t="37647"/>
          <a:stretch/>
        </p:blipFill>
        <p:spPr bwMode="auto">
          <a:xfrm>
            <a:off x="0" y="-27384"/>
            <a:ext cx="9144000" cy="89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eiopa_weiss"/>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47917" y="117575"/>
            <a:ext cx="21605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7"/>
          <p:cNvSpPr>
            <a:spLocks noChangeShapeType="1"/>
          </p:cNvSpPr>
          <p:nvPr/>
        </p:nvSpPr>
        <p:spPr bwMode="auto">
          <a:xfrm>
            <a:off x="304800" y="6540623"/>
            <a:ext cx="853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GB" sz="2400">
              <a:solidFill>
                <a:srgbClr val="000000"/>
              </a:solidFill>
              <a:latin typeface="Arial" charset="0"/>
            </a:endParaRPr>
          </a:p>
        </p:txBody>
      </p:sp>
      <p:sp>
        <p:nvSpPr>
          <p:cNvPr id="1031" name="Rectangle 8"/>
          <p:cNvSpPr>
            <a:spLocks noGrp="1" noChangeArrowheads="1"/>
          </p:cNvSpPr>
          <p:nvPr>
            <p:ph type="title"/>
          </p:nvPr>
        </p:nvSpPr>
        <p:spPr bwMode="auto">
          <a:xfrm>
            <a:off x="179512" y="119063"/>
            <a:ext cx="6602288" cy="64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noProof="0" smtClean="0"/>
              <a:t>Mastertitelformat bearbeiten</a:t>
            </a:r>
          </a:p>
        </p:txBody>
      </p:sp>
      <p:sp>
        <p:nvSpPr>
          <p:cNvPr id="9" name="Slide Number Placeholder 3"/>
          <p:cNvSpPr txBox="1">
            <a:spLocks/>
          </p:cNvSpPr>
          <p:nvPr/>
        </p:nvSpPr>
        <p:spPr bwMode="auto">
          <a:xfrm>
            <a:off x="6724650" y="6597352"/>
            <a:ext cx="2114550" cy="216024"/>
          </a:xfrm>
          <a:prstGeom prst="rect">
            <a:avLst/>
          </a:prstGeom>
          <a:noFill/>
          <a:ln w="9525">
            <a:noFill/>
            <a:miter lim="800000"/>
            <a:headEnd/>
            <a:tailEnd/>
          </a:ln>
        </p:spPr>
        <p:txBody>
          <a:bodyPr lIns="0" tIns="0" rIns="0" bIns="0"/>
          <a:lstStyle>
            <a:defPPr>
              <a:defRPr lang="en-US"/>
            </a:defPPr>
            <a:lvl1pPr algn="r" rtl="0" fontAlgn="base">
              <a:spcBef>
                <a:spcPct val="0"/>
              </a:spcBef>
              <a:spcAft>
                <a:spcPct val="0"/>
              </a:spcAft>
              <a:defRPr sz="1100" kern="1200">
                <a:solidFill>
                  <a:schemeClr val="tx1"/>
                </a:solidFill>
                <a:latin typeface="+mn-lt"/>
                <a:ea typeface="ＭＳ Ｐゴシック" pitchFamily="96" charset="-128"/>
                <a:cs typeface="Arial" pitchFamily="34" charset="0"/>
              </a:defRPr>
            </a:lvl1pPr>
            <a:lvl2pPr marL="457200" algn="l" rtl="0" fontAlgn="base">
              <a:spcBef>
                <a:spcPct val="0"/>
              </a:spcBef>
              <a:spcAft>
                <a:spcPct val="0"/>
              </a:spcAft>
              <a:defRPr sz="19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l" defTabSz="914400" rtl="0" eaLnBrk="1" latinLnBrk="0" hangingPunct="1">
              <a:defRPr sz="1900" kern="1200">
                <a:solidFill>
                  <a:schemeClr val="tx1"/>
                </a:solidFill>
                <a:latin typeface="Arial" pitchFamily="34" charset="0"/>
                <a:ea typeface="+mn-ea"/>
                <a:cs typeface="Arial" pitchFamily="34" charset="0"/>
              </a:defRPr>
            </a:lvl6pPr>
            <a:lvl7pPr marL="2743200" algn="l" defTabSz="914400" rtl="0" eaLnBrk="1" latinLnBrk="0" hangingPunct="1">
              <a:defRPr sz="1900" kern="1200">
                <a:solidFill>
                  <a:schemeClr val="tx1"/>
                </a:solidFill>
                <a:latin typeface="Arial" pitchFamily="34" charset="0"/>
                <a:ea typeface="+mn-ea"/>
                <a:cs typeface="Arial" pitchFamily="34" charset="0"/>
              </a:defRPr>
            </a:lvl7pPr>
            <a:lvl8pPr marL="3200400" algn="l" defTabSz="914400" rtl="0" eaLnBrk="1" latinLnBrk="0" hangingPunct="1">
              <a:defRPr sz="1900" kern="1200">
                <a:solidFill>
                  <a:schemeClr val="tx1"/>
                </a:solidFill>
                <a:latin typeface="Arial" pitchFamily="34" charset="0"/>
                <a:ea typeface="+mn-ea"/>
                <a:cs typeface="Arial" pitchFamily="34" charset="0"/>
              </a:defRPr>
            </a:lvl8pPr>
            <a:lvl9pPr marL="3657600" algn="l" defTabSz="914400" rtl="0" eaLnBrk="1" latinLnBrk="0" hangingPunct="1">
              <a:defRPr sz="1900" kern="1200">
                <a:solidFill>
                  <a:schemeClr val="tx1"/>
                </a:solidFill>
                <a:latin typeface="Arial" pitchFamily="34" charset="0"/>
                <a:ea typeface="+mn-ea"/>
                <a:cs typeface="Arial" pitchFamily="34" charset="0"/>
              </a:defRPr>
            </a:lvl9pPr>
          </a:lstStyle>
          <a:p>
            <a:pPr eaLnBrk="0" hangingPunct="0">
              <a:defRPr/>
            </a:pPr>
            <a:fld id="{43194304-E636-4575-BCBF-9E3DBD07824D}" type="slidenum">
              <a:rPr lang="en-GB" smtClean="0">
                <a:solidFill>
                  <a:srgbClr val="000000"/>
                </a:solidFill>
              </a:rPr>
              <a:pPr eaLnBrk="0" hangingPunct="0">
                <a:defRPr/>
              </a:pPr>
              <a:t>‹#›</a:t>
            </a:fld>
            <a:endParaRPr lang="en-GB" sz="1500">
              <a:solidFill>
                <a:srgbClr val="000000"/>
              </a:solidFill>
              <a:latin typeface="Arial" charset="0"/>
            </a:endParaRPr>
          </a:p>
        </p:txBody>
      </p:sp>
    </p:spTree>
    <p:extLst>
      <p:ext uri="{BB962C8B-B14F-4D97-AF65-F5344CB8AC3E}">
        <p14:creationId xmlns:p14="http://schemas.microsoft.com/office/powerpoint/2010/main" val="39522275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fontAlgn="base" hangingPunct="1">
        <a:spcBef>
          <a:spcPct val="0"/>
        </a:spcBef>
        <a:spcAft>
          <a:spcPct val="0"/>
        </a:spcAft>
        <a:defRPr sz="2800">
          <a:solidFill>
            <a:schemeClr val="bg1"/>
          </a:solidFill>
          <a:latin typeface="+mj-lt"/>
          <a:ea typeface="MS PGothic" pitchFamily="34" charset="-128"/>
          <a:cs typeface="+mj-cs"/>
        </a:defRPr>
      </a:lvl1pPr>
      <a:lvl2pPr algn="l" rtl="0" eaLnBrk="1" fontAlgn="base" hangingPunct="1">
        <a:spcBef>
          <a:spcPct val="0"/>
        </a:spcBef>
        <a:spcAft>
          <a:spcPct val="0"/>
        </a:spcAft>
        <a:defRPr sz="2800">
          <a:solidFill>
            <a:schemeClr val="bg1"/>
          </a:solidFill>
          <a:latin typeface="Verdana Bold" pitchFamily="96" charset="0"/>
          <a:ea typeface="MS PGothic" pitchFamily="34" charset="-128"/>
        </a:defRPr>
      </a:lvl2pPr>
      <a:lvl3pPr algn="l" rtl="0" eaLnBrk="1" fontAlgn="base" hangingPunct="1">
        <a:spcBef>
          <a:spcPct val="0"/>
        </a:spcBef>
        <a:spcAft>
          <a:spcPct val="0"/>
        </a:spcAft>
        <a:defRPr sz="2800">
          <a:solidFill>
            <a:schemeClr val="bg1"/>
          </a:solidFill>
          <a:latin typeface="Verdana Bold" pitchFamily="96" charset="0"/>
          <a:ea typeface="MS PGothic" pitchFamily="34" charset="-128"/>
        </a:defRPr>
      </a:lvl3pPr>
      <a:lvl4pPr algn="l" rtl="0" eaLnBrk="1" fontAlgn="base" hangingPunct="1">
        <a:spcBef>
          <a:spcPct val="0"/>
        </a:spcBef>
        <a:spcAft>
          <a:spcPct val="0"/>
        </a:spcAft>
        <a:defRPr sz="2800">
          <a:solidFill>
            <a:schemeClr val="bg1"/>
          </a:solidFill>
          <a:latin typeface="Verdana Bold" pitchFamily="96" charset="0"/>
          <a:ea typeface="MS PGothic" pitchFamily="34" charset="-128"/>
        </a:defRPr>
      </a:lvl4pPr>
      <a:lvl5pPr algn="l" rtl="0" eaLnBrk="1" fontAlgn="base" hangingPunct="1">
        <a:spcBef>
          <a:spcPct val="0"/>
        </a:spcBef>
        <a:spcAft>
          <a:spcPct val="0"/>
        </a:spcAft>
        <a:defRPr sz="2800">
          <a:solidFill>
            <a:schemeClr val="bg1"/>
          </a:solidFill>
          <a:latin typeface="Verdana Bold" pitchFamily="96" charset="0"/>
          <a:ea typeface="MS PGothic" pitchFamily="34" charset="-128"/>
        </a:defRPr>
      </a:lvl5pPr>
      <a:lvl6pPr marL="4572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6pPr>
      <a:lvl7pPr marL="9144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7pPr>
      <a:lvl8pPr marL="13716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8pPr>
      <a:lvl9pPr marL="1828800" algn="l" rtl="0" eaLnBrk="1" fontAlgn="base" hangingPunct="1">
        <a:spcBef>
          <a:spcPct val="0"/>
        </a:spcBef>
        <a:spcAft>
          <a:spcPct val="0"/>
        </a:spcAft>
        <a:defRPr sz="2800">
          <a:solidFill>
            <a:schemeClr val="bg1"/>
          </a:solidFill>
          <a:latin typeface="Verdana Bold" pitchFamily="96" charset="0"/>
          <a:ea typeface="ＭＳ Ｐゴシック" pitchFamily="96"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o"/>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a:solidFill>
            <a:schemeClr val="tx1"/>
          </a:solidFill>
          <a:latin typeface="+mn-lt"/>
          <a:ea typeface="MS PGothic" pitchFamily="34" charset="-128"/>
        </a:defRPr>
      </a:lvl3pPr>
      <a:lvl4pPr marL="1562100" indent="-228600" algn="l" rtl="0" eaLnBrk="1" fontAlgn="base" hangingPunct="1">
        <a:spcBef>
          <a:spcPct val="20000"/>
        </a:spcBef>
        <a:spcAft>
          <a:spcPct val="0"/>
        </a:spcAft>
        <a:buFont typeface="Times" pitchFamily="18" charset="0"/>
        <a:buChar char="•"/>
        <a:defRPr sz="16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eiopa.europa.eu/publications/eu-wide-reporting-formats/index.html"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mailto:Pierre-Jean.Vouette@eiopa.europa.e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07504" y="2276872"/>
            <a:ext cx="7651576" cy="2007096"/>
          </a:xfrm>
        </p:spPr>
        <p:txBody>
          <a:bodyPr/>
          <a:lstStyle/>
          <a:p>
            <a:pPr algn="ctr"/>
            <a:r>
              <a:rPr lang="de-DE" dirty="0" smtClean="0"/>
              <a:t>EIOPA UPDATE</a:t>
            </a:r>
            <a:br>
              <a:rPr lang="de-DE" dirty="0" smtClean="0"/>
            </a:br>
            <a:r>
              <a:rPr lang="de-DE" dirty="0" smtClean="0"/>
              <a:t>XBRL Europe day</a:t>
            </a:r>
            <a:endParaRPr lang="de-DE" sz="2000" dirty="0" smtClean="0"/>
          </a:p>
        </p:txBody>
      </p:sp>
      <p:sp>
        <p:nvSpPr>
          <p:cNvPr id="6147" name="Rectangle 3"/>
          <p:cNvSpPr>
            <a:spLocks noGrp="1" noChangeArrowheads="1"/>
          </p:cNvSpPr>
          <p:nvPr>
            <p:ph type="subTitle" idx="1"/>
          </p:nvPr>
        </p:nvSpPr>
        <p:spPr>
          <a:xfrm>
            <a:off x="323528" y="4581128"/>
            <a:ext cx="6400800" cy="1524000"/>
          </a:xfrm>
          <a:noFill/>
        </p:spPr>
        <p:txBody>
          <a:bodyPr/>
          <a:lstStyle/>
          <a:p>
            <a:r>
              <a:rPr lang="de-DE" smtClean="0"/>
              <a:t>10 December 2013</a:t>
            </a:r>
          </a:p>
          <a:p>
            <a:r>
              <a:rPr lang="de-DE" smtClean="0"/>
              <a:t>Luxemburg</a:t>
            </a:r>
            <a:endParaRPr lang="de-DE" dirty="0" smtClean="0"/>
          </a:p>
        </p:txBody>
      </p:sp>
    </p:spTree>
    <p:extLst>
      <p:ext uri="{BB962C8B-B14F-4D97-AF65-F5344CB8AC3E}">
        <p14:creationId xmlns:p14="http://schemas.microsoft.com/office/powerpoint/2010/main" val="2690391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Taxonomy </a:t>
            </a:r>
            <a:br>
              <a:rPr lang="en-GB" dirty="0" smtClean="0"/>
            </a:br>
            <a:r>
              <a:rPr lang="en-GB" dirty="0" smtClean="0"/>
              <a:t>December release</a:t>
            </a:r>
            <a:endParaRPr lang="en-GB" dirty="0"/>
          </a:p>
        </p:txBody>
      </p:sp>
      <p:sp>
        <p:nvSpPr>
          <p:cNvPr id="3" name="Content Placeholder 2"/>
          <p:cNvSpPr>
            <a:spLocks noGrp="1"/>
          </p:cNvSpPr>
          <p:nvPr>
            <p:ph idx="1"/>
          </p:nvPr>
        </p:nvSpPr>
        <p:spPr>
          <a:xfrm>
            <a:off x="1187624" y="1844824"/>
            <a:ext cx="6706617" cy="3744416"/>
          </a:xfrm>
          <a:ln>
            <a:solidFill>
              <a:srgbClr val="00B0F0"/>
            </a:solidFill>
          </a:ln>
        </p:spPr>
        <p:txBody>
          <a:bodyPr>
            <a:normAutofit/>
          </a:bodyPr>
          <a:lstStyle/>
          <a:p>
            <a:pPr>
              <a:buFont typeface="Wingdings" pitchFamily="2" charset="2"/>
              <a:buChar char="q"/>
            </a:pPr>
            <a:endParaRPr lang="en-GB" sz="1200" dirty="0" smtClean="0">
              <a:latin typeface="Calibri" pitchFamily="34" charset="0"/>
              <a:cs typeface="Calibri" pitchFamily="34" charset="0"/>
            </a:endParaRPr>
          </a:p>
          <a:p>
            <a:pPr marL="0" indent="0">
              <a:buNone/>
            </a:pPr>
            <a:r>
              <a:rPr lang="en-GB" sz="1200" dirty="0" smtClean="0">
                <a:cs typeface="Calibri" pitchFamily="34" charset="0"/>
              </a:rPr>
              <a:t>  Covering:</a:t>
            </a:r>
          </a:p>
          <a:p>
            <a:pPr>
              <a:buFont typeface="Wingdings" pitchFamily="2" charset="2"/>
              <a:buChar char="q"/>
            </a:pPr>
            <a:endParaRPr lang="en-GB" sz="1200" dirty="0" smtClean="0">
              <a:cs typeface="Calibri" pitchFamily="34" charset="0"/>
            </a:endParaRPr>
          </a:p>
          <a:p>
            <a:pPr lvl="1">
              <a:spcBef>
                <a:spcPts val="600"/>
              </a:spcBef>
              <a:spcAft>
                <a:spcPts val="600"/>
              </a:spcAft>
              <a:buFont typeface="Wingdings" pitchFamily="2" charset="2"/>
              <a:buChar char="§"/>
            </a:pPr>
            <a:r>
              <a:rPr lang="en-GB" sz="1200" dirty="0" smtClean="0">
                <a:cs typeface="Calibri" pitchFamily="34" charset="0"/>
              </a:rPr>
              <a:t>Primary focus on Bug Fixing</a:t>
            </a:r>
            <a:endParaRPr lang="en-GB" sz="1200" dirty="0">
              <a:cs typeface="Calibri" pitchFamily="34" charset="0"/>
            </a:endParaRPr>
          </a:p>
          <a:p>
            <a:pPr lvl="1">
              <a:spcBef>
                <a:spcPts val="600"/>
              </a:spcBef>
              <a:spcAft>
                <a:spcPts val="600"/>
              </a:spcAft>
              <a:buFont typeface="Wingdings" pitchFamily="2" charset="2"/>
              <a:buChar char="§"/>
            </a:pPr>
            <a:r>
              <a:rPr lang="en-GB" sz="1200" dirty="0" smtClean="0">
                <a:cs typeface="Calibri" pitchFamily="34" charset="0"/>
              </a:rPr>
              <a:t>Improve documentation</a:t>
            </a:r>
          </a:p>
          <a:p>
            <a:pPr lvl="1">
              <a:spcBef>
                <a:spcPts val="600"/>
              </a:spcBef>
              <a:spcAft>
                <a:spcPts val="600"/>
              </a:spcAft>
              <a:buFont typeface="Wingdings" pitchFamily="2" charset="2"/>
              <a:buChar char="§"/>
            </a:pPr>
            <a:r>
              <a:rPr lang="en-US" sz="1200" dirty="0" smtClean="0">
                <a:cs typeface="Calibri" pitchFamily="34" charset="0"/>
              </a:rPr>
              <a:t>Provide Release Notes documentation</a:t>
            </a:r>
          </a:p>
          <a:p>
            <a:pPr lvl="1">
              <a:spcBef>
                <a:spcPts val="600"/>
              </a:spcBef>
              <a:spcAft>
                <a:spcPts val="600"/>
              </a:spcAft>
              <a:buFont typeface="Wingdings" pitchFamily="2" charset="2"/>
              <a:buChar char="§"/>
            </a:pPr>
            <a:r>
              <a:rPr lang="en-US" sz="1200" dirty="0" smtClean="0">
                <a:cs typeface="Calibri" pitchFamily="34" charset="0"/>
              </a:rPr>
              <a:t>PoC: MD approach  for Open Tables</a:t>
            </a:r>
          </a:p>
          <a:p>
            <a:pPr lvl="2">
              <a:spcBef>
                <a:spcPts val="600"/>
              </a:spcBef>
              <a:spcAft>
                <a:spcPts val="600"/>
              </a:spcAft>
              <a:buFont typeface="Wingdings" pitchFamily="2" charset="2"/>
              <a:buChar char="§"/>
            </a:pPr>
            <a:r>
              <a:rPr lang="en-US" sz="1100" dirty="0">
                <a:latin typeface="Calibri" pitchFamily="34" charset="0"/>
                <a:cs typeface="Calibri" pitchFamily="34" charset="0"/>
              </a:rPr>
              <a:t>NB. This will not contain any assertion formulas</a:t>
            </a:r>
          </a:p>
          <a:p>
            <a:pPr marL="914400" lvl="2" indent="0">
              <a:spcBef>
                <a:spcPts val="600"/>
              </a:spcBef>
              <a:spcAft>
                <a:spcPts val="600"/>
              </a:spcAft>
              <a:buNone/>
            </a:pPr>
            <a:endParaRPr lang="en-US" sz="1000" dirty="0" smtClean="0">
              <a:cs typeface="Calibri" pitchFamily="34" charset="0"/>
            </a:endParaRPr>
          </a:p>
        </p:txBody>
      </p:sp>
      <p:sp>
        <p:nvSpPr>
          <p:cNvPr id="4" name="TextBox 3"/>
          <p:cNvSpPr txBox="1"/>
          <p:nvPr/>
        </p:nvSpPr>
        <p:spPr>
          <a:xfrm rot="16200000">
            <a:off x="-1126505" y="3707159"/>
            <a:ext cx="4032449" cy="307777"/>
          </a:xfrm>
          <a:prstGeom prst="rect">
            <a:avLst/>
          </a:prstGeom>
          <a:noFill/>
        </p:spPr>
        <p:txBody>
          <a:bodyPr wrap="square" rtlCol="0">
            <a:spAutoFit/>
          </a:bodyPr>
          <a:lstStyle/>
          <a:p>
            <a:pPr algn="ctr"/>
            <a:r>
              <a:rPr lang="en-GB" sz="1200" b="1" dirty="0" smtClean="0">
                <a:solidFill>
                  <a:schemeClr val="accent2"/>
                </a:solidFill>
                <a:latin typeface="Calibri"/>
              </a:rPr>
              <a:t> </a:t>
            </a:r>
            <a:r>
              <a:rPr lang="en-GB" sz="1400" b="1" dirty="0" smtClean="0">
                <a:latin typeface="Calibri" pitchFamily="34" charset="0"/>
                <a:cs typeface="Calibri" pitchFamily="34" charset="0"/>
              </a:rPr>
              <a:t> </a:t>
            </a:r>
            <a:r>
              <a:rPr lang="en-GB" sz="1400" b="1" i="1" dirty="0" smtClean="0">
                <a:solidFill>
                  <a:srgbClr val="FFC000"/>
                </a:solidFill>
                <a:latin typeface="Calibri" pitchFamily="34" charset="0"/>
                <a:cs typeface="Calibri" pitchFamily="34" charset="0"/>
              </a:rPr>
              <a:t>Preparatory</a:t>
            </a:r>
            <a:r>
              <a:rPr lang="en-GB" sz="1400" dirty="0" smtClean="0">
                <a:solidFill>
                  <a:srgbClr val="FFC000"/>
                </a:solidFill>
                <a:latin typeface="Calibri" pitchFamily="34" charset="0"/>
                <a:cs typeface="Calibri" pitchFamily="34" charset="0"/>
              </a:rPr>
              <a:t> </a:t>
            </a:r>
            <a:r>
              <a:rPr lang="en-GB" sz="1400" dirty="0" smtClean="0">
                <a:solidFill>
                  <a:schemeClr val="bg1">
                    <a:lumMod val="50000"/>
                  </a:schemeClr>
                </a:solidFill>
                <a:latin typeface="Calibri" pitchFamily="34" charset="0"/>
                <a:cs typeface="Calibri" pitchFamily="34" charset="0"/>
              </a:rPr>
              <a:t>SII DPM and XBRL Taxonomy</a:t>
            </a:r>
            <a:r>
              <a:rPr lang="en-GB" sz="1400" dirty="0" smtClean="0">
                <a:latin typeface="Calibri" pitchFamily="34" charset="0"/>
                <a:cs typeface="Calibri" pitchFamily="34" charset="0"/>
              </a:rPr>
              <a:t> </a:t>
            </a:r>
          </a:p>
        </p:txBody>
      </p:sp>
      <p:cxnSp>
        <p:nvCxnSpPr>
          <p:cNvPr id="5" name="Straight Connector 4"/>
          <p:cNvCxnSpPr/>
          <p:nvPr/>
        </p:nvCxnSpPr>
        <p:spPr>
          <a:xfrm>
            <a:off x="618034" y="1556792"/>
            <a:ext cx="11815" cy="4032448"/>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6" name="Flowchart: Merge 5"/>
          <p:cNvSpPr/>
          <p:nvPr/>
        </p:nvSpPr>
        <p:spPr>
          <a:xfrm rot="16200000">
            <a:off x="629849" y="1570381"/>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8" name="TextBox 7"/>
          <p:cNvSpPr txBox="1"/>
          <p:nvPr/>
        </p:nvSpPr>
        <p:spPr>
          <a:xfrm>
            <a:off x="1063397" y="1565972"/>
            <a:ext cx="772299" cy="206844"/>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400" b="1" dirty="0" smtClean="0">
                <a:solidFill>
                  <a:srgbClr val="333399">
                    <a:lumMod val="75000"/>
                  </a:srgbClr>
                </a:solidFill>
                <a:latin typeface="Calibri"/>
              </a:rPr>
              <a:t>Dec -2013</a:t>
            </a:r>
            <a:endParaRPr lang="en-GB" sz="1400" b="1" dirty="0">
              <a:solidFill>
                <a:srgbClr val="333399">
                  <a:lumMod val="75000"/>
                </a:srgbClr>
              </a:solidFill>
              <a:latin typeface="Calibri"/>
            </a:endParaRPr>
          </a:p>
        </p:txBody>
      </p:sp>
    </p:spTree>
    <p:extLst>
      <p:ext uri="{BB962C8B-B14F-4D97-AF65-F5344CB8AC3E}">
        <p14:creationId xmlns:p14="http://schemas.microsoft.com/office/powerpoint/2010/main" val="1188476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PoC</a:t>
            </a:r>
            <a:r>
              <a:rPr lang="en-GB" dirty="0" smtClean="0"/>
              <a:t> Taxonomy </a:t>
            </a:r>
            <a:br>
              <a:rPr lang="en-GB" dirty="0" smtClean="0"/>
            </a:br>
            <a:r>
              <a:rPr lang="en-GB" dirty="0" smtClean="0"/>
              <a:t>December release</a:t>
            </a:r>
            <a:endParaRPr lang="en-GB" dirty="0"/>
          </a:p>
        </p:txBody>
      </p:sp>
      <p:sp>
        <p:nvSpPr>
          <p:cNvPr id="3" name="Content Placeholder 2"/>
          <p:cNvSpPr>
            <a:spLocks noGrp="1"/>
          </p:cNvSpPr>
          <p:nvPr>
            <p:ph idx="1"/>
          </p:nvPr>
        </p:nvSpPr>
        <p:spPr>
          <a:xfrm>
            <a:off x="1115616" y="2105744"/>
            <a:ext cx="7848872" cy="3483496"/>
          </a:xfrm>
          <a:ln>
            <a:solidFill>
              <a:srgbClr val="00B0F0"/>
            </a:solidFill>
          </a:ln>
        </p:spPr>
        <p:txBody>
          <a:bodyPr>
            <a:normAutofit/>
          </a:bodyPr>
          <a:lstStyle/>
          <a:p>
            <a:pPr lvl="1">
              <a:buFont typeface="Wingdings" pitchFamily="2" charset="2"/>
              <a:buChar char="q"/>
            </a:pPr>
            <a:endParaRPr lang="en-GB" sz="1400" dirty="0" smtClean="0">
              <a:latin typeface="Calibri" pitchFamily="34" charset="0"/>
              <a:cs typeface="Calibri" pitchFamily="34" charset="0"/>
            </a:endParaRPr>
          </a:p>
          <a:p>
            <a:pPr lvl="1">
              <a:buFont typeface="Wingdings" pitchFamily="2" charset="2"/>
              <a:buChar char="q"/>
            </a:pPr>
            <a:r>
              <a:rPr lang="en-GB" sz="1400" dirty="0" smtClean="0">
                <a:latin typeface="Calibri" pitchFamily="34" charset="0"/>
                <a:cs typeface="Calibri" pitchFamily="34" charset="0"/>
              </a:rPr>
              <a:t>For Open tables, data points which were captured as dimensions in HD and facts in MD will now be consistently captured as dimensions.</a:t>
            </a:r>
          </a:p>
          <a:p>
            <a:pPr lvl="1">
              <a:buFont typeface="Wingdings" pitchFamily="2" charset="2"/>
              <a:buChar char="q"/>
            </a:pPr>
            <a:r>
              <a:rPr lang="en-GB" sz="1400" dirty="0" smtClean="0">
                <a:latin typeface="Calibri" pitchFamily="34" charset="0"/>
                <a:cs typeface="Calibri" pitchFamily="34" charset="0"/>
              </a:rPr>
              <a:t>This means there will be fewer facts for MD open tables but those facts will have more dimensions in their (shared) context.</a:t>
            </a:r>
          </a:p>
          <a:p>
            <a:pPr lvl="1">
              <a:buFont typeface="Wingdings" pitchFamily="2" charset="2"/>
              <a:buChar char="q"/>
            </a:pPr>
            <a:r>
              <a:rPr lang="en-US" sz="1400" dirty="0" smtClean="0">
                <a:latin typeface="Calibri" pitchFamily="34" charset="0"/>
                <a:cs typeface="Calibri" pitchFamily="34" charset="0"/>
              </a:rPr>
              <a:t>Advantages</a:t>
            </a:r>
          </a:p>
          <a:p>
            <a:pPr lvl="2">
              <a:spcBef>
                <a:spcPts val="600"/>
              </a:spcBef>
              <a:spcAft>
                <a:spcPts val="600"/>
              </a:spcAft>
              <a:buFont typeface="Wingdings" pitchFamily="2" charset="2"/>
              <a:buChar char="§"/>
            </a:pPr>
            <a:r>
              <a:rPr lang="en-US" sz="1400" dirty="0">
                <a:latin typeface="Calibri" pitchFamily="34" charset="0"/>
                <a:cs typeface="Calibri" pitchFamily="34" charset="0"/>
              </a:rPr>
              <a:t>Simpler conversions</a:t>
            </a:r>
          </a:p>
          <a:p>
            <a:pPr lvl="2">
              <a:spcBef>
                <a:spcPts val="600"/>
              </a:spcBef>
              <a:spcAft>
                <a:spcPts val="600"/>
              </a:spcAft>
              <a:buFont typeface="Wingdings" pitchFamily="2" charset="2"/>
              <a:buChar char="§"/>
            </a:pPr>
            <a:r>
              <a:rPr lang="en-US" sz="1400" dirty="0">
                <a:latin typeface="Calibri" pitchFamily="34" charset="0"/>
                <a:cs typeface="Calibri" pitchFamily="34" charset="0"/>
              </a:rPr>
              <a:t>More understandable MD model</a:t>
            </a:r>
          </a:p>
          <a:p>
            <a:pPr lvl="2">
              <a:spcBef>
                <a:spcPts val="600"/>
              </a:spcBef>
              <a:spcAft>
                <a:spcPts val="600"/>
              </a:spcAft>
              <a:buFont typeface="Wingdings" pitchFamily="2" charset="2"/>
              <a:buChar char="§"/>
            </a:pPr>
            <a:r>
              <a:rPr lang="en-US" sz="1400" dirty="0">
                <a:latin typeface="Calibri" pitchFamily="34" charset="0"/>
                <a:cs typeface="Calibri" pitchFamily="34" charset="0"/>
              </a:rPr>
              <a:t>Elimination of bugs caused by inconsistencies in this area</a:t>
            </a:r>
          </a:p>
          <a:p>
            <a:pPr lvl="2">
              <a:spcBef>
                <a:spcPts val="600"/>
              </a:spcBef>
              <a:spcAft>
                <a:spcPts val="600"/>
              </a:spcAft>
              <a:buFont typeface="Wingdings" pitchFamily="2" charset="2"/>
              <a:buChar char="§"/>
            </a:pPr>
            <a:r>
              <a:rPr lang="en-US" sz="1400" dirty="0">
                <a:latin typeface="Calibri" pitchFamily="34" charset="0"/>
                <a:cs typeface="Calibri" pitchFamily="34" charset="0"/>
              </a:rPr>
              <a:t>Potentially smaller instance sizes</a:t>
            </a:r>
          </a:p>
          <a:p>
            <a:pPr marL="914400" lvl="2" indent="0">
              <a:spcBef>
                <a:spcPts val="600"/>
              </a:spcBef>
              <a:spcAft>
                <a:spcPts val="600"/>
              </a:spcAft>
              <a:buNone/>
            </a:pPr>
            <a:endParaRPr lang="en-GB" sz="1400" dirty="0" smtClean="0">
              <a:latin typeface="Calibri" pitchFamily="34" charset="0"/>
              <a:cs typeface="Calibri" pitchFamily="34" charset="0"/>
            </a:endParaRPr>
          </a:p>
          <a:p>
            <a:pPr lvl="1"/>
            <a:endParaRPr lang="en-GB" dirty="0"/>
          </a:p>
        </p:txBody>
      </p:sp>
      <p:sp>
        <p:nvSpPr>
          <p:cNvPr id="4" name="TextBox 3"/>
          <p:cNvSpPr txBox="1"/>
          <p:nvPr/>
        </p:nvSpPr>
        <p:spPr>
          <a:xfrm rot="16200000">
            <a:off x="-1126505" y="3707159"/>
            <a:ext cx="4032449" cy="307777"/>
          </a:xfrm>
          <a:prstGeom prst="rect">
            <a:avLst/>
          </a:prstGeom>
          <a:noFill/>
        </p:spPr>
        <p:txBody>
          <a:bodyPr wrap="square" rtlCol="0">
            <a:spAutoFit/>
          </a:bodyPr>
          <a:lstStyle/>
          <a:p>
            <a:pPr algn="ctr"/>
            <a:r>
              <a:rPr lang="en-GB" sz="1200" b="1" dirty="0" smtClean="0">
                <a:solidFill>
                  <a:schemeClr val="accent2"/>
                </a:solidFill>
                <a:latin typeface="Calibri"/>
              </a:rPr>
              <a:t> </a:t>
            </a:r>
            <a:r>
              <a:rPr lang="en-GB" sz="1400" b="1" dirty="0" smtClean="0">
                <a:latin typeface="Calibri" pitchFamily="34" charset="0"/>
                <a:cs typeface="Calibri" pitchFamily="34" charset="0"/>
              </a:rPr>
              <a:t> </a:t>
            </a:r>
            <a:r>
              <a:rPr lang="en-GB" sz="1400" b="1" i="1" dirty="0" smtClean="0">
                <a:solidFill>
                  <a:srgbClr val="FFC000"/>
                </a:solidFill>
                <a:latin typeface="Calibri" pitchFamily="34" charset="0"/>
                <a:cs typeface="Calibri" pitchFamily="34" charset="0"/>
              </a:rPr>
              <a:t>Preparatory</a:t>
            </a:r>
            <a:r>
              <a:rPr lang="en-GB" sz="1400" dirty="0" smtClean="0">
                <a:solidFill>
                  <a:srgbClr val="FFC000"/>
                </a:solidFill>
                <a:latin typeface="Calibri" pitchFamily="34" charset="0"/>
                <a:cs typeface="Calibri" pitchFamily="34" charset="0"/>
              </a:rPr>
              <a:t> </a:t>
            </a:r>
            <a:r>
              <a:rPr lang="en-GB" sz="1400" dirty="0" smtClean="0">
                <a:solidFill>
                  <a:schemeClr val="bg1">
                    <a:lumMod val="50000"/>
                  </a:schemeClr>
                </a:solidFill>
                <a:latin typeface="Calibri" pitchFamily="34" charset="0"/>
                <a:cs typeface="Calibri" pitchFamily="34" charset="0"/>
              </a:rPr>
              <a:t>SII </a:t>
            </a:r>
            <a:r>
              <a:rPr lang="en-GB" sz="1400" dirty="0" err="1" smtClean="0">
                <a:solidFill>
                  <a:schemeClr val="bg1">
                    <a:lumMod val="50000"/>
                  </a:schemeClr>
                </a:solidFill>
                <a:latin typeface="Calibri" pitchFamily="34" charset="0"/>
                <a:cs typeface="Calibri" pitchFamily="34" charset="0"/>
              </a:rPr>
              <a:t>PoC</a:t>
            </a:r>
            <a:r>
              <a:rPr lang="en-GB" sz="1400" dirty="0" smtClean="0">
                <a:solidFill>
                  <a:schemeClr val="bg1">
                    <a:lumMod val="50000"/>
                  </a:schemeClr>
                </a:solidFill>
                <a:latin typeface="Calibri" pitchFamily="34" charset="0"/>
                <a:cs typeface="Calibri" pitchFamily="34" charset="0"/>
              </a:rPr>
              <a:t> DPM and XBRL Taxonomy</a:t>
            </a:r>
            <a:r>
              <a:rPr lang="en-GB" sz="1400" dirty="0" smtClean="0">
                <a:latin typeface="Calibri" pitchFamily="34" charset="0"/>
                <a:cs typeface="Calibri" pitchFamily="34" charset="0"/>
              </a:rPr>
              <a:t> </a:t>
            </a:r>
          </a:p>
        </p:txBody>
      </p:sp>
      <p:cxnSp>
        <p:nvCxnSpPr>
          <p:cNvPr id="5" name="Straight Connector 4"/>
          <p:cNvCxnSpPr/>
          <p:nvPr/>
        </p:nvCxnSpPr>
        <p:spPr>
          <a:xfrm>
            <a:off x="618034" y="1556792"/>
            <a:ext cx="11815" cy="4032448"/>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6" name="Flowchart: Merge 5"/>
          <p:cNvSpPr/>
          <p:nvPr/>
        </p:nvSpPr>
        <p:spPr>
          <a:xfrm rot="16200000">
            <a:off x="629849" y="1570381"/>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8" name="TextBox 7"/>
          <p:cNvSpPr txBox="1"/>
          <p:nvPr/>
        </p:nvSpPr>
        <p:spPr>
          <a:xfrm>
            <a:off x="899592" y="1554038"/>
            <a:ext cx="772299" cy="206844"/>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100" b="1" dirty="0" smtClean="0">
                <a:solidFill>
                  <a:srgbClr val="333399">
                    <a:lumMod val="75000"/>
                  </a:srgbClr>
                </a:solidFill>
                <a:latin typeface="Calibri"/>
              </a:rPr>
              <a:t>Dec -2013</a:t>
            </a:r>
            <a:endParaRPr lang="en-GB" sz="1100" b="1" dirty="0">
              <a:solidFill>
                <a:srgbClr val="333399">
                  <a:lumMod val="75000"/>
                </a:srgbClr>
              </a:solidFill>
              <a:latin typeface="Calibri"/>
            </a:endParaRPr>
          </a:p>
        </p:txBody>
      </p:sp>
    </p:spTree>
    <p:extLst>
      <p:ext uri="{BB962C8B-B14F-4D97-AF65-F5344CB8AC3E}">
        <p14:creationId xmlns:p14="http://schemas.microsoft.com/office/powerpoint/2010/main" val="3368158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2014 </a:t>
            </a:r>
            <a:r>
              <a:rPr lang="en-GB" dirty="0"/>
              <a:t>Taxonomy Timeline</a:t>
            </a:r>
          </a:p>
        </p:txBody>
      </p:sp>
      <p:cxnSp>
        <p:nvCxnSpPr>
          <p:cNvPr id="66" name="Straight Connector 65"/>
          <p:cNvCxnSpPr/>
          <p:nvPr/>
        </p:nvCxnSpPr>
        <p:spPr>
          <a:xfrm>
            <a:off x="618034" y="1268760"/>
            <a:ext cx="0" cy="917448"/>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1130880" y="5695280"/>
            <a:ext cx="6766560" cy="254000"/>
          </a:xfrm>
          <a:prstGeom prst="roundRect">
            <a:avLst/>
          </a:prstGeom>
          <a:solidFill>
            <a:srgbClr val="02B2EE"/>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71" name="TextBox 70"/>
          <p:cNvSpPr txBox="1"/>
          <p:nvPr/>
        </p:nvSpPr>
        <p:spPr>
          <a:xfrm>
            <a:off x="495880" y="5695280"/>
            <a:ext cx="635000" cy="254000"/>
          </a:xfrm>
          <a:prstGeom prst="rect">
            <a:avLst/>
          </a:prstGeom>
          <a:noFill/>
        </p:spPr>
        <p:txBody>
          <a:bodyPr vert="horz" wrap="none" rtlCol="0" anchor="ctr">
            <a:noAutofit/>
          </a:bodyPr>
          <a:lstStyle/>
          <a:p>
            <a:pPr algn="ctr" eaLnBrk="0" fontAlgn="base" hangingPunct="0">
              <a:spcBef>
                <a:spcPct val="0"/>
              </a:spcBef>
              <a:spcAft>
                <a:spcPct val="0"/>
              </a:spcAft>
            </a:pPr>
            <a:r>
              <a:rPr lang="en-GB" b="1" dirty="0">
                <a:solidFill>
                  <a:srgbClr val="333399"/>
                </a:solidFill>
                <a:latin typeface="Calibri"/>
              </a:rPr>
              <a:t>2014</a:t>
            </a:r>
          </a:p>
        </p:txBody>
      </p:sp>
      <p:cxnSp>
        <p:nvCxnSpPr>
          <p:cNvPr id="72" name="Straight Connector 71"/>
          <p:cNvCxnSpPr/>
          <p:nvPr/>
        </p:nvCxnSpPr>
        <p:spPr>
          <a:xfrm flipV="1">
            <a:off x="1130880"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130880"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Jan</a:t>
            </a:r>
          </a:p>
        </p:txBody>
      </p:sp>
      <p:cxnSp>
        <p:nvCxnSpPr>
          <p:cNvPr id="75" name="Straight Connector 74"/>
          <p:cNvCxnSpPr/>
          <p:nvPr/>
        </p:nvCxnSpPr>
        <p:spPr>
          <a:xfrm flipV="1">
            <a:off x="1705574"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705574"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Feb</a:t>
            </a:r>
          </a:p>
        </p:txBody>
      </p:sp>
      <p:cxnSp>
        <p:nvCxnSpPr>
          <p:cNvPr id="77" name="Straight Connector 76"/>
          <p:cNvCxnSpPr/>
          <p:nvPr/>
        </p:nvCxnSpPr>
        <p:spPr>
          <a:xfrm flipV="1">
            <a:off x="2224653"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224653"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Mar</a:t>
            </a:r>
          </a:p>
        </p:txBody>
      </p:sp>
      <p:cxnSp>
        <p:nvCxnSpPr>
          <p:cNvPr id="79" name="Straight Connector 78"/>
          <p:cNvCxnSpPr/>
          <p:nvPr/>
        </p:nvCxnSpPr>
        <p:spPr>
          <a:xfrm flipV="1">
            <a:off x="2799347"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799347"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Apr</a:t>
            </a:r>
          </a:p>
        </p:txBody>
      </p:sp>
      <p:cxnSp>
        <p:nvCxnSpPr>
          <p:cNvPr id="81" name="Straight Connector 80"/>
          <p:cNvCxnSpPr/>
          <p:nvPr/>
        </p:nvCxnSpPr>
        <p:spPr>
          <a:xfrm flipV="1">
            <a:off x="3355503"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355503"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May</a:t>
            </a:r>
          </a:p>
        </p:txBody>
      </p:sp>
      <p:cxnSp>
        <p:nvCxnSpPr>
          <p:cNvPr id="83" name="Straight Connector 82"/>
          <p:cNvCxnSpPr/>
          <p:nvPr/>
        </p:nvCxnSpPr>
        <p:spPr>
          <a:xfrm flipV="1">
            <a:off x="3930197"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930197"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Jun</a:t>
            </a:r>
          </a:p>
        </p:txBody>
      </p:sp>
      <p:cxnSp>
        <p:nvCxnSpPr>
          <p:cNvPr id="85" name="Straight Connector 84"/>
          <p:cNvCxnSpPr/>
          <p:nvPr/>
        </p:nvCxnSpPr>
        <p:spPr>
          <a:xfrm flipV="1">
            <a:off x="4486352"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4486352"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Jul</a:t>
            </a:r>
          </a:p>
        </p:txBody>
      </p:sp>
      <p:cxnSp>
        <p:nvCxnSpPr>
          <p:cNvPr id="87" name="Straight Connector 86"/>
          <p:cNvCxnSpPr/>
          <p:nvPr/>
        </p:nvCxnSpPr>
        <p:spPr>
          <a:xfrm flipV="1">
            <a:off x="5061046"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5061046"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Aug</a:t>
            </a:r>
          </a:p>
        </p:txBody>
      </p:sp>
      <p:cxnSp>
        <p:nvCxnSpPr>
          <p:cNvPr id="89" name="Straight Connector 88"/>
          <p:cNvCxnSpPr/>
          <p:nvPr/>
        </p:nvCxnSpPr>
        <p:spPr>
          <a:xfrm flipV="1">
            <a:off x="5635740"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635740"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Sep</a:t>
            </a:r>
          </a:p>
        </p:txBody>
      </p:sp>
      <p:cxnSp>
        <p:nvCxnSpPr>
          <p:cNvPr id="91" name="Straight Connector 90"/>
          <p:cNvCxnSpPr/>
          <p:nvPr/>
        </p:nvCxnSpPr>
        <p:spPr>
          <a:xfrm flipV="1">
            <a:off x="6191896"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6191896"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Oct</a:t>
            </a:r>
          </a:p>
        </p:txBody>
      </p:sp>
      <p:cxnSp>
        <p:nvCxnSpPr>
          <p:cNvPr id="93" name="Straight Connector 92"/>
          <p:cNvCxnSpPr/>
          <p:nvPr/>
        </p:nvCxnSpPr>
        <p:spPr>
          <a:xfrm flipV="1">
            <a:off x="6766590"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766590"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Nov</a:t>
            </a:r>
          </a:p>
        </p:txBody>
      </p:sp>
      <p:cxnSp>
        <p:nvCxnSpPr>
          <p:cNvPr id="95" name="Straight Connector 94"/>
          <p:cNvCxnSpPr/>
          <p:nvPr/>
        </p:nvCxnSpPr>
        <p:spPr>
          <a:xfrm flipV="1">
            <a:off x="7322746" y="5568280"/>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322746" y="5695280"/>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Dec</a:t>
            </a:r>
          </a:p>
        </p:txBody>
      </p:sp>
      <p:cxnSp>
        <p:nvCxnSpPr>
          <p:cNvPr id="97" name="Straight Connector 96"/>
          <p:cNvCxnSpPr/>
          <p:nvPr/>
        </p:nvCxnSpPr>
        <p:spPr>
          <a:xfrm flipV="1">
            <a:off x="7897440" y="5568280"/>
            <a:ext cx="0" cy="127000"/>
          </a:xfrm>
          <a:prstGeom prst="line">
            <a:avLst/>
          </a:prstGeom>
          <a:ln w="25400">
            <a:solidFill>
              <a:schemeClr val="dk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7897440" y="5695280"/>
            <a:ext cx="635000" cy="254000"/>
          </a:xfrm>
          <a:prstGeom prst="rect">
            <a:avLst/>
          </a:prstGeom>
          <a:noFill/>
        </p:spPr>
        <p:txBody>
          <a:bodyPr vert="horz" wrap="none" rtlCol="0" anchor="ctr">
            <a:noAutofit/>
          </a:bodyPr>
          <a:lstStyle/>
          <a:p>
            <a:pPr algn="ctr" eaLnBrk="0" fontAlgn="base" hangingPunct="0">
              <a:spcBef>
                <a:spcPct val="0"/>
              </a:spcBef>
              <a:spcAft>
                <a:spcPct val="0"/>
              </a:spcAft>
            </a:pPr>
            <a:r>
              <a:rPr lang="en-GB" b="1" dirty="0">
                <a:solidFill>
                  <a:srgbClr val="333399"/>
                </a:solidFill>
                <a:latin typeface="Calibri"/>
              </a:rPr>
              <a:t>2014</a:t>
            </a:r>
          </a:p>
        </p:txBody>
      </p:sp>
      <p:sp>
        <p:nvSpPr>
          <p:cNvPr id="99" name="Rounded Rectangle 98"/>
          <p:cNvSpPr/>
          <p:nvPr/>
        </p:nvSpPr>
        <p:spPr>
          <a:xfrm>
            <a:off x="1130880" y="5695280"/>
            <a:ext cx="1946545" cy="254000"/>
          </a:xfrm>
          <a:prstGeom prst="roundRect">
            <a:avLst/>
          </a:prstGeom>
          <a:solidFill>
            <a:srgbClr val="808DA9">
              <a:alpha val="3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112" name="Flowchart: Merge 111"/>
          <p:cNvSpPr/>
          <p:nvPr/>
        </p:nvSpPr>
        <p:spPr>
          <a:xfrm rot="16200000">
            <a:off x="629849" y="1282349"/>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114" name="TextBox 113"/>
          <p:cNvSpPr txBox="1"/>
          <p:nvPr/>
        </p:nvSpPr>
        <p:spPr>
          <a:xfrm>
            <a:off x="836075" y="1304104"/>
            <a:ext cx="7768373" cy="1188792"/>
          </a:xfrm>
          <a:prstGeom prst="rect">
            <a:avLst/>
          </a:prstGeom>
          <a:ln w="6350">
            <a:solidFill>
              <a:srgbClr val="00B0F0"/>
            </a:solidFill>
          </a:ln>
        </p:spPr>
        <p:style>
          <a:lnRef idx="2">
            <a:schemeClr val="accent2"/>
          </a:lnRef>
          <a:fillRef idx="1">
            <a:schemeClr val="lt1"/>
          </a:fillRef>
          <a:effectRef idx="0">
            <a:schemeClr val="accent2"/>
          </a:effectRef>
          <a:fontRef idx="minor">
            <a:schemeClr val="dk1"/>
          </a:fontRef>
        </p:style>
        <p:txBody>
          <a:bodyPr vert="horz" wrap="none" lIns="88900" tIns="1270" rIns="88900" bIns="44450" rtlCol="0" anchorCtr="0">
            <a:noAutofit/>
          </a:bodyPr>
          <a:lstStyle/>
          <a:p>
            <a:pPr marL="171450" indent="-171450" eaLnBrk="0" fontAlgn="base" hangingPunct="0">
              <a:spcBef>
                <a:spcPct val="0"/>
              </a:spcBef>
              <a:spcAft>
                <a:spcPct val="0"/>
              </a:spcAft>
              <a:buFont typeface="Wingdings" pitchFamily="2" charset="2"/>
              <a:buChar char="q"/>
            </a:pPr>
            <a:r>
              <a:rPr lang="en-GB" sz="2000" b="1" dirty="0">
                <a:solidFill>
                  <a:schemeClr val="accent2"/>
                </a:solidFill>
                <a:latin typeface="Calibri"/>
              </a:rPr>
              <a:t>May </a:t>
            </a:r>
            <a:r>
              <a:rPr lang="en-GB" sz="2000" b="1" dirty="0" smtClean="0">
                <a:solidFill>
                  <a:schemeClr val="accent2"/>
                </a:solidFill>
                <a:latin typeface="Calibri"/>
              </a:rPr>
              <a:t>2014:</a:t>
            </a:r>
          </a:p>
          <a:p>
            <a:pPr marL="628650" lvl="1" indent="-171450" eaLnBrk="0" fontAlgn="base" hangingPunct="0">
              <a:spcBef>
                <a:spcPct val="0"/>
              </a:spcBef>
              <a:spcAft>
                <a:spcPct val="0"/>
              </a:spcAft>
              <a:buFont typeface="Wingdings" pitchFamily="2" charset="2"/>
              <a:buChar char="§"/>
            </a:pPr>
            <a:r>
              <a:rPr lang="en-GB" sz="1600" dirty="0" smtClean="0">
                <a:solidFill>
                  <a:schemeClr val="bg1">
                    <a:lumMod val="50000"/>
                  </a:schemeClr>
                </a:solidFill>
                <a:latin typeface="Calibri"/>
              </a:rPr>
              <a:t>Publicati</a:t>
            </a:r>
            <a:r>
              <a:rPr lang="en-GB" sz="1600" dirty="0" smtClean="0">
                <a:solidFill>
                  <a:srgbClr val="808080"/>
                </a:solidFill>
                <a:latin typeface="Calibri"/>
              </a:rPr>
              <a:t>on of the </a:t>
            </a:r>
            <a:r>
              <a:rPr lang="en-GB" sz="1600" b="1" u="sng" dirty="0" smtClean="0">
                <a:solidFill>
                  <a:srgbClr val="0070C0"/>
                </a:solidFill>
                <a:latin typeface="Calibri"/>
              </a:rPr>
              <a:t>Final</a:t>
            </a:r>
            <a:r>
              <a:rPr lang="en-GB" sz="1600" dirty="0" smtClean="0">
                <a:solidFill>
                  <a:srgbClr val="0070C0"/>
                </a:solidFill>
                <a:latin typeface="Calibri"/>
              </a:rPr>
              <a:t> </a:t>
            </a:r>
            <a:r>
              <a:rPr lang="en-GB" sz="1600" b="1" i="1" dirty="0" smtClean="0">
                <a:solidFill>
                  <a:srgbClr val="FFC000"/>
                </a:solidFill>
                <a:latin typeface="Calibri"/>
              </a:rPr>
              <a:t>Preparatory</a:t>
            </a:r>
            <a:r>
              <a:rPr lang="en-GB" sz="1600" dirty="0" smtClean="0">
                <a:solidFill>
                  <a:srgbClr val="FFC000"/>
                </a:solidFill>
                <a:latin typeface="Calibri"/>
              </a:rPr>
              <a:t> </a:t>
            </a:r>
            <a:r>
              <a:rPr lang="en-GB" sz="1600" dirty="0" smtClean="0">
                <a:solidFill>
                  <a:srgbClr val="808080"/>
                </a:solidFill>
                <a:latin typeface="Calibri"/>
              </a:rPr>
              <a:t> SII DPM and XBRL Taxonomy</a:t>
            </a:r>
          </a:p>
          <a:p>
            <a:pPr marL="628650" lvl="1" indent="-171450" eaLnBrk="0" fontAlgn="base" hangingPunct="0">
              <a:spcBef>
                <a:spcPct val="0"/>
              </a:spcBef>
              <a:spcAft>
                <a:spcPct val="0"/>
              </a:spcAft>
              <a:buFont typeface="Wingdings" pitchFamily="2" charset="2"/>
              <a:buChar char="§"/>
            </a:pPr>
            <a:r>
              <a:rPr lang="en-US" sz="1600" dirty="0" smtClean="0">
                <a:solidFill>
                  <a:srgbClr val="808080"/>
                </a:solidFill>
                <a:latin typeface="Calibri"/>
              </a:rPr>
              <a:t>Publication of the Manual for Fillers</a:t>
            </a:r>
          </a:p>
          <a:p>
            <a:pPr marL="628650" lvl="1" indent="-171450" eaLnBrk="0" fontAlgn="base" hangingPunct="0">
              <a:spcBef>
                <a:spcPct val="0"/>
              </a:spcBef>
              <a:spcAft>
                <a:spcPct val="0"/>
              </a:spcAft>
              <a:buFont typeface="Wingdings" pitchFamily="2" charset="2"/>
              <a:buChar char="§"/>
            </a:pPr>
            <a:r>
              <a:rPr lang="en-US" sz="1600" dirty="0" smtClean="0">
                <a:solidFill>
                  <a:srgbClr val="808080"/>
                </a:solidFill>
                <a:latin typeface="Calibri"/>
              </a:rPr>
              <a:t>Publication of the Manual for NSAs</a:t>
            </a:r>
            <a:endParaRPr lang="en-GB" sz="1200" dirty="0" smtClean="0">
              <a:solidFill>
                <a:srgbClr val="808080"/>
              </a:solidFill>
              <a:latin typeface="Calibri"/>
            </a:endParaRPr>
          </a:p>
          <a:p>
            <a:pPr eaLnBrk="0" fontAlgn="base" hangingPunct="0">
              <a:spcBef>
                <a:spcPct val="0"/>
              </a:spcBef>
              <a:spcAft>
                <a:spcPct val="0"/>
              </a:spcAft>
            </a:pPr>
            <a:endParaRPr lang="en-GB" sz="900" b="1" dirty="0">
              <a:solidFill>
                <a:srgbClr val="808DA9"/>
              </a:solidFill>
              <a:latin typeface="Calibri"/>
            </a:endParaRPr>
          </a:p>
        </p:txBody>
      </p:sp>
      <p:sp>
        <p:nvSpPr>
          <p:cNvPr id="6" name="TextBox 5"/>
          <p:cNvSpPr txBox="1"/>
          <p:nvPr/>
        </p:nvSpPr>
        <p:spPr>
          <a:xfrm rot="16200000">
            <a:off x="14657" y="1576412"/>
            <a:ext cx="892302" cy="276999"/>
          </a:xfrm>
          <a:prstGeom prst="rect">
            <a:avLst/>
          </a:prstGeom>
          <a:noFill/>
        </p:spPr>
        <p:txBody>
          <a:bodyPr wrap="square" rtlCol="0">
            <a:spAutoFit/>
          </a:bodyPr>
          <a:lstStyle/>
          <a:p>
            <a:pPr algn="ctr"/>
            <a:r>
              <a:rPr lang="en-US" sz="1200" b="1" dirty="0" smtClean="0">
                <a:solidFill>
                  <a:srgbClr val="0070C0"/>
                </a:solidFill>
                <a:latin typeface="Calibri" pitchFamily="34" charset="0"/>
                <a:cs typeface="Calibri" pitchFamily="34" charset="0"/>
              </a:rPr>
              <a:t>Confirmed</a:t>
            </a:r>
            <a:endParaRPr lang="en-GB" sz="1200" b="1" dirty="0">
              <a:solidFill>
                <a:srgbClr val="0070C0"/>
              </a:solidFill>
              <a:latin typeface="Calibri" pitchFamily="34" charset="0"/>
              <a:cs typeface="Calibri" pitchFamily="34" charset="0"/>
            </a:endParaRPr>
          </a:p>
        </p:txBody>
      </p:sp>
      <p:grpSp>
        <p:nvGrpSpPr>
          <p:cNvPr id="7" name="Group 6"/>
          <p:cNvGrpSpPr/>
          <p:nvPr/>
        </p:nvGrpSpPr>
        <p:grpSpPr>
          <a:xfrm>
            <a:off x="32127" y="2852936"/>
            <a:ext cx="779477" cy="2465838"/>
            <a:chOff x="27077" y="3267638"/>
            <a:chExt cx="872515" cy="2249595"/>
          </a:xfrm>
        </p:grpSpPr>
        <p:cxnSp>
          <p:nvCxnSpPr>
            <p:cNvPr id="68" name="Straight Connector 67"/>
            <p:cNvCxnSpPr/>
            <p:nvPr/>
          </p:nvCxnSpPr>
          <p:spPr>
            <a:xfrm>
              <a:off x="690042" y="3284985"/>
              <a:ext cx="19050" cy="2232248"/>
            </a:xfrm>
            <a:prstGeom prst="line">
              <a:avLst/>
            </a:prstGeom>
            <a:ln w="15875">
              <a:solidFill>
                <a:srgbClr val="4F81BD"/>
              </a:solidFill>
              <a:prstDash val="sysDot"/>
            </a:ln>
          </p:spPr>
          <p:style>
            <a:lnRef idx="1">
              <a:schemeClr val="accent1"/>
            </a:lnRef>
            <a:fillRef idx="0">
              <a:schemeClr val="accent1"/>
            </a:fillRef>
            <a:effectRef idx="0">
              <a:schemeClr val="accent1"/>
            </a:effectRef>
            <a:fontRef idx="minor">
              <a:schemeClr val="tx1"/>
            </a:fontRef>
          </p:style>
        </p:cxnSp>
        <p:sp>
          <p:nvSpPr>
            <p:cNvPr id="103" name="Flowchart: Merge 102"/>
            <p:cNvSpPr/>
            <p:nvPr/>
          </p:nvSpPr>
          <p:spPr>
            <a:xfrm rot="16200000">
              <a:off x="709092" y="3267638"/>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800">
                <a:solidFill>
                  <a:srgbClr val="FFFFFF"/>
                </a:solidFill>
              </a:endParaRPr>
            </a:p>
          </p:txBody>
        </p:sp>
        <p:sp>
          <p:nvSpPr>
            <p:cNvPr id="46" name="TextBox 45"/>
            <p:cNvSpPr txBox="1"/>
            <p:nvPr/>
          </p:nvSpPr>
          <p:spPr>
            <a:xfrm rot="16200000">
              <a:off x="-753147" y="4065209"/>
              <a:ext cx="2232248" cy="671799"/>
            </a:xfrm>
            <a:prstGeom prst="rect">
              <a:avLst/>
            </a:prstGeom>
            <a:noFill/>
          </p:spPr>
          <p:txBody>
            <a:bodyPr wrap="square" rtlCol="0">
              <a:spAutoFit/>
            </a:bodyPr>
            <a:lstStyle/>
            <a:p>
              <a:pPr algn="ctr"/>
              <a:r>
                <a:rPr lang="en-US" sz="1100" b="1" dirty="0" smtClean="0">
                  <a:solidFill>
                    <a:srgbClr val="0070C0"/>
                  </a:solidFill>
                  <a:cs typeface="Calibri" pitchFamily="34" charset="0"/>
                </a:rPr>
                <a:t>To be confirmed – dependent on the EIOPA Business Timeline for SII</a:t>
              </a:r>
              <a:endParaRPr lang="en-GB" sz="1100" b="1" dirty="0">
                <a:solidFill>
                  <a:srgbClr val="0070C0"/>
                </a:solidFill>
                <a:cs typeface="Calibri" pitchFamily="34" charset="0"/>
              </a:endParaRPr>
            </a:p>
          </p:txBody>
        </p:sp>
      </p:grpSp>
      <p:sp>
        <p:nvSpPr>
          <p:cNvPr id="9" name="TextBox 8"/>
          <p:cNvSpPr txBox="1"/>
          <p:nvPr/>
        </p:nvSpPr>
        <p:spPr>
          <a:xfrm>
            <a:off x="765893" y="2652658"/>
            <a:ext cx="7768373" cy="2885405"/>
          </a:xfrm>
          <a:prstGeom prst="rect">
            <a:avLst/>
          </a:prstGeom>
          <a:ln w="6350">
            <a:solidFill>
              <a:srgbClr val="00B0F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1450" indent="-171450" eaLnBrk="0" fontAlgn="base" hangingPunct="0">
              <a:spcBef>
                <a:spcPct val="0"/>
              </a:spcBef>
              <a:spcAft>
                <a:spcPct val="0"/>
              </a:spcAft>
              <a:buFont typeface="Wingdings" pitchFamily="2" charset="2"/>
              <a:buChar char="q"/>
            </a:pPr>
            <a:r>
              <a:rPr lang="en-US" sz="1600" b="1" dirty="0" smtClean="0">
                <a:solidFill>
                  <a:schemeClr val="accent2"/>
                </a:solidFill>
              </a:rPr>
              <a:t>February 2014: </a:t>
            </a:r>
          </a:p>
          <a:p>
            <a:pPr marL="628650" lvl="1" indent="-171450" eaLnBrk="0" fontAlgn="base" hangingPunct="0">
              <a:spcBef>
                <a:spcPct val="0"/>
              </a:spcBef>
              <a:spcAft>
                <a:spcPct val="0"/>
              </a:spcAft>
              <a:buFont typeface="Wingdings" pitchFamily="2" charset="2"/>
              <a:buChar char="§"/>
            </a:pPr>
            <a:r>
              <a:rPr lang="en-US" sz="1200" dirty="0" smtClean="0">
                <a:solidFill>
                  <a:srgbClr val="808080"/>
                </a:solidFill>
              </a:rPr>
              <a:t>Candidate release</a:t>
            </a:r>
            <a:r>
              <a:rPr lang="en-GB" sz="1200" dirty="0" smtClean="0">
                <a:solidFill>
                  <a:srgbClr val="808080"/>
                </a:solidFill>
              </a:rPr>
              <a:t> of the  </a:t>
            </a:r>
            <a:r>
              <a:rPr lang="en-GB" sz="1200" b="1" i="1" dirty="0" smtClean="0">
                <a:solidFill>
                  <a:srgbClr val="FFC000"/>
                </a:solidFill>
              </a:rPr>
              <a:t>Preparatory</a:t>
            </a:r>
            <a:r>
              <a:rPr lang="en-GB" sz="1200" dirty="0" smtClean="0">
                <a:solidFill>
                  <a:srgbClr val="FFC000"/>
                </a:solidFill>
              </a:rPr>
              <a:t> </a:t>
            </a:r>
            <a:r>
              <a:rPr lang="en-GB" sz="1200" dirty="0" smtClean="0">
                <a:solidFill>
                  <a:srgbClr val="808080"/>
                </a:solidFill>
              </a:rPr>
              <a:t>SII DPM and </a:t>
            </a:r>
            <a:r>
              <a:rPr lang="en-GB" sz="1200" i="1" dirty="0" smtClean="0">
                <a:solidFill>
                  <a:srgbClr val="808080"/>
                </a:solidFill>
              </a:rPr>
              <a:t>XBRL</a:t>
            </a:r>
            <a:r>
              <a:rPr lang="en-GB" sz="1200" dirty="0" smtClean="0">
                <a:solidFill>
                  <a:srgbClr val="808080"/>
                </a:solidFill>
              </a:rPr>
              <a:t> Taxonomy</a:t>
            </a:r>
            <a:endParaRPr lang="en-US" sz="1200" dirty="0" smtClean="0">
              <a:solidFill>
                <a:srgbClr val="808080"/>
              </a:solidFill>
            </a:endParaRPr>
          </a:p>
          <a:p>
            <a:pPr marL="628650" lvl="1" indent="-171450" eaLnBrk="0" fontAlgn="base" hangingPunct="0">
              <a:spcBef>
                <a:spcPct val="0"/>
              </a:spcBef>
              <a:spcAft>
                <a:spcPct val="0"/>
              </a:spcAft>
              <a:buFont typeface="Wingdings" pitchFamily="2" charset="2"/>
              <a:buChar char="§"/>
            </a:pPr>
            <a:r>
              <a:rPr lang="en-US" sz="1200" dirty="0" smtClean="0">
                <a:solidFill>
                  <a:srgbClr val="808080"/>
                </a:solidFill>
              </a:rPr>
              <a:t>Candidate release of the </a:t>
            </a:r>
            <a:r>
              <a:rPr lang="en-US" sz="1200" b="1" i="1" dirty="0" smtClean="0">
                <a:solidFill>
                  <a:srgbClr val="00B050"/>
                </a:solidFill>
              </a:rPr>
              <a:t>Target</a:t>
            </a:r>
            <a:r>
              <a:rPr lang="en-US" sz="1200" dirty="0" smtClean="0">
                <a:solidFill>
                  <a:srgbClr val="00B050"/>
                </a:solidFill>
              </a:rPr>
              <a:t> </a:t>
            </a:r>
            <a:r>
              <a:rPr lang="en-GB" sz="1200" dirty="0" smtClean="0">
                <a:solidFill>
                  <a:srgbClr val="808080"/>
                </a:solidFill>
              </a:rPr>
              <a:t>SII </a:t>
            </a:r>
            <a:r>
              <a:rPr lang="en-US" sz="1200" dirty="0" smtClean="0">
                <a:solidFill>
                  <a:srgbClr val="808080"/>
                </a:solidFill>
              </a:rPr>
              <a:t>DPM and XBRL Taxonomy, following the EIOPA Business Timeline for SII Reporting requirements</a:t>
            </a:r>
          </a:p>
          <a:p>
            <a:pPr lvl="1" eaLnBrk="0" fontAlgn="base" hangingPunct="0">
              <a:spcBef>
                <a:spcPct val="0"/>
              </a:spcBef>
              <a:spcAft>
                <a:spcPct val="0"/>
              </a:spcAft>
            </a:pPr>
            <a:endParaRPr lang="en-US" sz="1200" dirty="0" smtClean="0">
              <a:solidFill>
                <a:srgbClr val="808080"/>
              </a:solidFill>
            </a:endParaRPr>
          </a:p>
          <a:p>
            <a:pPr marL="171450" indent="-171450" eaLnBrk="0" fontAlgn="base" hangingPunct="0">
              <a:spcBef>
                <a:spcPct val="0"/>
              </a:spcBef>
              <a:spcAft>
                <a:spcPct val="0"/>
              </a:spcAft>
              <a:buFont typeface="Wingdings" pitchFamily="2" charset="2"/>
              <a:buChar char="q"/>
            </a:pPr>
            <a:r>
              <a:rPr lang="en-US" sz="1600" b="1" dirty="0" smtClean="0">
                <a:solidFill>
                  <a:schemeClr val="accent2"/>
                </a:solidFill>
              </a:rPr>
              <a:t>April 2014: </a:t>
            </a:r>
            <a:r>
              <a:rPr lang="en-US" sz="1200" dirty="0" smtClean="0">
                <a:solidFill>
                  <a:srgbClr val="808080"/>
                </a:solidFill>
              </a:rPr>
              <a:t>Candidate release of the </a:t>
            </a:r>
            <a:r>
              <a:rPr lang="en-US" sz="1200" b="1" i="1" dirty="0" smtClean="0">
                <a:solidFill>
                  <a:srgbClr val="00B050"/>
                </a:solidFill>
              </a:rPr>
              <a:t>Target</a:t>
            </a:r>
            <a:r>
              <a:rPr lang="en-US" sz="1200" dirty="0" smtClean="0">
                <a:solidFill>
                  <a:srgbClr val="00B050"/>
                </a:solidFill>
              </a:rPr>
              <a:t> </a:t>
            </a:r>
            <a:r>
              <a:rPr lang="en-US" sz="1200" dirty="0" smtClean="0">
                <a:solidFill>
                  <a:srgbClr val="808080"/>
                </a:solidFill>
              </a:rPr>
              <a:t>SII DPM and XBRL Taxonomy, following the EIOPA Business Timeline for SII Reporting requirements</a:t>
            </a:r>
          </a:p>
          <a:p>
            <a:pPr eaLnBrk="0" fontAlgn="base" hangingPunct="0">
              <a:spcBef>
                <a:spcPct val="0"/>
              </a:spcBef>
              <a:spcAft>
                <a:spcPct val="0"/>
              </a:spcAft>
            </a:pPr>
            <a:endParaRPr lang="en-US" sz="1200" dirty="0" smtClean="0">
              <a:solidFill>
                <a:srgbClr val="808080"/>
              </a:solidFill>
            </a:endParaRPr>
          </a:p>
          <a:p>
            <a:pPr marL="171450" indent="-171450" eaLnBrk="0" fontAlgn="base" hangingPunct="0">
              <a:spcBef>
                <a:spcPct val="0"/>
              </a:spcBef>
              <a:spcAft>
                <a:spcPct val="0"/>
              </a:spcAft>
              <a:buFont typeface="Wingdings" pitchFamily="2" charset="2"/>
              <a:buChar char="q"/>
            </a:pPr>
            <a:r>
              <a:rPr lang="en-US" sz="1600" b="1" dirty="0" smtClean="0">
                <a:solidFill>
                  <a:schemeClr val="accent2"/>
                </a:solidFill>
              </a:rPr>
              <a:t>May 2014: </a:t>
            </a:r>
            <a:r>
              <a:rPr lang="en-US" sz="1200" dirty="0" smtClean="0">
                <a:solidFill>
                  <a:srgbClr val="808080"/>
                </a:solidFill>
              </a:rPr>
              <a:t>Candidate release of the </a:t>
            </a:r>
            <a:r>
              <a:rPr lang="en-US" sz="1200" b="1" i="1" dirty="0" smtClean="0">
                <a:solidFill>
                  <a:srgbClr val="00B050"/>
                </a:solidFill>
              </a:rPr>
              <a:t>Target</a:t>
            </a:r>
            <a:r>
              <a:rPr lang="en-US" sz="1200" dirty="0" smtClean="0">
                <a:solidFill>
                  <a:srgbClr val="00B050"/>
                </a:solidFill>
              </a:rPr>
              <a:t> </a:t>
            </a:r>
            <a:r>
              <a:rPr lang="en-US" sz="1200" dirty="0" smtClean="0">
                <a:solidFill>
                  <a:srgbClr val="808080"/>
                </a:solidFill>
              </a:rPr>
              <a:t>SII DPM and XBRL Taxonomy, following the EIOPA Business Timeline for SII Reporting requirements</a:t>
            </a:r>
          </a:p>
          <a:p>
            <a:pPr eaLnBrk="0" fontAlgn="base" hangingPunct="0">
              <a:spcBef>
                <a:spcPct val="0"/>
              </a:spcBef>
              <a:spcAft>
                <a:spcPct val="0"/>
              </a:spcAft>
            </a:pPr>
            <a:endParaRPr lang="en-US" sz="1200" dirty="0" smtClean="0">
              <a:solidFill>
                <a:srgbClr val="808080"/>
              </a:solidFill>
            </a:endParaRPr>
          </a:p>
          <a:p>
            <a:pPr marL="171450" indent="-171450" eaLnBrk="0" fontAlgn="base" hangingPunct="0">
              <a:spcBef>
                <a:spcPct val="0"/>
              </a:spcBef>
              <a:spcAft>
                <a:spcPct val="0"/>
              </a:spcAft>
              <a:buFont typeface="Wingdings" pitchFamily="2" charset="2"/>
              <a:buChar char="q"/>
            </a:pPr>
            <a:r>
              <a:rPr lang="en-US" sz="1600" b="1" dirty="0" smtClean="0">
                <a:solidFill>
                  <a:schemeClr val="accent2"/>
                </a:solidFill>
              </a:rPr>
              <a:t>September 2014</a:t>
            </a:r>
            <a:r>
              <a:rPr lang="en-US" sz="1600" dirty="0" smtClean="0">
                <a:solidFill>
                  <a:schemeClr val="accent2"/>
                </a:solidFill>
              </a:rPr>
              <a:t>: </a:t>
            </a:r>
            <a:r>
              <a:rPr lang="en-US" sz="1200" dirty="0" smtClean="0">
                <a:solidFill>
                  <a:srgbClr val="808080"/>
                </a:solidFill>
              </a:rPr>
              <a:t>Publication of the </a:t>
            </a:r>
            <a:r>
              <a:rPr lang="en-GB" sz="1200" b="1" u="sng" dirty="0" smtClean="0">
                <a:solidFill>
                  <a:srgbClr val="0070C0"/>
                </a:solidFill>
              </a:rPr>
              <a:t>Final</a:t>
            </a:r>
            <a:r>
              <a:rPr lang="en-GB" sz="1200" dirty="0" smtClean="0">
                <a:solidFill>
                  <a:srgbClr val="0070C0"/>
                </a:solidFill>
              </a:rPr>
              <a:t> </a:t>
            </a:r>
            <a:r>
              <a:rPr lang="en-US" sz="1200" b="1" i="1" dirty="0" smtClean="0">
                <a:solidFill>
                  <a:srgbClr val="00B050"/>
                </a:solidFill>
              </a:rPr>
              <a:t>Target</a:t>
            </a:r>
            <a:r>
              <a:rPr lang="en-US" sz="1200" dirty="0" smtClean="0">
                <a:solidFill>
                  <a:srgbClr val="00B050"/>
                </a:solidFill>
              </a:rPr>
              <a:t> </a:t>
            </a:r>
            <a:r>
              <a:rPr lang="en-US" sz="1200" dirty="0" smtClean="0">
                <a:solidFill>
                  <a:srgbClr val="808080"/>
                </a:solidFill>
              </a:rPr>
              <a:t> SII DPM and XBRL Taxonomy – Assuming that the final SII Guidelines  will be available  by July 2014 </a:t>
            </a:r>
          </a:p>
          <a:p>
            <a:pPr marL="171450" indent="-171450" eaLnBrk="0" fontAlgn="base" hangingPunct="0">
              <a:spcBef>
                <a:spcPct val="0"/>
              </a:spcBef>
              <a:spcAft>
                <a:spcPct val="0"/>
              </a:spcAft>
              <a:buFont typeface="Wingdings" pitchFamily="2" charset="2"/>
              <a:buChar char="q"/>
            </a:pPr>
            <a:endParaRPr lang="en-GB" sz="1050" dirty="0">
              <a:solidFill>
                <a:srgbClr val="808080"/>
              </a:solidFill>
              <a:latin typeface="Calibri"/>
            </a:endParaRPr>
          </a:p>
        </p:txBody>
      </p:sp>
    </p:spTree>
    <p:extLst>
      <p:ext uri="{BB962C8B-B14F-4D97-AF65-F5344CB8AC3E}">
        <p14:creationId xmlns:p14="http://schemas.microsoft.com/office/powerpoint/2010/main" val="321975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smtClean="0"/>
              <a:t>Reporting Tool for Undertakings.</a:t>
            </a:r>
            <a:endParaRPr lang="en-GB" dirty="0"/>
          </a:p>
        </p:txBody>
      </p:sp>
      <p:sp>
        <p:nvSpPr>
          <p:cNvPr id="4" name="Schemat blokowy: proces 3"/>
          <p:cNvSpPr/>
          <p:nvPr/>
        </p:nvSpPr>
        <p:spPr bwMode="auto">
          <a:xfrm>
            <a:off x="1763688" y="1484784"/>
            <a:ext cx="6912768" cy="936104"/>
          </a:xfrm>
          <a:prstGeom prst="flowChartProcess">
            <a:avLst/>
          </a:prstGeom>
          <a:noFill/>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en-GB" sz="1050" smtClean="0">
                <a:solidFill>
                  <a:schemeClr val="bg1">
                    <a:lumMod val="50000"/>
                  </a:schemeClr>
                </a:solidFill>
              </a:rPr>
              <a:t>Greater harmonisation and coherent application of rules for financial institutions &amp; markets across the European Union.</a:t>
            </a:r>
            <a:endParaRPr kumimoji="0" lang="en-GB" sz="1050" b="0" i="0" u="none" strike="noStrike" cap="none" normalizeH="0" baseline="0" smtClean="0">
              <a:ln>
                <a:noFill/>
              </a:ln>
              <a:solidFill>
                <a:schemeClr val="bg1">
                  <a:lumMod val="50000"/>
                </a:schemeClr>
              </a:solidFill>
              <a:effectLst/>
              <a:ea typeface="ＭＳ Ｐゴシック" pitchFamily="96" charset="-128"/>
            </a:endParaRPr>
          </a:p>
        </p:txBody>
      </p:sp>
      <p:sp>
        <p:nvSpPr>
          <p:cNvPr id="5" name="Schemat blokowy: proces 4"/>
          <p:cNvSpPr/>
          <p:nvPr/>
        </p:nvSpPr>
        <p:spPr bwMode="auto">
          <a:xfrm>
            <a:off x="1763688" y="2636912"/>
            <a:ext cx="6912768" cy="936104"/>
          </a:xfrm>
          <a:prstGeom prst="flowChartProcess">
            <a:avLst/>
          </a:prstGeom>
          <a:noFill/>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en-GB" sz="1050" smtClean="0">
                <a:solidFill>
                  <a:schemeClr val="bg1">
                    <a:lumMod val="50000"/>
                  </a:schemeClr>
                </a:solidFill>
              </a:rPr>
              <a:t>Adoption of open and free Data Point Model methodology, used by EBA and ECB, in order to explicitly, precisely and unambiguously describe Solvency II supervisory information requirements.</a:t>
            </a:r>
            <a:endParaRPr kumimoji="0" lang="en-GB" sz="1050" b="0" i="0" u="none" strike="noStrike" cap="none" normalizeH="0" baseline="0" smtClean="0">
              <a:ln>
                <a:noFill/>
              </a:ln>
              <a:solidFill>
                <a:schemeClr val="bg1">
                  <a:lumMod val="50000"/>
                </a:schemeClr>
              </a:solidFill>
              <a:effectLst/>
              <a:ea typeface="ＭＳ Ｐゴシック" pitchFamily="96" charset="-128"/>
            </a:endParaRPr>
          </a:p>
        </p:txBody>
      </p:sp>
      <p:sp>
        <p:nvSpPr>
          <p:cNvPr id="6" name="Schemat blokowy: proces 5"/>
          <p:cNvSpPr/>
          <p:nvPr/>
        </p:nvSpPr>
        <p:spPr bwMode="auto">
          <a:xfrm>
            <a:off x="1763688" y="3789040"/>
            <a:ext cx="6912768" cy="936104"/>
          </a:xfrm>
          <a:prstGeom prst="flowChartProcess">
            <a:avLst/>
          </a:prstGeom>
          <a:noFill/>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en-GB" sz="1050" smtClean="0">
                <a:solidFill>
                  <a:schemeClr val="bg1">
                    <a:lumMod val="50000"/>
                  </a:schemeClr>
                </a:solidFill>
              </a:rPr>
              <a:t>Adoption of open, free and globally used eXtensible Business Reporting Language to facilitate electronic transmission of data according to DPM model and governed by advanced XBRL data quality mechanism.</a:t>
            </a:r>
            <a:endParaRPr kumimoji="0" lang="en-GB" sz="1050" b="0" i="0" u="none" strike="noStrike" cap="none" normalizeH="0" baseline="0" smtClean="0">
              <a:ln>
                <a:noFill/>
              </a:ln>
              <a:solidFill>
                <a:schemeClr val="bg1">
                  <a:lumMod val="50000"/>
                </a:schemeClr>
              </a:solidFill>
              <a:effectLst/>
              <a:ea typeface="ＭＳ Ｐゴシック" pitchFamily="96" charset="-128"/>
            </a:endParaRPr>
          </a:p>
        </p:txBody>
      </p:sp>
      <p:sp>
        <p:nvSpPr>
          <p:cNvPr id="7" name="Schemat blokowy: proces 6"/>
          <p:cNvSpPr/>
          <p:nvPr/>
        </p:nvSpPr>
        <p:spPr bwMode="auto">
          <a:xfrm>
            <a:off x="1763688" y="5013176"/>
            <a:ext cx="6912768" cy="936104"/>
          </a:xfrm>
          <a:prstGeom prst="flowChartProcess">
            <a:avLst/>
          </a:prstGeom>
          <a:ln>
            <a:solidFill>
              <a:srgbClr val="0070C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GB" sz="1050" smtClean="0"/>
              <a:t>Provision of the Tool for Undertakings to mitigate the risk of undertakings not being able to communicate information to supervisors and in order to mitigate the risk of NCAs not being able to communicate information with other NCAs or EIOPA in a timely and required manner.</a:t>
            </a:r>
            <a:endParaRPr kumimoji="0" lang="en-GB" sz="1050" b="0" i="0" u="none" strike="noStrike" cap="none" normalizeH="0" baseline="0" smtClean="0">
              <a:ln>
                <a:noFill/>
              </a:ln>
              <a:solidFill>
                <a:schemeClr val="tx1"/>
              </a:solidFill>
              <a:effectLst/>
              <a:ea typeface="ＭＳ Ｐゴシック" pitchFamily="96" charset="-128"/>
            </a:endParaRPr>
          </a:p>
        </p:txBody>
      </p:sp>
      <p:pic>
        <p:nvPicPr>
          <p:cNvPr id="1026" name="Picture 2" descr="EIOPA Homepage"/>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7544" y="1660705"/>
            <a:ext cx="1045829" cy="5842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eportingstandard.com/images/xbrl_logo.pn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4834" y="4061305"/>
            <a:ext cx="851248" cy="391574"/>
          </a:xfrm>
          <a:prstGeom prst="rect">
            <a:avLst/>
          </a:prstGeom>
          <a:noFill/>
          <a:extLst>
            <a:ext uri="{909E8E84-426E-40DD-AFC4-6F175D3DCCD1}">
              <a14:hiddenFill xmlns:a14="http://schemas.microsoft.com/office/drawing/2010/main">
                <a:solidFill>
                  <a:srgbClr val="FFFFFF"/>
                </a:solidFill>
              </a14:hiddenFill>
            </a:ext>
          </a:extLst>
        </p:spPr>
      </p:pic>
      <p:sp>
        <p:nvSpPr>
          <p:cNvPr id="8" name="pole tekstowe 7"/>
          <p:cNvSpPr txBox="1"/>
          <p:nvPr/>
        </p:nvSpPr>
        <p:spPr>
          <a:xfrm>
            <a:off x="564834" y="2915652"/>
            <a:ext cx="766806" cy="369332"/>
          </a:xfrm>
          <a:prstGeom prst="rect">
            <a:avLst/>
          </a:prstGeom>
          <a:noFill/>
        </p:spPr>
        <p:txBody>
          <a:bodyPr wrap="square" rtlCol="0">
            <a:spAutoFit/>
          </a:bodyPr>
          <a:lstStyle/>
          <a:p>
            <a:pPr algn="ctr"/>
            <a:r>
              <a:rPr lang="en-GB" sz="1800" smtClean="0">
                <a:solidFill>
                  <a:schemeClr val="bg1">
                    <a:lumMod val="85000"/>
                  </a:schemeClr>
                </a:solidFill>
                <a:latin typeface="Arial Black" panose="020B0A04020102020204" pitchFamily="34" charset="0"/>
              </a:rPr>
              <a:t>DPM</a:t>
            </a:r>
            <a:endParaRPr lang="en-GB" sz="1800">
              <a:solidFill>
                <a:schemeClr val="bg1">
                  <a:lumMod val="85000"/>
                </a:schemeClr>
              </a:solidFill>
              <a:latin typeface="Arial Black" panose="020B0A04020102020204" pitchFamily="34" charset="0"/>
            </a:endParaRPr>
          </a:p>
        </p:txBody>
      </p:sp>
      <p:sp>
        <p:nvSpPr>
          <p:cNvPr id="11" name="pole tekstowe 10"/>
          <p:cNvSpPr txBox="1"/>
          <p:nvPr/>
        </p:nvSpPr>
        <p:spPr>
          <a:xfrm>
            <a:off x="564834" y="5229200"/>
            <a:ext cx="766806" cy="400110"/>
          </a:xfrm>
          <a:prstGeom prst="rect">
            <a:avLst/>
          </a:prstGeom>
          <a:noFill/>
        </p:spPr>
        <p:txBody>
          <a:bodyPr wrap="square" rtlCol="0">
            <a:spAutoFit/>
          </a:bodyPr>
          <a:lstStyle/>
          <a:p>
            <a:pPr algn="ctr"/>
            <a:r>
              <a:rPr lang="en-GB" sz="2000" smtClean="0">
                <a:solidFill>
                  <a:srgbClr val="004D86"/>
                </a:solidFill>
                <a:latin typeface="Arial Black" panose="020B0A04020102020204" pitchFamily="34" charset="0"/>
                <a:cs typeface="Estrangelo Edessa" panose="03080600000000000000" pitchFamily="66" charset="0"/>
              </a:rPr>
              <a:t>T</a:t>
            </a:r>
            <a:r>
              <a:rPr lang="en-GB" sz="2000" smtClean="0">
                <a:solidFill>
                  <a:schemeClr val="bg1">
                    <a:lumMod val="50000"/>
                  </a:schemeClr>
                </a:solidFill>
                <a:latin typeface="Arial Black" panose="020B0A04020102020204" pitchFamily="34" charset="0"/>
                <a:cs typeface="Estrangelo Edessa" panose="03080600000000000000" pitchFamily="66" charset="0"/>
              </a:rPr>
              <a:t>4</a:t>
            </a:r>
            <a:r>
              <a:rPr lang="en-GB" sz="2000" smtClean="0">
                <a:solidFill>
                  <a:srgbClr val="004D86"/>
                </a:solidFill>
                <a:latin typeface="Arial Black" panose="020B0A04020102020204" pitchFamily="34" charset="0"/>
                <a:cs typeface="Estrangelo Edessa" panose="03080600000000000000" pitchFamily="66" charset="0"/>
              </a:rPr>
              <a:t>U</a:t>
            </a:r>
            <a:endParaRPr lang="en-GB" sz="2000">
              <a:solidFill>
                <a:srgbClr val="004D86"/>
              </a:solidFill>
              <a:latin typeface="Arial Black" panose="020B0A04020102020204" pitchFamily="34" charset="0"/>
              <a:cs typeface="Estrangelo Edessa" panose="03080600000000000000" pitchFamily="66" charset="0"/>
            </a:endParaRPr>
          </a:p>
        </p:txBody>
      </p:sp>
    </p:spTree>
    <p:extLst>
      <p:ext uri="{BB962C8B-B14F-4D97-AF65-F5344CB8AC3E}">
        <p14:creationId xmlns:p14="http://schemas.microsoft.com/office/powerpoint/2010/main" val="4128006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Tool for Undertakings Project (TfU)</a:t>
            </a:r>
            <a:endParaRPr lang="en-GB" dirty="0"/>
          </a:p>
        </p:txBody>
      </p:sp>
      <p:sp>
        <p:nvSpPr>
          <p:cNvPr id="3" name="Content Placeholder 2"/>
          <p:cNvSpPr>
            <a:spLocks noGrp="1"/>
          </p:cNvSpPr>
          <p:nvPr>
            <p:ph idx="1"/>
          </p:nvPr>
        </p:nvSpPr>
        <p:spPr/>
        <p:txBody>
          <a:bodyPr/>
          <a:lstStyle/>
          <a:p>
            <a:pPr marL="0" indent="0">
              <a:buNone/>
            </a:pPr>
            <a:r>
              <a:rPr lang="en-GB" dirty="0" smtClean="0">
                <a:solidFill>
                  <a:srgbClr val="0070C0"/>
                </a:solidFill>
              </a:rPr>
              <a:t>The Goals</a:t>
            </a:r>
            <a:endParaRPr lang="en-GB" dirty="0">
              <a:solidFill>
                <a:srgbClr val="0070C0"/>
              </a:solidFill>
            </a:endParaRPr>
          </a:p>
        </p:txBody>
      </p:sp>
      <p:sp>
        <p:nvSpPr>
          <p:cNvPr id="4" name="Hexagon 3"/>
          <p:cNvSpPr/>
          <p:nvPr/>
        </p:nvSpPr>
        <p:spPr bwMode="auto">
          <a:xfrm>
            <a:off x="2438402" y="1310827"/>
            <a:ext cx="1439863" cy="1152525"/>
          </a:xfrm>
          <a:prstGeom prst="hexagon">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Distribution license for all Europe. Preferable </a:t>
            </a:r>
            <a:r>
              <a:rPr lang="en-GB" sz="1100" dirty="0" smtClean="0">
                <a:solidFill>
                  <a:srgbClr val="000000"/>
                </a:solidFill>
                <a:latin typeface="Arial Narrow" pitchFamily="34" charset="0"/>
              </a:rPr>
              <a:t>EUPL </a:t>
            </a:r>
            <a:r>
              <a:rPr lang="en-GB" sz="1100" dirty="0">
                <a:solidFill>
                  <a:srgbClr val="000000"/>
                </a:solidFill>
                <a:latin typeface="Arial Narrow" pitchFamily="34" charset="0"/>
              </a:rPr>
              <a:t>license</a:t>
            </a:r>
          </a:p>
        </p:txBody>
      </p:sp>
      <p:sp>
        <p:nvSpPr>
          <p:cNvPr id="5" name="Hexagon 4"/>
          <p:cNvSpPr/>
          <p:nvPr/>
        </p:nvSpPr>
        <p:spPr bwMode="auto">
          <a:xfrm>
            <a:off x="3622677" y="1909314"/>
            <a:ext cx="1427163" cy="1171575"/>
          </a:xfrm>
          <a:prstGeom prst="hexagon">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Using the input forms in a similar layout as the public reference templates.</a:t>
            </a:r>
            <a:endParaRPr lang="en-GB" sz="3200" dirty="0">
              <a:solidFill>
                <a:srgbClr val="000000"/>
              </a:solidFill>
              <a:latin typeface="Arial" charset="0"/>
            </a:endParaRPr>
          </a:p>
        </p:txBody>
      </p:sp>
      <p:sp>
        <p:nvSpPr>
          <p:cNvPr id="6" name="Hexagon 5"/>
          <p:cNvSpPr/>
          <p:nvPr/>
        </p:nvSpPr>
        <p:spPr bwMode="auto">
          <a:xfrm>
            <a:off x="3622027" y="3126736"/>
            <a:ext cx="1440160" cy="1152128"/>
          </a:xfrm>
          <a:prstGeom prst="hexagon">
            <a:avLst/>
          </a:prstGeom>
          <a:gradFill flip="none" rotWithShape="1">
            <a:gsLst>
              <a:gs pos="41000">
                <a:schemeClr val="accent1"/>
              </a:gs>
              <a:gs pos="60000">
                <a:schemeClr val="accent6">
                  <a:tint val="37000"/>
                  <a:satMod val="300000"/>
                </a:schemeClr>
              </a:gs>
              <a:gs pos="100000">
                <a:schemeClr val="accent6">
                  <a:tint val="15000"/>
                  <a:satMod val="350000"/>
                </a:schemeClr>
              </a:gs>
            </a:gsLst>
            <a:lin ang="2400000" scaled="0"/>
            <a:tileRect/>
          </a:gradFill>
          <a:ln>
            <a:headEnd type="none" w="med" len="med"/>
            <a:tailEnd type="none" w="med" len="med"/>
          </a:ln>
          <a:effectLst>
            <a:innerShdw blurRad="114300">
              <a:prstClr val="black"/>
            </a:innerShdw>
          </a:effectLst>
          <a:scene3d>
            <a:camera prst="orthographicFront"/>
            <a:lightRig rig="threePt" dir="t"/>
          </a:scene3d>
          <a:sp3d>
            <a:bevelT w="165100" prst="coolSlant"/>
          </a:sp3d>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Use of XBRL label, rendering, reference, formulas, etc.</a:t>
            </a:r>
          </a:p>
        </p:txBody>
      </p:sp>
      <p:sp>
        <p:nvSpPr>
          <p:cNvPr id="7" name="Hexagon 6"/>
          <p:cNvSpPr/>
          <p:nvPr/>
        </p:nvSpPr>
        <p:spPr bwMode="auto">
          <a:xfrm>
            <a:off x="4794252" y="2490338"/>
            <a:ext cx="1450975" cy="1200151"/>
          </a:xfrm>
          <a:prstGeom prst="hexagon">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Allowing reusing or extension of the tool for national extensions</a:t>
            </a:r>
          </a:p>
        </p:txBody>
      </p:sp>
      <p:sp>
        <p:nvSpPr>
          <p:cNvPr id="8" name="Hexagon 7"/>
          <p:cNvSpPr/>
          <p:nvPr/>
        </p:nvSpPr>
        <p:spPr bwMode="auto">
          <a:xfrm>
            <a:off x="2428924" y="2514373"/>
            <a:ext cx="1440160" cy="1152128"/>
          </a:xfrm>
          <a:prstGeom prst="hexagon">
            <a:avLst/>
          </a:prstGeom>
          <a:solidFill>
            <a:schemeClr val="accent1"/>
          </a:solidFill>
          <a:ln>
            <a:headEnd type="none" w="med" len="med"/>
            <a:tailEnd type="none" w="med" len="med"/>
          </a:ln>
          <a:effectLst>
            <a:innerShdw blurRad="114300">
              <a:prstClr val="black"/>
            </a:innerShdw>
          </a:effectLst>
          <a:scene3d>
            <a:camera prst="orthographicFront"/>
            <a:lightRig rig="threePt" dir="t"/>
          </a:scene3d>
          <a:sp3d>
            <a:bevelT w="165100" prst="coolSlant"/>
          </a:sp3d>
          <a:extLst/>
        </p:spPr>
        <p:style>
          <a:lnRef idx="1">
            <a:schemeClr val="accent1"/>
          </a:lnRef>
          <a:fillRef idx="2">
            <a:schemeClr val="accent1"/>
          </a:fillRef>
          <a:effectRef idx="1">
            <a:schemeClr val="accent1"/>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Easy to use for administrative staff with limited IT knowledge</a:t>
            </a:r>
          </a:p>
        </p:txBody>
      </p:sp>
      <p:sp>
        <p:nvSpPr>
          <p:cNvPr id="9" name="Hexagon 8"/>
          <p:cNvSpPr/>
          <p:nvPr/>
        </p:nvSpPr>
        <p:spPr bwMode="auto">
          <a:xfrm>
            <a:off x="4791077" y="4889053"/>
            <a:ext cx="1425575" cy="1146175"/>
          </a:xfrm>
          <a:prstGeom prst="hexagon">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Multiplatform</a:t>
            </a:r>
          </a:p>
        </p:txBody>
      </p:sp>
      <p:sp>
        <p:nvSpPr>
          <p:cNvPr id="10" name="Hexagon 9"/>
          <p:cNvSpPr/>
          <p:nvPr/>
        </p:nvSpPr>
        <p:spPr bwMode="auto">
          <a:xfrm>
            <a:off x="5962652" y="3123752"/>
            <a:ext cx="1439863" cy="1152525"/>
          </a:xfrm>
          <a:prstGeom prst="hexagon">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XBRL syntax and formula validation at client side</a:t>
            </a:r>
          </a:p>
        </p:txBody>
      </p:sp>
      <p:sp>
        <p:nvSpPr>
          <p:cNvPr id="11" name="Hexagon 10"/>
          <p:cNvSpPr/>
          <p:nvPr/>
        </p:nvSpPr>
        <p:spPr bwMode="auto">
          <a:xfrm>
            <a:off x="4790720" y="3716197"/>
            <a:ext cx="1440160" cy="1152128"/>
          </a:xfrm>
          <a:prstGeom prst="hexagon">
            <a:avLst/>
          </a:prstGeom>
          <a:ln>
            <a:headEnd type="none" w="med" len="med"/>
            <a:tailEnd type="none" w="med" len="med"/>
          </a:ln>
          <a:effectLst>
            <a:innerShdw blurRad="114300">
              <a:prstClr val="black"/>
            </a:innerShdw>
          </a:effectLst>
          <a:scene3d>
            <a:camera prst="orthographicFront"/>
            <a:lightRig rig="threePt" dir="t"/>
          </a:scene3d>
          <a:sp3d>
            <a:bevelT w="165100" prst="coolSlant"/>
          </a:sp3d>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Easy to update when the taxonomy changes</a:t>
            </a:r>
          </a:p>
        </p:txBody>
      </p:sp>
      <p:sp>
        <p:nvSpPr>
          <p:cNvPr id="12" name="Hexagon 11"/>
          <p:cNvSpPr/>
          <p:nvPr/>
        </p:nvSpPr>
        <p:spPr bwMode="auto">
          <a:xfrm>
            <a:off x="1231902" y="1901376"/>
            <a:ext cx="1446213" cy="1152525"/>
          </a:xfrm>
          <a:prstGeom prst="hexagon">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lIns="0" rIns="0"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Internationalization: Languages, data formats, currencies, etc.</a:t>
            </a:r>
          </a:p>
        </p:txBody>
      </p:sp>
      <p:sp>
        <p:nvSpPr>
          <p:cNvPr id="13" name="Hexagon 12"/>
          <p:cNvSpPr/>
          <p:nvPr/>
        </p:nvSpPr>
        <p:spPr bwMode="auto">
          <a:xfrm>
            <a:off x="2420938" y="3715888"/>
            <a:ext cx="1439862" cy="1152525"/>
          </a:xfrm>
          <a:prstGeom prst="hexagon">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2</a:t>
            </a:r>
            <a:r>
              <a:rPr lang="en-GB" sz="1100" baseline="30000" dirty="0">
                <a:solidFill>
                  <a:srgbClr val="000000"/>
                </a:solidFill>
                <a:latin typeface="Arial Narrow" pitchFamily="34" charset="0"/>
              </a:rPr>
              <a:t>nd</a:t>
            </a:r>
            <a:r>
              <a:rPr lang="en-GB" sz="1100" dirty="0">
                <a:solidFill>
                  <a:srgbClr val="000000"/>
                </a:solidFill>
                <a:latin typeface="Arial Narrow" pitchFamily="34" charset="0"/>
              </a:rPr>
              <a:t> level support</a:t>
            </a:r>
          </a:p>
        </p:txBody>
      </p:sp>
      <p:sp>
        <p:nvSpPr>
          <p:cNvPr id="14" name="Hexagon 13"/>
          <p:cNvSpPr/>
          <p:nvPr/>
        </p:nvSpPr>
        <p:spPr bwMode="auto">
          <a:xfrm>
            <a:off x="3619502" y="4306439"/>
            <a:ext cx="1439863" cy="1152525"/>
          </a:xfrm>
          <a:prstGeom prst="hexagon">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Open source,</a:t>
            </a:r>
          </a:p>
          <a:p>
            <a:pPr marL="0" lvl="1" algn="ctr" eaLnBrk="0" fontAlgn="base" hangingPunct="0">
              <a:spcBef>
                <a:spcPct val="0"/>
              </a:spcBef>
              <a:spcAft>
                <a:spcPct val="0"/>
              </a:spcAft>
              <a:defRPr/>
            </a:pPr>
            <a:r>
              <a:rPr lang="en-GB" sz="1200" dirty="0">
                <a:solidFill>
                  <a:srgbClr val="000000"/>
                </a:solidFill>
                <a:latin typeface="Arial Narrow" pitchFamily="34" charset="0"/>
              </a:rPr>
              <a:t> reusable</a:t>
            </a:r>
          </a:p>
        </p:txBody>
      </p:sp>
      <p:sp>
        <p:nvSpPr>
          <p:cNvPr id="15" name="Hexagon 14"/>
          <p:cNvSpPr/>
          <p:nvPr/>
        </p:nvSpPr>
        <p:spPr bwMode="auto">
          <a:xfrm>
            <a:off x="1231902" y="3104702"/>
            <a:ext cx="1439863" cy="1152525"/>
          </a:xfrm>
          <a:prstGeom prst="hexagon">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anchor="ctr"/>
          <a:lstStyle/>
          <a:p>
            <a:pPr marL="0" lvl="1" algn="ctr" eaLnBrk="0" fontAlgn="base" hangingPunct="0">
              <a:spcBef>
                <a:spcPct val="0"/>
              </a:spcBef>
              <a:spcAft>
                <a:spcPct val="0"/>
              </a:spcAft>
              <a:defRPr/>
            </a:pPr>
            <a:r>
              <a:rPr lang="en-GB" sz="1100" dirty="0">
                <a:solidFill>
                  <a:srgbClr val="000000"/>
                </a:solidFill>
                <a:latin typeface="Arial Narrow" pitchFamily="34" charset="0"/>
              </a:rPr>
              <a:t>Easy to deploy</a:t>
            </a:r>
          </a:p>
        </p:txBody>
      </p:sp>
      <p:sp>
        <p:nvSpPr>
          <p:cNvPr id="16" name="Hexagon 15"/>
          <p:cNvSpPr/>
          <p:nvPr/>
        </p:nvSpPr>
        <p:spPr bwMode="auto">
          <a:xfrm>
            <a:off x="5962652" y="4315964"/>
            <a:ext cx="1439863" cy="1152525"/>
          </a:xfrm>
          <a:prstGeom prst="hexagon">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anchor="ctr"/>
          <a:lstStyle/>
          <a:p>
            <a:pPr marL="0" lvl="1" algn="ctr" eaLnBrk="0" fontAlgn="base" hangingPunct="0">
              <a:spcBef>
                <a:spcPct val="0"/>
              </a:spcBef>
              <a:spcAft>
                <a:spcPct val="0"/>
              </a:spcAft>
              <a:defRPr/>
            </a:pPr>
            <a:r>
              <a:rPr lang="en-GB" sz="1200" dirty="0">
                <a:solidFill>
                  <a:srgbClr val="000000"/>
                </a:solidFill>
                <a:latin typeface="Arial Narrow" pitchFamily="34" charset="0"/>
              </a:rPr>
              <a:t>Good performance with large amounts of data</a:t>
            </a:r>
          </a:p>
        </p:txBody>
      </p:sp>
      <p:sp>
        <p:nvSpPr>
          <p:cNvPr id="17" name="TextBox 2"/>
          <p:cNvSpPr txBox="1">
            <a:spLocks noChangeArrowheads="1"/>
          </p:cNvSpPr>
          <p:nvPr/>
        </p:nvSpPr>
        <p:spPr bwMode="auto">
          <a:xfrm>
            <a:off x="163515" y="5665339"/>
            <a:ext cx="318928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GB" sz="1100" b="1">
                <a:solidFill>
                  <a:srgbClr val="000000"/>
                </a:solidFill>
              </a:rPr>
              <a:t>Note that these requirements are under discussion and not final </a:t>
            </a:r>
          </a:p>
        </p:txBody>
      </p:sp>
    </p:spTree>
    <p:extLst>
      <p:ext uri="{BB962C8B-B14F-4D97-AF65-F5344CB8AC3E}">
        <p14:creationId xmlns:p14="http://schemas.microsoft.com/office/powerpoint/2010/main" val="408424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circle(in)">
                                      <p:cBhvr>
                                        <p:cTn id="34" dur="2000"/>
                                        <p:tgtEl>
                                          <p:spTgt spid="13"/>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circle(in)">
                                      <p:cBhvr>
                                        <p:cTn id="46"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Since then … (3)</a:t>
            </a:r>
            <a:endParaRPr lang="en-GB" dirty="0"/>
          </a:p>
        </p:txBody>
      </p:sp>
      <p:sp>
        <p:nvSpPr>
          <p:cNvPr id="3" name="Content Placeholder 2"/>
          <p:cNvSpPr>
            <a:spLocks noGrp="1"/>
          </p:cNvSpPr>
          <p:nvPr>
            <p:ph idx="1"/>
          </p:nvPr>
        </p:nvSpPr>
        <p:spPr/>
        <p:txBody>
          <a:bodyPr/>
          <a:lstStyle/>
          <a:p>
            <a:r>
              <a:rPr lang="en-US" dirty="0" smtClean="0"/>
              <a:t>EIOPA’s Board of Supervisors in September</a:t>
            </a:r>
            <a:r>
              <a:rPr lang="en-US" baseline="0" dirty="0" smtClean="0"/>
              <a:t> postponed the decision on implementation of the Tool for Undertakings.</a:t>
            </a:r>
          </a:p>
          <a:p>
            <a:endParaRPr lang="en-US" baseline="0" dirty="0" smtClean="0"/>
          </a:p>
          <a:p>
            <a:pPr marL="342900" lvl="0" indent="-342900"/>
            <a:r>
              <a:rPr lang="en-US" baseline="0" dirty="0" smtClean="0"/>
              <a:t>Two possible ways forward currently analyzed in more depth:</a:t>
            </a:r>
            <a:endParaRPr lang="en-GB" dirty="0" smtClean="0"/>
          </a:p>
          <a:p>
            <a:pPr lvl="1"/>
            <a:r>
              <a:rPr lang="en-GB" dirty="0" smtClean="0"/>
              <a:t>Option 1: server and licenced based solution</a:t>
            </a:r>
          </a:p>
          <a:p>
            <a:pPr lvl="1"/>
            <a:r>
              <a:rPr lang="en-GB" dirty="0" smtClean="0"/>
              <a:t>Option 2: bespoke standalone solution</a:t>
            </a:r>
          </a:p>
          <a:p>
            <a:endParaRPr lang="en-GB" dirty="0"/>
          </a:p>
          <a:p>
            <a:pPr marL="342900" lvl="0" indent="-342900" algn="ctr"/>
            <a:r>
              <a:rPr lang="en-GB" dirty="0" smtClean="0"/>
              <a:t>Decision to be taken end of January by EIOPA’s Board of Supervisor</a:t>
            </a:r>
            <a:endParaRPr lang="en-GB" dirty="0"/>
          </a:p>
        </p:txBody>
      </p:sp>
    </p:spTree>
    <p:extLst>
      <p:ext uri="{BB962C8B-B14F-4D97-AF65-F5344CB8AC3E}">
        <p14:creationId xmlns:p14="http://schemas.microsoft.com/office/powerpoint/2010/main" val="423147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Standalone solution</a:t>
            </a:r>
            <a:br>
              <a:rPr lang="en-US" dirty="0" smtClean="0"/>
            </a:br>
            <a:r>
              <a:rPr lang="en-US" dirty="0" smtClean="0"/>
              <a:t>Functions: In and Out of Scope</a:t>
            </a:r>
            <a:endParaRPr lang="en-US" dirty="0"/>
          </a:p>
        </p:txBody>
      </p:sp>
      <p:sp>
        <p:nvSpPr>
          <p:cNvPr id="4" name="Prostokąt 3"/>
          <p:cNvSpPr/>
          <p:nvPr/>
        </p:nvSpPr>
        <p:spPr bwMode="auto">
          <a:xfrm>
            <a:off x="539552" y="1340768"/>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Easy</a:t>
            </a:r>
            <a:r>
              <a:rPr lang="en-US" sz="1400" dirty="0" smtClean="0">
                <a:solidFill>
                  <a:srgbClr val="000000">
                    <a:lumMod val="65000"/>
                    <a:lumOff val="35000"/>
                  </a:srgbClr>
                </a:solidFill>
              </a:rPr>
              <a:t>-</a:t>
            </a:r>
            <a:r>
              <a:rPr lang="en-US" sz="1400" dirty="0" smtClean="0">
                <a:solidFill>
                  <a:srgbClr val="000000">
                    <a:lumMod val="65000"/>
                    <a:lumOff val="35000"/>
                  </a:srgbClr>
                </a:solidFill>
                <a:latin typeface="Arial" charset="0"/>
              </a:rPr>
              <a:t>to-use with multiple Data Input Interfaces</a:t>
            </a:r>
          </a:p>
        </p:txBody>
      </p:sp>
      <p:sp>
        <p:nvSpPr>
          <p:cNvPr id="6" name="Prostokąt 5"/>
          <p:cNvSpPr/>
          <p:nvPr/>
        </p:nvSpPr>
        <p:spPr bwMode="auto">
          <a:xfrm>
            <a:off x="539552" y="2636912"/>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XBRL Validation (open source component) for Reported Data</a:t>
            </a:r>
          </a:p>
        </p:txBody>
      </p:sp>
      <p:sp>
        <p:nvSpPr>
          <p:cNvPr id="7" name="Prostokąt 6"/>
          <p:cNvSpPr/>
          <p:nvPr/>
        </p:nvSpPr>
        <p:spPr bwMode="auto">
          <a:xfrm>
            <a:off x="539552" y="3933056"/>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smtClean="0">
                <a:solidFill>
                  <a:srgbClr val="000000">
                    <a:lumMod val="65000"/>
                    <a:lumOff val="35000"/>
                  </a:srgbClr>
                </a:solidFill>
                <a:latin typeface="Arial" charset="0"/>
              </a:rPr>
              <a:t>DPM Database for Metadata and Data</a:t>
            </a:r>
          </a:p>
        </p:txBody>
      </p:sp>
      <p:sp>
        <p:nvSpPr>
          <p:cNvPr id="9" name="Prostokąt 8"/>
          <p:cNvSpPr/>
          <p:nvPr/>
        </p:nvSpPr>
        <p:spPr bwMode="auto">
          <a:xfrm>
            <a:off x="3419872" y="2636912"/>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XBRL load, validation and creation with database approach</a:t>
            </a:r>
          </a:p>
        </p:txBody>
      </p:sp>
      <p:sp>
        <p:nvSpPr>
          <p:cNvPr id="10" name="Prostokąt 9"/>
          <p:cNvSpPr/>
          <p:nvPr/>
        </p:nvSpPr>
        <p:spPr bwMode="auto">
          <a:xfrm>
            <a:off x="3419872" y="3933056"/>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Generation of XBRL Taxonomy according to Eurofiling Architecture</a:t>
            </a:r>
          </a:p>
        </p:txBody>
      </p:sp>
      <p:sp>
        <p:nvSpPr>
          <p:cNvPr id="12" name="Prostokąt 11"/>
          <p:cNvSpPr/>
          <p:nvPr/>
        </p:nvSpPr>
        <p:spPr bwMode="auto">
          <a:xfrm>
            <a:off x="3419872" y="1340768"/>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Generation of XBRL Reports according to Solvency II DPM XBRL Taxonomy (Level 1 &amp; 2)</a:t>
            </a:r>
          </a:p>
        </p:txBody>
      </p:sp>
      <p:sp>
        <p:nvSpPr>
          <p:cNvPr id="13" name="Elipsa 12"/>
          <p:cNvSpPr/>
          <p:nvPr/>
        </p:nvSpPr>
        <p:spPr bwMode="auto">
          <a:xfrm>
            <a:off x="323528" y="1124744"/>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15" name="Elipsa 14"/>
          <p:cNvSpPr/>
          <p:nvPr/>
        </p:nvSpPr>
        <p:spPr bwMode="auto">
          <a:xfrm>
            <a:off x="323528" y="2420888"/>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16" name="Elipsa 15"/>
          <p:cNvSpPr/>
          <p:nvPr/>
        </p:nvSpPr>
        <p:spPr bwMode="auto">
          <a:xfrm>
            <a:off x="3203848" y="2420888"/>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17" name="Elipsa 16"/>
          <p:cNvSpPr/>
          <p:nvPr/>
        </p:nvSpPr>
        <p:spPr bwMode="auto">
          <a:xfrm>
            <a:off x="323528" y="3717032"/>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18" name="Elipsa 17"/>
          <p:cNvSpPr/>
          <p:nvPr/>
        </p:nvSpPr>
        <p:spPr bwMode="auto">
          <a:xfrm>
            <a:off x="3203848" y="3717032"/>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20" name="Elipsa 19"/>
          <p:cNvSpPr/>
          <p:nvPr/>
        </p:nvSpPr>
        <p:spPr bwMode="auto">
          <a:xfrm>
            <a:off x="3203848" y="1124744"/>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21" name="Prostokąt 20"/>
          <p:cNvSpPr/>
          <p:nvPr/>
        </p:nvSpPr>
        <p:spPr bwMode="auto">
          <a:xfrm>
            <a:off x="6218408" y="2636912"/>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smtClean="0">
                <a:solidFill>
                  <a:srgbClr val="000000">
                    <a:lumMod val="65000"/>
                    <a:lumOff val="35000"/>
                  </a:srgbClr>
                </a:solidFill>
                <a:latin typeface="Arial" charset="0"/>
              </a:rPr>
              <a:t>Support for other XBRL Architectures than EIOPA / Eurofiling</a:t>
            </a:r>
          </a:p>
        </p:txBody>
      </p:sp>
      <p:sp>
        <p:nvSpPr>
          <p:cNvPr id="22" name="Prostokąt 21"/>
          <p:cNvSpPr/>
          <p:nvPr/>
        </p:nvSpPr>
        <p:spPr bwMode="auto">
          <a:xfrm>
            <a:off x="6228184" y="3933056"/>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smtClean="0">
                <a:solidFill>
                  <a:srgbClr val="000000">
                    <a:lumMod val="65000"/>
                    <a:lumOff val="35000"/>
                  </a:srgbClr>
                </a:solidFill>
                <a:latin typeface="Arial" charset="0"/>
              </a:rPr>
              <a:t>Adavanced data analysis</a:t>
            </a:r>
          </a:p>
        </p:txBody>
      </p:sp>
      <p:sp>
        <p:nvSpPr>
          <p:cNvPr id="23" name="Prostokąt 22"/>
          <p:cNvSpPr/>
          <p:nvPr/>
        </p:nvSpPr>
        <p:spPr bwMode="auto">
          <a:xfrm>
            <a:off x="6228184" y="5229200"/>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smtClean="0">
                <a:solidFill>
                  <a:srgbClr val="000000">
                    <a:lumMod val="65000"/>
                    <a:lumOff val="35000"/>
                  </a:srgbClr>
                </a:solidFill>
                <a:latin typeface="Arial" charset="0"/>
              </a:rPr>
              <a:t>First-level support</a:t>
            </a:r>
          </a:p>
          <a:p>
            <a:pPr algn="ctr" eaLnBrk="0" fontAlgn="base" hangingPunct="0">
              <a:spcBef>
                <a:spcPct val="0"/>
              </a:spcBef>
              <a:spcAft>
                <a:spcPct val="0"/>
              </a:spcAft>
            </a:pPr>
            <a:r>
              <a:rPr lang="en-US" sz="1400" smtClean="0">
                <a:solidFill>
                  <a:srgbClr val="000000">
                    <a:lumMod val="65000"/>
                    <a:lumOff val="35000"/>
                  </a:srgbClr>
                </a:solidFill>
                <a:latin typeface="Arial" charset="0"/>
              </a:rPr>
              <a:t>/ support services for extensions</a:t>
            </a:r>
          </a:p>
        </p:txBody>
      </p:sp>
      <p:sp>
        <p:nvSpPr>
          <p:cNvPr id="24" name="Prostokąt 23"/>
          <p:cNvSpPr/>
          <p:nvPr/>
        </p:nvSpPr>
        <p:spPr bwMode="auto">
          <a:xfrm>
            <a:off x="6228184" y="1340768"/>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smtClean="0">
                <a:solidFill>
                  <a:srgbClr val="000000">
                    <a:lumMod val="65000"/>
                    <a:lumOff val="35000"/>
                  </a:srgbClr>
                </a:solidFill>
                <a:latin typeface="Arial" charset="0"/>
              </a:rPr>
              <a:t>Reports and submissions management</a:t>
            </a:r>
          </a:p>
        </p:txBody>
      </p:sp>
      <p:sp>
        <p:nvSpPr>
          <p:cNvPr id="25" name="Elipsa 24"/>
          <p:cNvSpPr/>
          <p:nvPr/>
        </p:nvSpPr>
        <p:spPr bwMode="auto">
          <a:xfrm>
            <a:off x="6012160" y="2420888"/>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FF0000"/>
                </a:solidFill>
                <a:latin typeface="Arial" charset="0"/>
                <a:sym typeface="Wingdings"/>
              </a:rPr>
              <a:t></a:t>
            </a:r>
            <a:endParaRPr lang="en-US" sz="1600" smtClean="0">
              <a:solidFill>
                <a:srgbClr val="FF0000"/>
              </a:solidFill>
              <a:latin typeface="Arial" charset="0"/>
            </a:endParaRPr>
          </a:p>
        </p:txBody>
      </p:sp>
      <p:sp>
        <p:nvSpPr>
          <p:cNvPr id="26" name="Elipsa 25"/>
          <p:cNvSpPr/>
          <p:nvPr/>
        </p:nvSpPr>
        <p:spPr bwMode="auto">
          <a:xfrm>
            <a:off x="6012160" y="3717032"/>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FF0000"/>
                </a:solidFill>
                <a:latin typeface="Arial" charset="0"/>
                <a:sym typeface="Wingdings"/>
              </a:rPr>
              <a:t></a:t>
            </a:r>
            <a:endParaRPr lang="en-US" sz="1600">
              <a:solidFill>
                <a:srgbClr val="FF0000"/>
              </a:solidFill>
              <a:latin typeface="Arial" charset="0"/>
            </a:endParaRPr>
          </a:p>
        </p:txBody>
      </p:sp>
      <p:sp>
        <p:nvSpPr>
          <p:cNvPr id="27" name="Elipsa 26"/>
          <p:cNvSpPr/>
          <p:nvPr/>
        </p:nvSpPr>
        <p:spPr bwMode="auto">
          <a:xfrm>
            <a:off x="6012160" y="5013176"/>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FF0000"/>
                </a:solidFill>
                <a:latin typeface="Arial" charset="0"/>
                <a:sym typeface="Wingdings"/>
              </a:rPr>
              <a:t></a:t>
            </a:r>
            <a:endParaRPr lang="en-US" sz="1600" smtClean="0">
              <a:solidFill>
                <a:srgbClr val="FF0000"/>
              </a:solidFill>
              <a:latin typeface="Arial" charset="0"/>
            </a:endParaRPr>
          </a:p>
          <a:p>
            <a:pPr eaLnBrk="0" fontAlgn="base" hangingPunct="0">
              <a:spcBef>
                <a:spcPct val="0"/>
              </a:spcBef>
              <a:spcAft>
                <a:spcPct val="0"/>
              </a:spcAft>
            </a:pPr>
            <a:endParaRPr lang="en-US" sz="1600" smtClean="0">
              <a:solidFill>
                <a:srgbClr val="FF0000"/>
              </a:solidFill>
              <a:latin typeface="Arial" charset="0"/>
            </a:endParaRPr>
          </a:p>
        </p:txBody>
      </p:sp>
      <p:sp>
        <p:nvSpPr>
          <p:cNvPr id="28" name="Elipsa 27"/>
          <p:cNvSpPr/>
          <p:nvPr/>
        </p:nvSpPr>
        <p:spPr bwMode="auto">
          <a:xfrm>
            <a:off x="6012160" y="1124744"/>
            <a:ext cx="432048" cy="432048"/>
          </a:xfrm>
          <a:prstGeom prst="ellipse">
            <a:avLst/>
          </a:prstGeom>
          <a:ln>
            <a:solidFill>
              <a:srgbClr val="FF000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FF0000"/>
                </a:solidFill>
                <a:latin typeface="Arial" charset="0"/>
                <a:sym typeface="Wingdings"/>
              </a:rPr>
              <a:t></a:t>
            </a:r>
            <a:endParaRPr lang="en-US" sz="1600">
              <a:solidFill>
                <a:srgbClr val="FF0000"/>
              </a:solidFill>
              <a:latin typeface="Arial" charset="0"/>
            </a:endParaRPr>
          </a:p>
        </p:txBody>
      </p:sp>
      <p:sp>
        <p:nvSpPr>
          <p:cNvPr id="29" name="Prostokąt 28"/>
          <p:cNvSpPr/>
          <p:nvPr/>
        </p:nvSpPr>
        <p:spPr bwMode="auto">
          <a:xfrm>
            <a:off x="539552" y="5229200"/>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Basic BI analysis capabilities</a:t>
            </a:r>
          </a:p>
        </p:txBody>
      </p:sp>
      <p:sp>
        <p:nvSpPr>
          <p:cNvPr id="30" name="Elipsa 29"/>
          <p:cNvSpPr/>
          <p:nvPr/>
        </p:nvSpPr>
        <p:spPr bwMode="auto">
          <a:xfrm>
            <a:off x="323528" y="5013176"/>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
        <p:nvSpPr>
          <p:cNvPr id="31" name="Prostokąt 30"/>
          <p:cNvSpPr/>
          <p:nvPr/>
        </p:nvSpPr>
        <p:spPr bwMode="auto">
          <a:xfrm>
            <a:off x="3419872" y="5229200"/>
            <a:ext cx="2088232" cy="936104"/>
          </a:xfrm>
          <a:prstGeom prst="rect">
            <a:avLst/>
          </a:prstGeom>
          <a:ln>
            <a:headEnd type="none" w="med" len="med"/>
            <a:tailEnd type="none" w="med" len="med"/>
          </a:ln>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400" dirty="0" smtClean="0">
                <a:solidFill>
                  <a:srgbClr val="000000">
                    <a:lumMod val="65000"/>
                    <a:lumOff val="35000"/>
                  </a:srgbClr>
                </a:solidFill>
                <a:latin typeface="Arial" charset="0"/>
              </a:rPr>
              <a:t>Second-level support</a:t>
            </a:r>
          </a:p>
        </p:txBody>
      </p:sp>
      <p:sp>
        <p:nvSpPr>
          <p:cNvPr id="33" name="Elipsa 32"/>
          <p:cNvSpPr/>
          <p:nvPr/>
        </p:nvSpPr>
        <p:spPr bwMode="auto">
          <a:xfrm>
            <a:off x="3203848" y="4988381"/>
            <a:ext cx="432048" cy="432048"/>
          </a:xfrm>
          <a:prstGeom prst="ellipse">
            <a:avLst/>
          </a:prstGeom>
          <a:ln>
            <a:solidFill>
              <a:srgbClr val="00B050"/>
            </a:solidFill>
            <a:headEnd type="none" w="med" len="med"/>
            <a:tailEnd type="none" w="med" len="med"/>
          </a:ln>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600" smtClean="0">
                <a:solidFill>
                  <a:srgbClr val="00B050"/>
                </a:solidFill>
                <a:latin typeface="Arial" charset="0"/>
                <a:sym typeface="Wingdings"/>
              </a:rPr>
              <a:t></a:t>
            </a:r>
            <a:endParaRPr lang="en-US" sz="1600" smtClean="0">
              <a:solidFill>
                <a:srgbClr val="00B050"/>
              </a:solidFill>
              <a:latin typeface="Arial" charset="0"/>
            </a:endParaRPr>
          </a:p>
        </p:txBody>
      </p:sp>
    </p:spTree>
    <p:extLst>
      <p:ext uri="{BB962C8B-B14F-4D97-AF65-F5344CB8AC3E}">
        <p14:creationId xmlns:p14="http://schemas.microsoft.com/office/powerpoint/2010/main" val="2131079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rostokąt 176"/>
          <p:cNvSpPr/>
          <p:nvPr/>
        </p:nvSpPr>
        <p:spPr bwMode="auto">
          <a:xfrm>
            <a:off x="1389562" y="1070811"/>
            <a:ext cx="6160184" cy="1566101"/>
          </a:xfrm>
          <a:prstGeom prst="rec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76" name="Prostokąt 175"/>
          <p:cNvSpPr/>
          <p:nvPr/>
        </p:nvSpPr>
        <p:spPr bwMode="auto">
          <a:xfrm>
            <a:off x="5991172" y="2780928"/>
            <a:ext cx="1558574" cy="3312368"/>
          </a:xfrm>
          <a:prstGeom prst="rec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75" name="Prostokąt 174"/>
          <p:cNvSpPr/>
          <p:nvPr/>
        </p:nvSpPr>
        <p:spPr bwMode="auto">
          <a:xfrm>
            <a:off x="4318244" y="2780928"/>
            <a:ext cx="1558574" cy="3312368"/>
          </a:xfrm>
          <a:prstGeom prst="rec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74" name="Prostokąt 173"/>
          <p:cNvSpPr/>
          <p:nvPr/>
        </p:nvSpPr>
        <p:spPr bwMode="auto">
          <a:xfrm>
            <a:off x="2662060" y="2780928"/>
            <a:ext cx="1558574" cy="3312368"/>
          </a:xfrm>
          <a:prstGeom prst="rec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73" name="Prostokąt 172"/>
          <p:cNvSpPr/>
          <p:nvPr/>
        </p:nvSpPr>
        <p:spPr bwMode="auto">
          <a:xfrm>
            <a:off x="1437924" y="2780928"/>
            <a:ext cx="1126526" cy="3312368"/>
          </a:xfrm>
          <a:prstGeom prst="rect">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2" name="Tytuł 1"/>
          <p:cNvSpPr>
            <a:spLocks noGrp="1"/>
          </p:cNvSpPr>
          <p:nvPr>
            <p:ph type="title"/>
          </p:nvPr>
        </p:nvSpPr>
        <p:spPr/>
        <p:txBody>
          <a:bodyPr/>
          <a:lstStyle/>
          <a:p>
            <a:r>
              <a:rPr lang="en-GB" dirty="0" smtClean="0"/>
              <a:t>Standalone solution architecture</a:t>
            </a:r>
            <a:endParaRPr lang="en-GB" dirty="0"/>
          </a:p>
        </p:txBody>
      </p:sp>
      <p:grpSp>
        <p:nvGrpSpPr>
          <p:cNvPr id="18" name="Grupa 17"/>
          <p:cNvGrpSpPr/>
          <p:nvPr/>
        </p:nvGrpSpPr>
        <p:grpSpPr>
          <a:xfrm>
            <a:off x="4678284" y="4560165"/>
            <a:ext cx="864096" cy="525019"/>
            <a:chOff x="7745039" y="2679444"/>
            <a:chExt cx="283345" cy="525019"/>
          </a:xfrm>
        </p:grpSpPr>
        <p:sp>
          <p:nvSpPr>
            <p:cNvPr id="20" name="Puszka 19"/>
            <p:cNvSpPr/>
            <p:nvPr/>
          </p:nvSpPr>
          <p:spPr>
            <a:xfrm>
              <a:off x="7745039" y="3021856"/>
              <a:ext cx="283345" cy="182607"/>
            </a:xfrm>
            <a:prstGeom prst="can">
              <a:avLst>
                <a:gd name="adj" fmla="val 27249"/>
              </a:avLst>
            </a:prstGeom>
            <a:solidFill>
              <a:srgbClr val="4F81BD"/>
            </a:solidFill>
            <a:ln w="12700" cap="flat" cmpd="sng" algn="ctr">
              <a:solidFill>
                <a:srgbClr val="4F81BD">
                  <a:shade val="50000"/>
                </a:srgbClr>
              </a:solidFill>
              <a:prstDash val="solid"/>
            </a:ln>
            <a:effectLst/>
          </p:spPr>
          <p:txBody>
            <a:bodyPr rtlCol="0" anchor="ctr"/>
            <a:lstStyle>
              <a:defPPr>
                <a:defRPr lang="pl-P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GB" sz="1000">
                <a:solidFill>
                  <a:sysClr val="window" lastClr="FFFFFF"/>
                </a:solidFill>
                <a:latin typeface="Calibri" pitchFamily="34" charset="0"/>
                <a:cs typeface="Calibri" pitchFamily="34" charset="0"/>
              </a:endParaRPr>
            </a:p>
          </p:txBody>
        </p:sp>
        <p:sp>
          <p:nvSpPr>
            <p:cNvPr id="21" name="Puszka 20"/>
            <p:cNvSpPr/>
            <p:nvPr/>
          </p:nvSpPr>
          <p:spPr>
            <a:xfrm>
              <a:off x="7745039" y="2852936"/>
              <a:ext cx="283345" cy="182607"/>
            </a:xfrm>
            <a:prstGeom prst="can">
              <a:avLst>
                <a:gd name="adj" fmla="val 27249"/>
              </a:avLst>
            </a:prstGeom>
            <a:solidFill>
              <a:srgbClr val="4F81BD"/>
            </a:solidFill>
            <a:ln w="12700" cap="flat" cmpd="sng" algn="ctr">
              <a:solidFill>
                <a:srgbClr val="4F81BD">
                  <a:shade val="50000"/>
                </a:srgbClr>
              </a:solidFill>
              <a:prstDash val="solid"/>
            </a:ln>
            <a:effectLst/>
          </p:spPr>
          <p:txBody>
            <a:bodyPr rtlCol="0" anchor="ctr"/>
            <a:lstStyle>
              <a:defPPr>
                <a:defRPr lang="pl-P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GB" sz="1000">
                <a:solidFill>
                  <a:sysClr val="window" lastClr="FFFFFF"/>
                </a:solidFill>
                <a:latin typeface="Calibri" pitchFamily="34" charset="0"/>
                <a:cs typeface="Calibri" pitchFamily="34" charset="0"/>
              </a:endParaRPr>
            </a:p>
          </p:txBody>
        </p:sp>
        <p:sp>
          <p:nvSpPr>
            <p:cNvPr id="22" name="Puszka 21"/>
            <p:cNvSpPr/>
            <p:nvPr/>
          </p:nvSpPr>
          <p:spPr>
            <a:xfrm>
              <a:off x="7745039" y="2679444"/>
              <a:ext cx="283345" cy="182607"/>
            </a:xfrm>
            <a:prstGeom prst="can">
              <a:avLst>
                <a:gd name="adj" fmla="val 27249"/>
              </a:avLst>
            </a:prstGeom>
            <a:solidFill>
              <a:srgbClr val="4F81BD"/>
            </a:solidFill>
            <a:ln w="12700" cap="flat" cmpd="sng" algn="ctr">
              <a:solidFill>
                <a:srgbClr val="4F81BD">
                  <a:shade val="50000"/>
                </a:srgbClr>
              </a:solidFill>
              <a:prstDash val="solid"/>
            </a:ln>
            <a:effectLst/>
          </p:spPr>
          <p:txBody>
            <a:bodyPr rtlCol="0" anchor="ctr"/>
            <a:lstStyle>
              <a:defPPr>
                <a:defRPr lang="pl-PL"/>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GB" sz="1000">
                <a:solidFill>
                  <a:sysClr val="window" lastClr="FFFFFF"/>
                </a:solidFill>
                <a:latin typeface="Calibri" pitchFamily="34" charset="0"/>
                <a:cs typeface="Calibri" pitchFamily="34" charset="0"/>
              </a:endParaRPr>
            </a:p>
          </p:txBody>
        </p:sp>
      </p:grpSp>
      <p:sp>
        <p:nvSpPr>
          <p:cNvPr id="23" name="pole tekstowe 22"/>
          <p:cNvSpPr txBox="1"/>
          <p:nvPr/>
        </p:nvSpPr>
        <p:spPr>
          <a:xfrm>
            <a:off x="1437924" y="3945250"/>
            <a:ext cx="1058848" cy="707886"/>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MS Excel templates / Windows </a:t>
            </a:r>
          </a:p>
          <a:p>
            <a:pPr algn="ctr">
              <a:defRPr/>
            </a:pPr>
            <a:r>
              <a:rPr lang="en-GB" sz="1000" kern="0" smtClean="0">
                <a:solidFill>
                  <a:sysClr val="windowText" lastClr="000000"/>
                </a:solidFill>
                <a:latin typeface="Calibri" pitchFamily="34" charset="0"/>
                <a:cs typeface="Calibri" pitchFamily="34" charset="0"/>
              </a:rPr>
              <a:t>Forms</a:t>
            </a:r>
            <a:endParaRPr lang="en-GB" sz="1000" kern="0">
              <a:solidFill>
                <a:sysClr val="windowText" lastClr="000000"/>
              </a:solidFill>
              <a:latin typeface="Calibri" pitchFamily="34" charset="0"/>
              <a:cs typeface="Calibri" pitchFamily="34" charset="0"/>
            </a:endParaRPr>
          </a:p>
        </p:txBody>
      </p:sp>
      <p:pic>
        <p:nvPicPr>
          <p:cNvPr id="24" name="Picture 2"/>
          <p:cNvPicPr>
            <a:picLocks noChangeAspect="1" noChangeArrowheads="1"/>
          </p:cNvPicPr>
          <p:nvPr/>
        </p:nvPicPr>
        <p:blipFill>
          <a:blip r:embed="rId2" cstate="print">
            <a:duotone>
              <a:srgbClr val="4F81B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904171" y="5013176"/>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2" cstate="print">
            <a:duotone>
              <a:prstClr val="black"/>
              <a:srgbClr val="4F81BD">
                <a:tint val="45000"/>
                <a:satMod val="400000"/>
              </a:srgbClr>
            </a:duotone>
            <a:extLst>
              <a:ext uri="{28A0092B-C50C-407E-A947-70E740481C1C}">
                <a14:useLocalDpi xmlns:a14="http://schemas.microsoft.com/office/drawing/2010/main" val="0"/>
              </a:ext>
            </a:extLst>
          </a:blip>
          <a:srcRect/>
          <a:stretch>
            <a:fillRect/>
          </a:stretch>
        </p:blipFill>
        <p:spPr bwMode="auto">
          <a:xfrm>
            <a:off x="1813952" y="5101801"/>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descr="C:\Users\Bartek\AppData\Local\Microsoft\Windows\Temporary Internet Files\Content.IE5\SXQQMF3P\MCj04326630000[1].png"/>
          <p:cNvPicPr>
            <a:picLocks noChangeAspect="1" noChangeArrowheads="1"/>
          </p:cNvPicPr>
          <p:nvPr/>
        </p:nvPicPr>
        <p:blipFill>
          <a:blip r:embed="rId3" cstate="print">
            <a:duotone>
              <a:srgbClr val="4F81BD">
                <a:shade val="45000"/>
                <a:satMod val="135000"/>
              </a:srgbClr>
              <a:prstClr val="white"/>
            </a:duotone>
          </a:blip>
          <a:srcRect/>
          <a:stretch>
            <a:fillRect/>
          </a:stretch>
        </p:blipFill>
        <p:spPr bwMode="auto">
          <a:xfrm>
            <a:off x="2989005" y="4725144"/>
            <a:ext cx="735534" cy="735534"/>
          </a:xfrm>
          <a:prstGeom prst="rect">
            <a:avLst/>
          </a:prstGeom>
          <a:noFill/>
        </p:spPr>
      </p:pic>
      <p:sp>
        <p:nvSpPr>
          <p:cNvPr id="27" name="pole tekstowe 26"/>
          <p:cNvSpPr txBox="1"/>
          <p:nvPr/>
        </p:nvSpPr>
        <p:spPr>
          <a:xfrm>
            <a:off x="2827348" y="5456861"/>
            <a:ext cx="1153716" cy="553998"/>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Data quality / Arelle XBRL validation service</a:t>
            </a:r>
            <a:endParaRPr lang="en-GB" sz="1000" kern="0">
              <a:solidFill>
                <a:sysClr val="windowText" lastClr="000000"/>
              </a:solidFill>
              <a:latin typeface="Calibri" pitchFamily="34" charset="0"/>
              <a:cs typeface="Calibri" pitchFamily="34" charset="0"/>
            </a:endParaRPr>
          </a:p>
        </p:txBody>
      </p:sp>
      <p:pic>
        <p:nvPicPr>
          <p:cNvPr id="28" name="Picture 2"/>
          <p:cNvPicPr>
            <a:picLocks noChangeAspect="1" noChangeArrowheads="1"/>
          </p:cNvPicPr>
          <p:nvPr/>
        </p:nvPicPr>
        <p:blipFill>
          <a:blip r:embed="rId2" cstate="print">
            <a:duotone>
              <a:srgbClr val="4F81B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6584966" y="3511022"/>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2" cstate="print">
            <a:duotone>
              <a:prstClr val="black"/>
              <a:srgbClr val="4F81BD">
                <a:tint val="45000"/>
                <a:satMod val="400000"/>
              </a:srgbClr>
            </a:duotone>
            <a:extLst>
              <a:ext uri="{28A0092B-C50C-407E-A947-70E740481C1C}">
                <a14:useLocalDpi xmlns:a14="http://schemas.microsoft.com/office/drawing/2010/main" val="0"/>
              </a:ext>
            </a:extLst>
          </a:blip>
          <a:srcRect/>
          <a:stretch>
            <a:fillRect/>
          </a:stretch>
        </p:blipFill>
        <p:spPr bwMode="auto">
          <a:xfrm>
            <a:off x="6494747" y="3599647"/>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descr="http://www.reportingstandard.com/images/xbrl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4683" y="5101801"/>
            <a:ext cx="540018" cy="248408"/>
          </a:xfrm>
          <a:prstGeom prst="rect">
            <a:avLst/>
          </a:prstGeom>
          <a:noFill/>
          <a:ln>
            <a:noFill/>
          </a:ln>
          <a:effectLst>
            <a:glow rad="152400">
              <a:schemeClr val="bg1">
                <a:alpha val="78000"/>
              </a:schemeClr>
            </a:glow>
            <a:softEdge rad="0"/>
          </a:effectLst>
          <a:extLst>
            <a:ext uri="{909E8E84-426E-40DD-AFC4-6F175D3DCCD1}">
              <a14:hiddenFill xmlns:a14="http://schemas.microsoft.com/office/drawing/2010/main">
                <a:solidFill>
                  <a:srgbClr val="FFFFFF"/>
                </a:solidFill>
              </a14:hiddenFill>
            </a:ext>
          </a:extLst>
        </p:spPr>
      </p:pic>
      <p:pic>
        <p:nvPicPr>
          <p:cNvPr id="31" name="Picture 4" descr="http://www.reportingstandard.com/images/xbrl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0731" y="3573849"/>
            <a:ext cx="540018" cy="248408"/>
          </a:xfrm>
          <a:prstGeom prst="rect">
            <a:avLst/>
          </a:prstGeom>
          <a:noFill/>
          <a:ln>
            <a:noFill/>
          </a:ln>
          <a:effectLst>
            <a:glow rad="152400">
              <a:schemeClr val="bg1">
                <a:alpha val="78000"/>
              </a:schemeClr>
            </a:glow>
            <a:softEdge rad="0"/>
          </a:effectLst>
          <a:extLst>
            <a:ext uri="{909E8E84-426E-40DD-AFC4-6F175D3DCCD1}">
              <a14:hiddenFill xmlns:a14="http://schemas.microsoft.com/office/drawing/2010/main">
                <a:solidFill>
                  <a:srgbClr val="FFFFFF"/>
                </a:solidFill>
              </a14:hiddenFill>
            </a:ext>
          </a:extLst>
        </p:spPr>
      </p:pic>
      <p:sp>
        <p:nvSpPr>
          <p:cNvPr id="32" name="pole tekstowe 31"/>
          <p:cNvSpPr txBox="1"/>
          <p:nvPr/>
        </p:nvSpPr>
        <p:spPr>
          <a:xfrm>
            <a:off x="1505602" y="5621735"/>
            <a:ext cx="1058848"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XBRL report</a:t>
            </a:r>
            <a:endParaRPr lang="en-GB" sz="1000" kern="0">
              <a:solidFill>
                <a:sysClr val="windowText" lastClr="000000"/>
              </a:solidFill>
              <a:latin typeface="Calibri" pitchFamily="34" charset="0"/>
              <a:cs typeface="Calibri" pitchFamily="34" charset="0"/>
            </a:endParaRPr>
          </a:p>
        </p:txBody>
      </p:sp>
      <p:sp>
        <p:nvSpPr>
          <p:cNvPr id="33" name="pole tekstowe 32"/>
          <p:cNvSpPr txBox="1"/>
          <p:nvPr/>
        </p:nvSpPr>
        <p:spPr>
          <a:xfrm>
            <a:off x="4601979" y="5179258"/>
            <a:ext cx="1058848" cy="553998"/>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DPM Database (metadata and data)</a:t>
            </a:r>
            <a:endParaRPr lang="en-GB" sz="1000" kern="0">
              <a:solidFill>
                <a:sysClr val="windowText" lastClr="000000"/>
              </a:solidFill>
              <a:latin typeface="Calibri" pitchFamily="34" charset="0"/>
              <a:cs typeface="Calibri" pitchFamily="34" charset="0"/>
            </a:endParaRPr>
          </a:p>
        </p:txBody>
      </p:sp>
      <p:sp>
        <p:nvSpPr>
          <p:cNvPr id="34" name="pole tekstowe 33"/>
          <p:cNvSpPr txBox="1"/>
          <p:nvPr/>
        </p:nvSpPr>
        <p:spPr>
          <a:xfrm>
            <a:off x="6262460" y="4190891"/>
            <a:ext cx="1058848"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XBRL report</a:t>
            </a:r>
            <a:endParaRPr lang="en-GB" sz="1000" kern="0">
              <a:solidFill>
                <a:sysClr val="windowText" lastClr="000000"/>
              </a:solidFill>
              <a:latin typeface="Calibri" pitchFamily="34" charset="0"/>
              <a:cs typeface="Calibri" pitchFamily="34" charset="0"/>
            </a:endParaRPr>
          </a:p>
        </p:txBody>
      </p:sp>
      <p:pic>
        <p:nvPicPr>
          <p:cNvPr id="35" name="Picture 2"/>
          <p:cNvPicPr>
            <a:picLocks noChangeAspect="1" noChangeArrowheads="1"/>
          </p:cNvPicPr>
          <p:nvPr/>
        </p:nvPicPr>
        <p:blipFill>
          <a:blip r:embed="rId2" cstate="print">
            <a:duotone>
              <a:srgbClr val="4F81B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6584966" y="4869160"/>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a:blip r:embed="rId2" cstate="print">
            <a:duotone>
              <a:prstClr val="black"/>
              <a:srgbClr val="4F81BD">
                <a:tint val="45000"/>
                <a:satMod val="400000"/>
              </a:srgbClr>
            </a:duotone>
            <a:extLst>
              <a:ext uri="{28A0092B-C50C-407E-A947-70E740481C1C}">
                <a14:useLocalDpi xmlns:a14="http://schemas.microsoft.com/office/drawing/2010/main" val="0"/>
              </a:ext>
            </a:extLst>
          </a:blip>
          <a:srcRect/>
          <a:stretch>
            <a:fillRect/>
          </a:stretch>
        </p:blipFill>
        <p:spPr bwMode="auto">
          <a:xfrm>
            <a:off x="6494747" y="4957785"/>
            <a:ext cx="413837" cy="487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pole tekstowe 36"/>
          <p:cNvSpPr txBox="1"/>
          <p:nvPr/>
        </p:nvSpPr>
        <p:spPr>
          <a:xfrm>
            <a:off x="6262460" y="5549029"/>
            <a:ext cx="1058848"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Other formats</a:t>
            </a:r>
            <a:endParaRPr lang="en-GB" sz="1000" kern="0">
              <a:solidFill>
                <a:sysClr val="windowText" lastClr="000000"/>
              </a:solidFill>
              <a:latin typeface="Calibri" pitchFamily="34" charset="0"/>
              <a:cs typeface="Calibri" pitchFamily="34" charset="0"/>
            </a:endParaRPr>
          </a:p>
        </p:txBody>
      </p:sp>
      <p:sp>
        <p:nvSpPr>
          <p:cNvPr id="42" name="Prostokąt 41"/>
          <p:cNvSpPr/>
          <p:nvPr/>
        </p:nvSpPr>
        <p:spPr>
          <a:xfrm>
            <a:off x="2148479" y="1306822"/>
            <a:ext cx="1008112" cy="936104"/>
          </a:xfrm>
          <a:prstGeom prst="rect">
            <a:avLst/>
          </a:prstGeom>
          <a:solidFill>
            <a:sysClr val="window" lastClr="FFFFFF"/>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grpSp>
        <p:nvGrpSpPr>
          <p:cNvPr id="43" name="Grupa 42"/>
          <p:cNvGrpSpPr/>
          <p:nvPr/>
        </p:nvGrpSpPr>
        <p:grpSpPr>
          <a:xfrm>
            <a:off x="2652535" y="1382579"/>
            <a:ext cx="432032" cy="792080"/>
            <a:chOff x="3735524" y="2640661"/>
            <a:chExt cx="432032" cy="792080"/>
          </a:xfrm>
        </p:grpSpPr>
        <p:sp>
          <p:nvSpPr>
            <p:cNvPr id="44" name="Prostokąt 43"/>
            <p:cNvSpPr/>
            <p:nvPr/>
          </p:nvSpPr>
          <p:spPr>
            <a:xfrm>
              <a:off x="3735524" y="2640661"/>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45" name="Prostokąt 44"/>
            <p:cNvSpPr/>
            <p:nvPr/>
          </p:nvSpPr>
          <p:spPr>
            <a:xfrm>
              <a:off x="3879540" y="3360741"/>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46" name="Prostokąt 45"/>
            <p:cNvSpPr/>
            <p:nvPr/>
          </p:nvSpPr>
          <p:spPr>
            <a:xfrm>
              <a:off x="3879540" y="2784677"/>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47" name="Prostokąt 46"/>
            <p:cNvSpPr/>
            <p:nvPr/>
          </p:nvSpPr>
          <p:spPr>
            <a:xfrm>
              <a:off x="3879540" y="2928693"/>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48" name="Prostokąt 47"/>
            <p:cNvSpPr/>
            <p:nvPr/>
          </p:nvSpPr>
          <p:spPr>
            <a:xfrm>
              <a:off x="4023556" y="3094234"/>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49" name="Prostokąt 48"/>
            <p:cNvSpPr/>
            <p:nvPr/>
          </p:nvSpPr>
          <p:spPr>
            <a:xfrm>
              <a:off x="4023556" y="3216725"/>
              <a:ext cx="144000" cy="72000"/>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cxnSp>
          <p:nvCxnSpPr>
            <p:cNvPr id="50" name="Łącznik łamany 49"/>
            <p:cNvCxnSpPr>
              <a:stCxn id="44" idx="2"/>
              <a:endCxn id="46" idx="1"/>
            </p:cNvCxnSpPr>
            <p:nvPr/>
          </p:nvCxnSpPr>
          <p:spPr>
            <a:xfrm rot="16200000" flipH="1">
              <a:off x="3789524" y="2730661"/>
              <a:ext cx="108016" cy="72016"/>
            </a:xfrm>
            <a:prstGeom prst="bentConnector2">
              <a:avLst/>
            </a:prstGeom>
            <a:noFill/>
            <a:ln w="9525" cap="flat" cmpd="sng" algn="ctr">
              <a:solidFill>
                <a:srgbClr val="4F81BD">
                  <a:shade val="95000"/>
                  <a:satMod val="105000"/>
                </a:srgbClr>
              </a:solidFill>
              <a:prstDash val="solid"/>
            </a:ln>
            <a:effectLst/>
          </p:spPr>
        </p:cxnSp>
        <p:cxnSp>
          <p:nvCxnSpPr>
            <p:cNvPr id="51" name="Łącznik łamany 50"/>
            <p:cNvCxnSpPr>
              <a:stCxn id="44" idx="2"/>
              <a:endCxn id="47" idx="1"/>
            </p:cNvCxnSpPr>
            <p:nvPr/>
          </p:nvCxnSpPr>
          <p:spPr>
            <a:xfrm rot="16200000" flipH="1">
              <a:off x="3717516" y="2802669"/>
              <a:ext cx="252032" cy="72016"/>
            </a:xfrm>
            <a:prstGeom prst="bentConnector2">
              <a:avLst/>
            </a:prstGeom>
            <a:noFill/>
            <a:ln w="9525" cap="flat" cmpd="sng" algn="ctr">
              <a:solidFill>
                <a:srgbClr val="4F81BD">
                  <a:shade val="95000"/>
                  <a:satMod val="105000"/>
                </a:srgbClr>
              </a:solidFill>
              <a:prstDash val="solid"/>
            </a:ln>
            <a:effectLst/>
          </p:spPr>
        </p:cxnSp>
        <p:cxnSp>
          <p:nvCxnSpPr>
            <p:cNvPr id="52" name="Łącznik łamany 51"/>
            <p:cNvCxnSpPr>
              <a:stCxn id="47" idx="2"/>
              <a:endCxn id="48" idx="1"/>
            </p:cNvCxnSpPr>
            <p:nvPr/>
          </p:nvCxnSpPr>
          <p:spPr>
            <a:xfrm rot="16200000" flipH="1">
              <a:off x="3922778" y="3029455"/>
              <a:ext cx="129541" cy="72016"/>
            </a:xfrm>
            <a:prstGeom prst="bentConnector2">
              <a:avLst/>
            </a:prstGeom>
            <a:noFill/>
            <a:ln w="9525" cap="flat" cmpd="sng" algn="ctr">
              <a:solidFill>
                <a:srgbClr val="4F81BD">
                  <a:shade val="95000"/>
                  <a:satMod val="105000"/>
                </a:srgbClr>
              </a:solidFill>
              <a:prstDash val="solid"/>
            </a:ln>
            <a:effectLst/>
          </p:spPr>
        </p:cxnSp>
        <p:cxnSp>
          <p:nvCxnSpPr>
            <p:cNvPr id="53" name="Łącznik łamany 52"/>
            <p:cNvCxnSpPr>
              <a:stCxn id="47" idx="2"/>
              <a:endCxn id="49" idx="1"/>
            </p:cNvCxnSpPr>
            <p:nvPr/>
          </p:nvCxnSpPr>
          <p:spPr>
            <a:xfrm rot="16200000" flipH="1">
              <a:off x="3861532" y="3090701"/>
              <a:ext cx="252032" cy="72016"/>
            </a:xfrm>
            <a:prstGeom prst="bentConnector2">
              <a:avLst/>
            </a:prstGeom>
            <a:noFill/>
            <a:ln w="9525" cap="flat" cmpd="sng" algn="ctr">
              <a:solidFill>
                <a:srgbClr val="4F81BD">
                  <a:shade val="95000"/>
                  <a:satMod val="105000"/>
                </a:srgbClr>
              </a:solidFill>
              <a:prstDash val="solid"/>
            </a:ln>
            <a:effectLst/>
          </p:spPr>
        </p:cxnSp>
        <p:cxnSp>
          <p:nvCxnSpPr>
            <p:cNvPr id="54" name="Łącznik łamany 53"/>
            <p:cNvCxnSpPr>
              <a:stCxn id="44" idx="2"/>
              <a:endCxn id="45" idx="1"/>
            </p:cNvCxnSpPr>
            <p:nvPr/>
          </p:nvCxnSpPr>
          <p:spPr>
            <a:xfrm rot="16200000" flipH="1">
              <a:off x="3501492" y="3018693"/>
              <a:ext cx="684080" cy="72016"/>
            </a:xfrm>
            <a:prstGeom prst="bentConnector2">
              <a:avLst/>
            </a:prstGeom>
            <a:noFill/>
            <a:ln w="9525" cap="flat" cmpd="sng" algn="ctr">
              <a:solidFill>
                <a:srgbClr val="4F81BD">
                  <a:shade val="95000"/>
                  <a:satMod val="105000"/>
                </a:srgbClr>
              </a:solidFill>
              <a:prstDash val="solid"/>
            </a:ln>
            <a:effectLst/>
          </p:spPr>
        </p:cxnSp>
      </p:grpSp>
      <p:grpSp>
        <p:nvGrpSpPr>
          <p:cNvPr id="55" name="Grupa 54"/>
          <p:cNvGrpSpPr/>
          <p:nvPr/>
        </p:nvGrpSpPr>
        <p:grpSpPr>
          <a:xfrm>
            <a:off x="2226837" y="1463538"/>
            <a:ext cx="360040" cy="216024"/>
            <a:chOff x="807511" y="3077345"/>
            <a:chExt cx="404428" cy="584448"/>
          </a:xfrm>
        </p:grpSpPr>
        <p:sp>
          <p:nvSpPr>
            <p:cNvPr id="56" name="Prostokąt 55"/>
            <p:cNvSpPr/>
            <p:nvPr/>
          </p:nvSpPr>
          <p:spPr>
            <a:xfrm>
              <a:off x="879519" y="3077345"/>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57" name="Prostokąt 56"/>
            <p:cNvSpPr/>
            <p:nvPr/>
          </p:nvSpPr>
          <p:spPr>
            <a:xfrm>
              <a:off x="951527" y="3185357"/>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58" name="Prostokąt 57"/>
            <p:cNvSpPr/>
            <p:nvPr/>
          </p:nvSpPr>
          <p:spPr>
            <a:xfrm>
              <a:off x="1031919" y="3257365"/>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59" name="Prostokąt 58"/>
            <p:cNvSpPr/>
            <p:nvPr/>
          </p:nvSpPr>
          <p:spPr>
            <a:xfrm>
              <a:off x="807511" y="3229745"/>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60" name="Prostokąt 59"/>
            <p:cNvSpPr/>
            <p:nvPr/>
          </p:nvSpPr>
          <p:spPr>
            <a:xfrm>
              <a:off x="879519" y="3337757"/>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61" name="Prostokąt 60"/>
            <p:cNvSpPr/>
            <p:nvPr/>
          </p:nvSpPr>
          <p:spPr>
            <a:xfrm>
              <a:off x="959911" y="3409765"/>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grpSp>
      <p:sp>
        <p:nvSpPr>
          <p:cNvPr id="62" name="pole tekstowe 61"/>
          <p:cNvSpPr txBox="1"/>
          <p:nvPr/>
        </p:nvSpPr>
        <p:spPr>
          <a:xfrm>
            <a:off x="2076471" y="2246675"/>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DPM</a:t>
            </a:r>
            <a:endParaRPr lang="en-GB" sz="1000" kern="0">
              <a:solidFill>
                <a:sysClr val="windowText" lastClr="000000"/>
              </a:solidFill>
              <a:latin typeface="Calibri" pitchFamily="34" charset="0"/>
              <a:cs typeface="Calibri" pitchFamily="34" charset="0"/>
            </a:endParaRPr>
          </a:p>
        </p:txBody>
      </p:sp>
      <p:graphicFrame>
        <p:nvGraphicFramePr>
          <p:cNvPr id="63" name="Tabela 62"/>
          <p:cNvGraphicFramePr>
            <a:graphicFrameLocks noGrp="1"/>
          </p:cNvGraphicFramePr>
          <p:nvPr>
            <p:extLst>
              <p:ext uri="{D42A27DB-BD31-4B8C-83A1-F6EECF244321}">
                <p14:modId xmlns:p14="http://schemas.microsoft.com/office/powerpoint/2010/main" val="3770879276"/>
              </p:ext>
            </p:extLst>
          </p:nvPr>
        </p:nvGraphicFramePr>
        <p:xfrm>
          <a:off x="4030212" y="1439699"/>
          <a:ext cx="624840" cy="467360"/>
        </p:xfrm>
        <a:graphic>
          <a:graphicData uri="http://schemas.openxmlformats.org/drawingml/2006/table">
            <a:tbl>
              <a:tblPr firstRow="1" firstCol="1"/>
              <a:tblGrid>
                <a:gridCol w="208280"/>
                <a:gridCol w="208280"/>
                <a:gridCol w="208280"/>
              </a:tblGrid>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64" name="Prostokąt 63"/>
          <p:cNvSpPr/>
          <p:nvPr/>
        </p:nvSpPr>
        <p:spPr>
          <a:xfrm>
            <a:off x="4272271" y="1340768"/>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65" name="Prostokąt 64"/>
          <p:cNvSpPr/>
          <p:nvPr/>
        </p:nvSpPr>
        <p:spPr>
          <a:xfrm>
            <a:off x="4481310" y="1340768"/>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66" name="Prostokąt 65"/>
          <p:cNvSpPr/>
          <p:nvPr/>
        </p:nvSpPr>
        <p:spPr>
          <a:xfrm>
            <a:off x="3837048" y="1591335"/>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67" name="Prostokąt 66"/>
          <p:cNvSpPr/>
          <p:nvPr/>
        </p:nvSpPr>
        <p:spPr>
          <a:xfrm>
            <a:off x="3837048" y="1700492"/>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68" name="Prostokąt 67"/>
          <p:cNvSpPr/>
          <p:nvPr/>
        </p:nvSpPr>
        <p:spPr>
          <a:xfrm>
            <a:off x="3837048" y="1808123"/>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69" name="pole tekstowe 68"/>
          <p:cNvSpPr txBox="1"/>
          <p:nvPr/>
        </p:nvSpPr>
        <p:spPr>
          <a:xfrm>
            <a:off x="3788153" y="2242040"/>
            <a:ext cx="1466195"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annotated templates</a:t>
            </a:r>
            <a:endParaRPr lang="en-GB" sz="1000" kern="0">
              <a:solidFill>
                <a:sysClr val="windowText" lastClr="000000"/>
              </a:solidFill>
              <a:latin typeface="Calibri" pitchFamily="34" charset="0"/>
              <a:cs typeface="Calibri" pitchFamily="34" charset="0"/>
            </a:endParaRPr>
          </a:p>
        </p:txBody>
      </p:sp>
      <p:grpSp>
        <p:nvGrpSpPr>
          <p:cNvPr id="71" name="Grupa 70"/>
          <p:cNvGrpSpPr/>
          <p:nvPr/>
        </p:nvGrpSpPr>
        <p:grpSpPr>
          <a:xfrm>
            <a:off x="2226837" y="1823578"/>
            <a:ext cx="360040" cy="216024"/>
            <a:chOff x="807511" y="3077345"/>
            <a:chExt cx="404428" cy="584448"/>
          </a:xfrm>
        </p:grpSpPr>
        <p:sp>
          <p:nvSpPr>
            <p:cNvPr id="72" name="Prostokąt 71"/>
            <p:cNvSpPr/>
            <p:nvPr/>
          </p:nvSpPr>
          <p:spPr>
            <a:xfrm>
              <a:off x="879519" y="3077345"/>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73" name="Prostokąt 72"/>
            <p:cNvSpPr/>
            <p:nvPr/>
          </p:nvSpPr>
          <p:spPr>
            <a:xfrm>
              <a:off x="951527" y="3185357"/>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74" name="Prostokąt 73"/>
            <p:cNvSpPr/>
            <p:nvPr/>
          </p:nvSpPr>
          <p:spPr>
            <a:xfrm>
              <a:off x="1031919" y="3257365"/>
              <a:ext cx="180020" cy="252028"/>
            </a:xfrm>
            <a:prstGeom prst="rec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75" name="Prostokąt 74"/>
            <p:cNvSpPr/>
            <p:nvPr/>
          </p:nvSpPr>
          <p:spPr>
            <a:xfrm>
              <a:off x="807511" y="3229745"/>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76" name="Prostokąt 75"/>
            <p:cNvSpPr/>
            <p:nvPr/>
          </p:nvSpPr>
          <p:spPr>
            <a:xfrm>
              <a:off x="879519" y="3337757"/>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sp>
          <p:nvSpPr>
            <p:cNvPr id="77" name="Prostokąt 76"/>
            <p:cNvSpPr/>
            <p:nvPr/>
          </p:nvSpPr>
          <p:spPr>
            <a:xfrm>
              <a:off x="959911" y="3409765"/>
              <a:ext cx="180020" cy="252028"/>
            </a:xfrm>
            <a:prstGeom prst="rect">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grpSp>
      <p:graphicFrame>
        <p:nvGraphicFramePr>
          <p:cNvPr id="78" name="Tabela 77"/>
          <p:cNvGraphicFramePr>
            <a:graphicFrameLocks noGrp="1"/>
          </p:cNvGraphicFramePr>
          <p:nvPr>
            <p:extLst>
              <p:ext uri="{D42A27DB-BD31-4B8C-83A1-F6EECF244321}">
                <p14:modId xmlns:p14="http://schemas.microsoft.com/office/powerpoint/2010/main" val="3251649590"/>
              </p:ext>
            </p:extLst>
          </p:nvPr>
        </p:nvGraphicFramePr>
        <p:xfrm>
          <a:off x="4693772" y="1439699"/>
          <a:ext cx="416560" cy="701040"/>
        </p:xfrm>
        <a:graphic>
          <a:graphicData uri="http://schemas.openxmlformats.org/drawingml/2006/table">
            <a:tbl>
              <a:tblPr firstRow="1" firstCol="1"/>
              <a:tblGrid>
                <a:gridCol w="208280"/>
                <a:gridCol w="208280"/>
              </a:tblGrid>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79" name="Prostokąt 78"/>
          <p:cNvSpPr/>
          <p:nvPr/>
        </p:nvSpPr>
        <p:spPr>
          <a:xfrm>
            <a:off x="4935831" y="1340768"/>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80" name="Prostokąt 79"/>
          <p:cNvSpPr/>
          <p:nvPr/>
        </p:nvSpPr>
        <p:spPr>
          <a:xfrm>
            <a:off x="4500608" y="1938597"/>
            <a:ext cx="144016" cy="59511"/>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81" name="Prostokąt 80"/>
          <p:cNvSpPr/>
          <p:nvPr/>
        </p:nvSpPr>
        <p:spPr>
          <a:xfrm>
            <a:off x="4500608" y="1591335"/>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82" name="Prostokąt 81"/>
          <p:cNvSpPr/>
          <p:nvPr/>
        </p:nvSpPr>
        <p:spPr>
          <a:xfrm>
            <a:off x="4500608" y="1707089"/>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83" name="Prostokąt 82"/>
          <p:cNvSpPr/>
          <p:nvPr/>
        </p:nvSpPr>
        <p:spPr>
          <a:xfrm>
            <a:off x="4500608" y="1822843"/>
            <a:ext cx="144016" cy="72008"/>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sp>
        <p:nvSpPr>
          <p:cNvPr id="84" name="Prostokąt 83"/>
          <p:cNvSpPr/>
          <p:nvPr/>
        </p:nvSpPr>
        <p:spPr>
          <a:xfrm>
            <a:off x="4500608" y="2041855"/>
            <a:ext cx="144016" cy="59511"/>
          </a:xfrm>
          <a:prstGeom prst="rect">
            <a:avLst/>
          </a:prstGeom>
          <a:solidFill>
            <a:srgbClr val="4F81BD">
              <a:lumMod val="20000"/>
              <a:lumOff val="80000"/>
            </a:srgbClr>
          </a:solidFill>
          <a:ln w="12700" cap="flat" cmpd="sng" algn="ctr">
            <a:solidFill>
              <a:srgbClr val="4F81BD"/>
            </a:solidFill>
            <a:prstDash val="solid"/>
          </a:ln>
          <a:effectLst/>
        </p:spPr>
        <p:txBody>
          <a:bodyPr rtlCol="0" anchor="ctr"/>
          <a:lstStyle/>
          <a:p>
            <a:pPr algn="ctr">
              <a:defRPr/>
            </a:pPr>
            <a:endParaRPr lang="en-GB" kern="0">
              <a:solidFill>
                <a:sysClr val="windowText" lastClr="000000"/>
              </a:solidFill>
              <a:latin typeface="Calibri" pitchFamily="34" charset="0"/>
              <a:cs typeface="Calibri" pitchFamily="34" charset="0"/>
            </a:endParaRPr>
          </a:p>
        </p:txBody>
      </p:sp>
      <p:graphicFrame>
        <p:nvGraphicFramePr>
          <p:cNvPr id="95" name="Tabela 94"/>
          <p:cNvGraphicFramePr>
            <a:graphicFrameLocks noGrp="1"/>
          </p:cNvGraphicFramePr>
          <p:nvPr>
            <p:extLst>
              <p:ext uri="{D42A27DB-BD31-4B8C-83A1-F6EECF244321}">
                <p14:modId xmlns:p14="http://schemas.microsoft.com/office/powerpoint/2010/main" val="2601841328"/>
              </p:ext>
            </p:extLst>
          </p:nvPr>
        </p:nvGraphicFramePr>
        <p:xfrm>
          <a:off x="1649288" y="3121224"/>
          <a:ext cx="416560" cy="701040"/>
        </p:xfrm>
        <a:graphic>
          <a:graphicData uri="http://schemas.openxmlformats.org/drawingml/2006/table">
            <a:tbl>
              <a:tblPr firstRow="1" firstCol="1"/>
              <a:tblGrid>
                <a:gridCol w="208280"/>
                <a:gridCol w="208280"/>
              </a:tblGrid>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endParaRPr lang="pl-PL" sz="1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784593803"/>
              </p:ext>
            </p:extLst>
          </p:nvPr>
        </p:nvGraphicFramePr>
        <p:xfrm>
          <a:off x="1776691" y="3414675"/>
          <a:ext cx="624840" cy="467360"/>
        </p:xfrm>
        <a:graphic>
          <a:graphicData uri="http://schemas.openxmlformats.org/drawingml/2006/table">
            <a:tbl>
              <a:tblPr firstRow="1" firstCol="1"/>
              <a:tblGrid>
                <a:gridCol w="208280"/>
                <a:gridCol w="208280"/>
                <a:gridCol w="208280"/>
              </a:tblGrid>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defTabSz="914400" rtl="0" eaLnBrk="1" latinLnBrk="0" hangingPunct="1">
                        <a:defRPr kumimoji="0" sz="1800" b="1" kern="1200">
                          <a:solidFill>
                            <a:schemeClr val="tx1"/>
                          </a:solidFill>
                          <a:latin typeface="Calibri"/>
                        </a:defRPr>
                      </a:lvl1pPr>
                      <a:lvl2pPr marL="457200" algn="l" defTabSz="914400" rtl="0" eaLnBrk="1" latinLnBrk="0" hangingPunct="1">
                        <a:defRPr kumimoji="0" sz="1800" b="1" kern="1200">
                          <a:solidFill>
                            <a:schemeClr val="tx1"/>
                          </a:solidFill>
                          <a:latin typeface="Calibri"/>
                        </a:defRPr>
                      </a:lvl2pPr>
                      <a:lvl3pPr marL="914400" algn="l" defTabSz="914400" rtl="0" eaLnBrk="1" latinLnBrk="0" hangingPunct="1">
                        <a:defRPr kumimoji="0" sz="1800" b="1" kern="1200">
                          <a:solidFill>
                            <a:schemeClr val="tx1"/>
                          </a:solidFill>
                          <a:latin typeface="Calibri"/>
                        </a:defRPr>
                      </a:lvl3pPr>
                      <a:lvl4pPr marL="1371600" algn="l" defTabSz="914400" rtl="0" eaLnBrk="1" latinLnBrk="0" hangingPunct="1">
                        <a:defRPr kumimoji="0" sz="1800" b="1" kern="1200">
                          <a:solidFill>
                            <a:schemeClr val="tx1"/>
                          </a:solidFill>
                          <a:latin typeface="Calibri"/>
                        </a:defRPr>
                      </a:lvl4pPr>
                      <a:lvl5pPr marL="1828800" algn="l" defTabSz="914400" rtl="0" eaLnBrk="1" latinLnBrk="0" hangingPunct="1">
                        <a:defRPr kumimoji="0" sz="1800" b="1" kern="1200">
                          <a:solidFill>
                            <a:schemeClr val="tx1"/>
                          </a:solidFill>
                          <a:latin typeface="Calibri"/>
                        </a:defRPr>
                      </a:lvl5pPr>
                      <a:lvl6pPr marL="2286000" algn="l" defTabSz="914400" rtl="0" eaLnBrk="1" latinLnBrk="0" hangingPunct="1">
                        <a:defRPr kumimoji="0" sz="1800" b="1" kern="1200">
                          <a:solidFill>
                            <a:schemeClr val="tx1"/>
                          </a:solidFill>
                          <a:latin typeface="Calibri"/>
                        </a:defRPr>
                      </a:lvl6pPr>
                      <a:lvl7pPr marL="2743200" algn="l" defTabSz="914400" rtl="0" eaLnBrk="1" latinLnBrk="0" hangingPunct="1">
                        <a:defRPr kumimoji="0" sz="1800" b="1" kern="1200">
                          <a:solidFill>
                            <a:schemeClr val="tx1"/>
                          </a:solidFill>
                          <a:latin typeface="Calibri"/>
                        </a:defRPr>
                      </a:lvl7pPr>
                      <a:lvl8pPr marL="3200400" algn="l" defTabSz="914400" rtl="0" eaLnBrk="1" latinLnBrk="0" hangingPunct="1">
                        <a:defRPr kumimoji="0" sz="1800" b="1" kern="1200">
                          <a:solidFill>
                            <a:schemeClr val="tx1"/>
                          </a:solidFill>
                          <a:latin typeface="Calibri"/>
                        </a:defRPr>
                      </a:lvl8pPr>
                      <a:lvl9pPr marL="3657600" algn="l" defTabSz="914400" rtl="0" eaLnBrk="1" latinLnBrk="0" hangingPunct="1">
                        <a:defRPr kumimoji="0" sz="1800" b="1" kern="1200">
                          <a:solidFill>
                            <a:schemeClr val="tx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kumimoji="0" sz="1800" kern="1200">
                          <a:solidFill>
                            <a:schemeClr val="tx1"/>
                          </a:solidFill>
                          <a:latin typeface="Calibri"/>
                        </a:defRPr>
                      </a:lvl1pPr>
                      <a:lvl2pPr marL="457200" algn="l" defTabSz="914400" rtl="0" eaLnBrk="1" latinLnBrk="0" hangingPunct="1">
                        <a:defRPr kumimoji="0" sz="1800" kern="1200">
                          <a:solidFill>
                            <a:schemeClr val="tx1"/>
                          </a:solidFill>
                          <a:latin typeface="Calibri"/>
                        </a:defRPr>
                      </a:lvl2pPr>
                      <a:lvl3pPr marL="914400" algn="l" defTabSz="914400" rtl="0" eaLnBrk="1" latinLnBrk="0" hangingPunct="1">
                        <a:defRPr kumimoji="0" sz="1800" kern="1200">
                          <a:solidFill>
                            <a:schemeClr val="tx1"/>
                          </a:solidFill>
                          <a:latin typeface="Calibri"/>
                        </a:defRPr>
                      </a:lvl3pPr>
                      <a:lvl4pPr marL="1371600" algn="l" defTabSz="914400" rtl="0" eaLnBrk="1" latinLnBrk="0" hangingPunct="1">
                        <a:defRPr kumimoji="0" sz="1800" kern="1200">
                          <a:solidFill>
                            <a:schemeClr val="tx1"/>
                          </a:solidFill>
                          <a:latin typeface="Calibri"/>
                        </a:defRPr>
                      </a:lvl4pPr>
                      <a:lvl5pPr marL="1828800" algn="l" defTabSz="914400" rtl="0" eaLnBrk="1" latinLnBrk="0" hangingPunct="1">
                        <a:defRPr kumimoji="0" sz="1800" kern="1200">
                          <a:solidFill>
                            <a:schemeClr val="tx1"/>
                          </a:solidFill>
                          <a:latin typeface="Calibri"/>
                        </a:defRPr>
                      </a:lvl5pPr>
                      <a:lvl6pPr marL="2286000" algn="l" defTabSz="914400" rtl="0" eaLnBrk="1" latinLnBrk="0" hangingPunct="1">
                        <a:defRPr kumimoji="0" sz="1800" kern="1200">
                          <a:solidFill>
                            <a:schemeClr val="tx1"/>
                          </a:solidFill>
                          <a:latin typeface="Calibri"/>
                        </a:defRPr>
                      </a:lvl6pPr>
                      <a:lvl7pPr marL="2743200" algn="l" defTabSz="914400" rtl="0" eaLnBrk="1" latinLnBrk="0" hangingPunct="1">
                        <a:defRPr kumimoji="0" sz="1800" kern="1200">
                          <a:solidFill>
                            <a:schemeClr val="tx1"/>
                          </a:solidFill>
                          <a:latin typeface="Calibri"/>
                        </a:defRPr>
                      </a:lvl7pPr>
                      <a:lvl8pPr marL="3200400" algn="l" defTabSz="914400" rtl="0" eaLnBrk="1" latinLnBrk="0" hangingPunct="1">
                        <a:defRPr kumimoji="0" sz="1800" kern="1200">
                          <a:solidFill>
                            <a:schemeClr val="tx1"/>
                          </a:solidFill>
                          <a:latin typeface="Calibri"/>
                        </a:defRPr>
                      </a:lvl8pPr>
                      <a:lvl9pPr marL="3657600" algn="l" defTabSz="914400" rtl="0" eaLnBrk="1" latinLnBrk="0" hangingPunct="1">
                        <a:defRPr kumimoji="0" sz="1800" kern="1200">
                          <a:solidFill>
                            <a:schemeClr val="tx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pSp>
        <p:nvGrpSpPr>
          <p:cNvPr id="116" name="Grupa 115"/>
          <p:cNvGrpSpPr/>
          <p:nvPr/>
        </p:nvGrpSpPr>
        <p:grpSpPr>
          <a:xfrm>
            <a:off x="6035054" y="1520863"/>
            <a:ext cx="599695" cy="539985"/>
            <a:chOff x="6012160" y="2636912"/>
            <a:chExt cx="864096" cy="864096"/>
          </a:xfrm>
        </p:grpSpPr>
        <p:sp>
          <p:nvSpPr>
            <p:cNvPr id="117" name="Prostokąt 116"/>
            <p:cNvSpPr/>
            <p:nvPr/>
          </p:nvSpPr>
          <p:spPr>
            <a:xfrm>
              <a:off x="6012160" y="2636912"/>
              <a:ext cx="864096" cy="864096"/>
            </a:xfrm>
            <a:prstGeom prst="rect">
              <a:avLst/>
            </a:prstGeom>
            <a:solidFill>
              <a:sysClr val="window" lastClr="FFFFFF"/>
            </a:solidFill>
            <a:ln w="12700" cap="flat" cmpd="sng" algn="ctr">
              <a:solidFill>
                <a:srgbClr val="4F81BD">
                  <a:lumMod val="40000"/>
                  <a:lumOff val="6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grpSp>
          <p:nvGrpSpPr>
            <p:cNvPr id="118" name="Grupa 117"/>
            <p:cNvGrpSpPr/>
            <p:nvPr/>
          </p:nvGrpSpPr>
          <p:grpSpPr>
            <a:xfrm>
              <a:off x="6084168" y="2708921"/>
              <a:ext cx="720080" cy="720079"/>
              <a:chOff x="6678077" y="2924944"/>
              <a:chExt cx="819597" cy="869048"/>
            </a:xfrm>
          </p:grpSpPr>
          <p:sp>
            <p:nvSpPr>
              <p:cNvPr id="119" name="Elipsa 118"/>
              <p:cNvSpPr/>
              <p:nvPr/>
            </p:nvSpPr>
            <p:spPr>
              <a:xfrm>
                <a:off x="6678077" y="2924944"/>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20" name="Elipsa 119"/>
              <p:cNvSpPr/>
              <p:nvPr/>
            </p:nvSpPr>
            <p:spPr>
              <a:xfrm>
                <a:off x="6799005" y="3060062"/>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21" name="Elipsa 120"/>
              <p:cNvSpPr/>
              <p:nvPr/>
            </p:nvSpPr>
            <p:spPr>
              <a:xfrm>
                <a:off x="6796205" y="3426935"/>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22" name="Elipsa 121"/>
              <p:cNvSpPr/>
              <p:nvPr/>
            </p:nvSpPr>
            <p:spPr>
              <a:xfrm>
                <a:off x="6916876" y="3171191"/>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23" name="Elipsa 122"/>
              <p:cNvSpPr/>
              <p:nvPr/>
            </p:nvSpPr>
            <p:spPr>
              <a:xfrm>
                <a:off x="6917834" y="3315806"/>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24" name="Łącznik łamany 123"/>
              <p:cNvCxnSpPr>
                <a:stCxn id="119" idx="4"/>
                <a:endCxn id="120" idx="2"/>
              </p:cNvCxnSpPr>
              <p:nvPr/>
            </p:nvCxnSpPr>
            <p:spPr>
              <a:xfrm rot="16200000" flipH="1">
                <a:off x="6726546" y="3043168"/>
                <a:ext cx="79553" cy="65363"/>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cxnSp>
            <p:nvCxnSpPr>
              <p:cNvPr id="125" name="Łącznik łamany 124"/>
              <p:cNvCxnSpPr>
                <a:stCxn id="119" idx="4"/>
                <a:endCxn id="121" idx="2"/>
              </p:cNvCxnSpPr>
              <p:nvPr/>
            </p:nvCxnSpPr>
            <p:spPr>
              <a:xfrm rot="16200000" flipH="1">
                <a:off x="6541709" y="3228004"/>
                <a:ext cx="446427" cy="62563"/>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cxnSp>
            <p:nvCxnSpPr>
              <p:cNvPr id="126" name="Łącznik łamany 125"/>
              <p:cNvCxnSpPr>
                <a:stCxn id="120" idx="4"/>
                <a:endCxn id="122" idx="2"/>
              </p:cNvCxnSpPr>
              <p:nvPr/>
            </p:nvCxnSpPr>
            <p:spPr>
              <a:xfrm rot="16200000" flipH="1">
                <a:off x="6857939" y="3167819"/>
                <a:ext cx="55564" cy="62307"/>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cxnSp>
            <p:nvCxnSpPr>
              <p:cNvPr id="127" name="Łącznik łamany 126"/>
              <p:cNvCxnSpPr>
                <a:stCxn id="120" idx="4"/>
                <a:endCxn id="123" idx="2"/>
              </p:cNvCxnSpPr>
              <p:nvPr/>
            </p:nvCxnSpPr>
            <p:spPr>
              <a:xfrm rot="16200000" flipH="1">
                <a:off x="6786110" y="3239648"/>
                <a:ext cx="200179" cy="63265"/>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sp>
            <p:nvSpPr>
              <p:cNvPr id="128" name="Elipsa 127"/>
              <p:cNvSpPr/>
              <p:nvPr/>
            </p:nvSpPr>
            <p:spPr>
              <a:xfrm>
                <a:off x="7164288" y="2926855"/>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29" name="Schemat blokowy: dokument 128"/>
              <p:cNvSpPr/>
              <p:nvPr/>
            </p:nvSpPr>
            <p:spPr>
              <a:xfrm>
                <a:off x="7330981" y="3051916"/>
                <a:ext cx="166693" cy="111128"/>
              </a:xfrm>
              <a:prstGeom prst="flowChartDocument">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30" name="Łącznik łamany 129"/>
              <p:cNvCxnSpPr>
                <a:stCxn id="128" idx="4"/>
                <a:endCxn id="129" idx="1"/>
              </p:cNvCxnSpPr>
              <p:nvPr/>
            </p:nvCxnSpPr>
            <p:spPr>
              <a:xfrm rot="16200000" flipH="1">
                <a:off x="7240668" y="3017168"/>
                <a:ext cx="69497" cy="111129"/>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sp>
            <p:nvSpPr>
              <p:cNvPr id="131" name="Elipsa 130"/>
              <p:cNvSpPr/>
              <p:nvPr/>
            </p:nvSpPr>
            <p:spPr>
              <a:xfrm>
                <a:off x="7164288" y="3170667"/>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32" name="Schemat blokowy: dokument 131"/>
              <p:cNvSpPr/>
              <p:nvPr/>
            </p:nvSpPr>
            <p:spPr>
              <a:xfrm>
                <a:off x="7330981" y="3274174"/>
                <a:ext cx="166693" cy="111128"/>
              </a:xfrm>
              <a:prstGeom prst="flowChartDocument">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33" name="Łącznik łamany 132"/>
              <p:cNvCxnSpPr>
                <a:stCxn id="131" idx="4"/>
                <a:endCxn id="132" idx="1"/>
              </p:cNvCxnSpPr>
              <p:nvPr/>
            </p:nvCxnSpPr>
            <p:spPr>
              <a:xfrm rot="16200000" flipH="1">
                <a:off x="7251445" y="3250201"/>
                <a:ext cx="47943" cy="111129"/>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sp>
            <p:nvSpPr>
              <p:cNvPr id="134" name="Elipsa 133"/>
              <p:cNvSpPr/>
              <p:nvPr/>
            </p:nvSpPr>
            <p:spPr>
              <a:xfrm>
                <a:off x="7164288" y="3426695"/>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35" name="Schemat blokowy: dokument 134"/>
              <p:cNvSpPr/>
              <p:nvPr/>
            </p:nvSpPr>
            <p:spPr>
              <a:xfrm>
                <a:off x="7330981" y="3551995"/>
                <a:ext cx="166693" cy="111128"/>
              </a:xfrm>
              <a:prstGeom prst="flowChartDocument">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36" name="Łącznik łamany 135"/>
              <p:cNvCxnSpPr>
                <a:stCxn id="134" idx="4"/>
                <a:endCxn id="135" idx="1"/>
              </p:cNvCxnSpPr>
              <p:nvPr/>
            </p:nvCxnSpPr>
            <p:spPr>
              <a:xfrm rot="16200000" flipH="1">
                <a:off x="7240549" y="3517127"/>
                <a:ext cx="69735" cy="111129"/>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sp>
            <p:nvSpPr>
              <p:cNvPr id="137" name="Schemat blokowy: dokument 136"/>
              <p:cNvSpPr/>
              <p:nvPr/>
            </p:nvSpPr>
            <p:spPr>
              <a:xfrm>
                <a:off x="7330981" y="3690907"/>
                <a:ext cx="166693" cy="103085"/>
              </a:xfrm>
              <a:prstGeom prst="flowChartDocument">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38" name="Łącznik łamany 137"/>
              <p:cNvCxnSpPr>
                <a:stCxn id="134" idx="4"/>
                <a:endCxn id="137" idx="1"/>
              </p:cNvCxnSpPr>
              <p:nvPr/>
            </p:nvCxnSpPr>
            <p:spPr>
              <a:xfrm rot="16200000" flipH="1">
                <a:off x="7173104" y="3584572"/>
                <a:ext cx="204625" cy="111129"/>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sp>
            <p:nvSpPr>
              <p:cNvPr id="139" name="Elipsa 138"/>
              <p:cNvSpPr/>
              <p:nvPr/>
            </p:nvSpPr>
            <p:spPr>
              <a:xfrm>
                <a:off x="6922372" y="3546714"/>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40" name="Elipsa 139"/>
              <p:cNvSpPr/>
              <p:nvPr/>
            </p:nvSpPr>
            <p:spPr>
              <a:xfrm>
                <a:off x="6923330" y="3682120"/>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41" name="Łącznik łamany 140"/>
              <p:cNvCxnSpPr>
                <a:stCxn id="121" idx="4"/>
                <a:endCxn id="139" idx="2"/>
              </p:cNvCxnSpPr>
              <p:nvPr/>
            </p:nvCxnSpPr>
            <p:spPr>
              <a:xfrm rot="16200000" flipH="1">
                <a:off x="6854969" y="3534872"/>
                <a:ext cx="64216" cy="70604"/>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cxnSp>
            <p:nvCxnSpPr>
              <p:cNvPr id="142" name="Łącznik łamany 141"/>
              <p:cNvCxnSpPr>
                <a:stCxn id="121" idx="4"/>
                <a:endCxn id="140" idx="2"/>
              </p:cNvCxnSpPr>
              <p:nvPr/>
            </p:nvCxnSpPr>
            <p:spPr>
              <a:xfrm rot="16200000" flipH="1">
                <a:off x="6787747" y="3602097"/>
                <a:ext cx="199622" cy="71562"/>
              </a:xfrm>
              <a:prstGeom prst="bentConnector2">
                <a:avLst/>
              </a:prstGeom>
              <a:solidFill>
                <a:srgbClr val="4F81BD">
                  <a:lumMod val="40000"/>
                  <a:lumOff val="60000"/>
                </a:srgbClr>
              </a:solidFill>
              <a:ln w="12700" cap="flat" cmpd="sng" algn="ctr">
                <a:solidFill>
                  <a:srgbClr val="4F81BD">
                    <a:lumMod val="40000"/>
                    <a:lumOff val="60000"/>
                  </a:srgbClr>
                </a:solidFill>
                <a:prstDash val="solid"/>
              </a:ln>
              <a:effectLst/>
            </p:spPr>
          </p:cxnSp>
        </p:grpSp>
      </p:grpSp>
      <p:grpSp>
        <p:nvGrpSpPr>
          <p:cNvPr id="143" name="Grupa 142"/>
          <p:cNvGrpSpPr/>
          <p:nvPr/>
        </p:nvGrpSpPr>
        <p:grpSpPr>
          <a:xfrm>
            <a:off x="5963046" y="1664879"/>
            <a:ext cx="599695" cy="539985"/>
            <a:chOff x="6012160" y="2636912"/>
            <a:chExt cx="864096" cy="864096"/>
          </a:xfrm>
        </p:grpSpPr>
        <p:sp>
          <p:nvSpPr>
            <p:cNvPr id="144" name="Prostokąt 143"/>
            <p:cNvSpPr/>
            <p:nvPr/>
          </p:nvSpPr>
          <p:spPr>
            <a:xfrm>
              <a:off x="6012160" y="2636912"/>
              <a:ext cx="864096" cy="864096"/>
            </a:xfrm>
            <a:prstGeom prst="rect">
              <a:avLst/>
            </a:prstGeom>
            <a:solidFill>
              <a:sysClr val="window" lastClr="FFFFFF"/>
            </a:solidFill>
            <a:ln w="12700" cap="flat" cmpd="sng" algn="ctr">
              <a:solidFill>
                <a:srgbClr val="4F81BD">
                  <a:shade val="50000"/>
                </a:srgbClr>
              </a:solidFill>
              <a:prstDash val="solid"/>
            </a:ln>
            <a:effectLst/>
          </p:spPr>
          <p:txBody>
            <a:bodyPr rtlCol="0" anchor="ctr"/>
            <a:lstStyle/>
            <a:p>
              <a:pPr algn="ctr">
                <a:defRPr/>
              </a:pPr>
              <a:endParaRPr lang="en-GB" sz="1000" kern="0">
                <a:solidFill>
                  <a:sysClr val="window" lastClr="FFFFFF"/>
                </a:solidFill>
                <a:latin typeface="Calibri" pitchFamily="34" charset="0"/>
                <a:cs typeface="Calibri" pitchFamily="34" charset="0"/>
              </a:endParaRPr>
            </a:p>
          </p:txBody>
        </p:sp>
        <p:grpSp>
          <p:nvGrpSpPr>
            <p:cNvPr id="145" name="Grupa 144"/>
            <p:cNvGrpSpPr/>
            <p:nvPr/>
          </p:nvGrpSpPr>
          <p:grpSpPr>
            <a:xfrm>
              <a:off x="6084168" y="2708921"/>
              <a:ext cx="720080" cy="720079"/>
              <a:chOff x="6678077" y="2924944"/>
              <a:chExt cx="819597" cy="869048"/>
            </a:xfrm>
          </p:grpSpPr>
          <p:sp>
            <p:nvSpPr>
              <p:cNvPr id="146" name="Elipsa 145"/>
              <p:cNvSpPr/>
              <p:nvPr/>
            </p:nvSpPr>
            <p:spPr>
              <a:xfrm>
                <a:off x="6678077" y="2924944"/>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47" name="Elipsa 146"/>
              <p:cNvSpPr/>
              <p:nvPr/>
            </p:nvSpPr>
            <p:spPr>
              <a:xfrm>
                <a:off x="6799005" y="3060062"/>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48" name="Elipsa 147"/>
              <p:cNvSpPr/>
              <p:nvPr/>
            </p:nvSpPr>
            <p:spPr>
              <a:xfrm>
                <a:off x="6796205" y="3426935"/>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49" name="Elipsa 148"/>
              <p:cNvSpPr/>
              <p:nvPr/>
            </p:nvSpPr>
            <p:spPr>
              <a:xfrm>
                <a:off x="6916876" y="3171191"/>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50" name="Elipsa 149"/>
              <p:cNvSpPr/>
              <p:nvPr/>
            </p:nvSpPr>
            <p:spPr>
              <a:xfrm>
                <a:off x="6917834" y="3315806"/>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51" name="Łącznik łamany 150"/>
              <p:cNvCxnSpPr>
                <a:stCxn id="146" idx="4"/>
                <a:endCxn id="147" idx="2"/>
              </p:cNvCxnSpPr>
              <p:nvPr/>
            </p:nvCxnSpPr>
            <p:spPr>
              <a:xfrm rot="16200000" flipH="1">
                <a:off x="6726546" y="3043168"/>
                <a:ext cx="79553" cy="65363"/>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cxnSp>
            <p:nvCxnSpPr>
              <p:cNvPr id="152" name="Łącznik łamany 151"/>
              <p:cNvCxnSpPr>
                <a:stCxn id="146" idx="4"/>
                <a:endCxn id="148" idx="2"/>
              </p:cNvCxnSpPr>
              <p:nvPr/>
            </p:nvCxnSpPr>
            <p:spPr>
              <a:xfrm rot="16200000" flipH="1">
                <a:off x="6541709" y="3228004"/>
                <a:ext cx="446427" cy="62563"/>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cxnSp>
            <p:nvCxnSpPr>
              <p:cNvPr id="153" name="Łącznik łamany 152"/>
              <p:cNvCxnSpPr>
                <a:stCxn id="147" idx="4"/>
                <a:endCxn id="149" idx="2"/>
              </p:cNvCxnSpPr>
              <p:nvPr/>
            </p:nvCxnSpPr>
            <p:spPr>
              <a:xfrm rot="16200000" flipH="1">
                <a:off x="6857939" y="3167819"/>
                <a:ext cx="55564" cy="62307"/>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cxnSp>
            <p:nvCxnSpPr>
              <p:cNvPr id="154" name="Łącznik łamany 153"/>
              <p:cNvCxnSpPr>
                <a:stCxn id="147" idx="4"/>
                <a:endCxn id="150" idx="2"/>
              </p:cNvCxnSpPr>
              <p:nvPr/>
            </p:nvCxnSpPr>
            <p:spPr>
              <a:xfrm rot="16200000" flipH="1">
                <a:off x="6786110" y="3239648"/>
                <a:ext cx="200179" cy="63265"/>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sp>
            <p:nvSpPr>
              <p:cNvPr id="155" name="Elipsa 154"/>
              <p:cNvSpPr/>
              <p:nvPr/>
            </p:nvSpPr>
            <p:spPr>
              <a:xfrm>
                <a:off x="7164288" y="2926855"/>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56" name="Schemat blokowy: dokument 155"/>
              <p:cNvSpPr/>
              <p:nvPr/>
            </p:nvSpPr>
            <p:spPr>
              <a:xfrm>
                <a:off x="7330981" y="3051916"/>
                <a:ext cx="166693" cy="111128"/>
              </a:xfrm>
              <a:prstGeom prst="flowChartDocumen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57" name="Łącznik łamany 156"/>
              <p:cNvCxnSpPr>
                <a:stCxn id="155" idx="4"/>
                <a:endCxn id="156" idx="1"/>
              </p:cNvCxnSpPr>
              <p:nvPr/>
            </p:nvCxnSpPr>
            <p:spPr>
              <a:xfrm rot="16200000" flipH="1">
                <a:off x="7240668" y="3017168"/>
                <a:ext cx="69497" cy="111129"/>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sp>
            <p:nvSpPr>
              <p:cNvPr id="158" name="Elipsa 157"/>
              <p:cNvSpPr/>
              <p:nvPr/>
            </p:nvSpPr>
            <p:spPr>
              <a:xfrm>
                <a:off x="7164288" y="3170667"/>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59" name="Schemat blokowy: dokument 158"/>
              <p:cNvSpPr/>
              <p:nvPr/>
            </p:nvSpPr>
            <p:spPr>
              <a:xfrm>
                <a:off x="7330981" y="3274174"/>
                <a:ext cx="166693" cy="111128"/>
              </a:xfrm>
              <a:prstGeom prst="flowChartDocumen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60" name="Łącznik łamany 159"/>
              <p:cNvCxnSpPr>
                <a:stCxn id="158" idx="4"/>
                <a:endCxn id="159" idx="1"/>
              </p:cNvCxnSpPr>
              <p:nvPr/>
            </p:nvCxnSpPr>
            <p:spPr>
              <a:xfrm rot="16200000" flipH="1">
                <a:off x="7251445" y="3250201"/>
                <a:ext cx="47943" cy="111129"/>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sp>
            <p:nvSpPr>
              <p:cNvPr id="161" name="Elipsa 160"/>
              <p:cNvSpPr/>
              <p:nvPr/>
            </p:nvSpPr>
            <p:spPr>
              <a:xfrm>
                <a:off x="7164288" y="3426695"/>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62" name="Schemat blokowy: dokument 161"/>
              <p:cNvSpPr/>
              <p:nvPr/>
            </p:nvSpPr>
            <p:spPr>
              <a:xfrm>
                <a:off x="7330981" y="3551995"/>
                <a:ext cx="166693" cy="111128"/>
              </a:xfrm>
              <a:prstGeom prst="flowChartDocumen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63" name="Łącznik łamany 162"/>
              <p:cNvCxnSpPr>
                <a:stCxn id="161" idx="4"/>
                <a:endCxn id="162" idx="1"/>
              </p:cNvCxnSpPr>
              <p:nvPr/>
            </p:nvCxnSpPr>
            <p:spPr>
              <a:xfrm rot="16200000" flipH="1">
                <a:off x="7240549" y="3517127"/>
                <a:ext cx="69735" cy="111129"/>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sp>
            <p:nvSpPr>
              <p:cNvPr id="164" name="Schemat blokowy: dokument 163"/>
              <p:cNvSpPr/>
              <p:nvPr/>
            </p:nvSpPr>
            <p:spPr>
              <a:xfrm>
                <a:off x="7330981" y="3690907"/>
                <a:ext cx="166693" cy="103085"/>
              </a:xfrm>
              <a:prstGeom prst="flowChartDocument">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65" name="Łącznik łamany 164"/>
              <p:cNvCxnSpPr>
                <a:stCxn id="161" idx="4"/>
                <a:endCxn id="164" idx="1"/>
              </p:cNvCxnSpPr>
              <p:nvPr/>
            </p:nvCxnSpPr>
            <p:spPr>
              <a:xfrm rot="16200000" flipH="1">
                <a:off x="7173104" y="3584572"/>
                <a:ext cx="204625" cy="111129"/>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sp>
            <p:nvSpPr>
              <p:cNvPr id="166" name="Elipsa 165"/>
              <p:cNvSpPr/>
              <p:nvPr/>
            </p:nvSpPr>
            <p:spPr>
              <a:xfrm>
                <a:off x="6922372" y="3546714"/>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67" name="Elipsa 166"/>
              <p:cNvSpPr/>
              <p:nvPr/>
            </p:nvSpPr>
            <p:spPr>
              <a:xfrm>
                <a:off x="6923330" y="3682120"/>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cxnSp>
            <p:nvCxnSpPr>
              <p:cNvPr id="168" name="Łącznik łamany 167"/>
              <p:cNvCxnSpPr>
                <a:stCxn id="148" idx="4"/>
                <a:endCxn id="166" idx="2"/>
              </p:cNvCxnSpPr>
              <p:nvPr/>
            </p:nvCxnSpPr>
            <p:spPr>
              <a:xfrm rot="16200000" flipH="1">
                <a:off x="6854969" y="3534872"/>
                <a:ext cx="64216" cy="70604"/>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cxnSp>
            <p:nvCxnSpPr>
              <p:cNvPr id="169" name="Łącznik łamany 168"/>
              <p:cNvCxnSpPr>
                <a:stCxn id="148" idx="4"/>
                <a:endCxn id="167" idx="2"/>
              </p:cNvCxnSpPr>
              <p:nvPr/>
            </p:nvCxnSpPr>
            <p:spPr>
              <a:xfrm rot="16200000" flipH="1">
                <a:off x="6787747" y="3602097"/>
                <a:ext cx="199622" cy="71562"/>
              </a:xfrm>
              <a:prstGeom prst="bentConnector2">
                <a:avLst/>
              </a:prstGeom>
              <a:solidFill>
                <a:srgbClr val="4F81BD">
                  <a:lumMod val="40000"/>
                  <a:lumOff val="60000"/>
                </a:srgbClr>
              </a:solidFill>
              <a:ln w="12700" cap="flat" cmpd="sng" algn="ctr">
                <a:solidFill>
                  <a:srgbClr val="4F81BD">
                    <a:shade val="50000"/>
                  </a:srgbClr>
                </a:solidFill>
                <a:prstDash val="solid"/>
              </a:ln>
              <a:effectLst/>
            </p:spPr>
          </p:cxnSp>
        </p:grpSp>
      </p:grpSp>
      <p:grpSp>
        <p:nvGrpSpPr>
          <p:cNvPr id="98" name="Grupa 97"/>
          <p:cNvGrpSpPr/>
          <p:nvPr/>
        </p:nvGrpSpPr>
        <p:grpSpPr>
          <a:xfrm>
            <a:off x="6046179" y="1315773"/>
            <a:ext cx="636478" cy="127071"/>
            <a:chOff x="5949678" y="2200100"/>
            <a:chExt cx="864096" cy="220787"/>
          </a:xfrm>
        </p:grpSpPr>
        <p:sp>
          <p:nvSpPr>
            <p:cNvPr id="99" name="Prostokąt 98"/>
            <p:cNvSpPr/>
            <p:nvPr/>
          </p:nvSpPr>
          <p:spPr>
            <a:xfrm>
              <a:off x="5949678" y="2200100"/>
              <a:ext cx="864096" cy="220787"/>
            </a:xfrm>
            <a:prstGeom prst="rect">
              <a:avLst/>
            </a:prstGeom>
            <a:solidFill>
              <a:sysClr val="window" lastClr="FFFFFF"/>
            </a:solidFill>
            <a:ln w="12700" cap="flat" cmpd="sng" algn="ctr">
              <a:solidFill>
                <a:srgbClr val="4F81BD">
                  <a:lumMod val="40000"/>
                  <a:lumOff val="60000"/>
                </a:srgbClr>
              </a:solidFill>
              <a:prstDash val="solid"/>
            </a:ln>
            <a:effectLst/>
          </p:spPr>
          <p:txBody>
            <a:bodyPr rtlCol="0" anchor="ctr"/>
            <a:lstStyle/>
            <a:p>
              <a:pPr algn="ctr">
                <a:defRPr/>
              </a:pPr>
              <a:endParaRPr lang="en-GB" sz="1000" kern="0">
                <a:noFill/>
                <a:latin typeface="Calibri" pitchFamily="34" charset="0"/>
                <a:cs typeface="Calibri" pitchFamily="34" charset="0"/>
              </a:endParaRPr>
            </a:p>
          </p:txBody>
        </p:sp>
        <p:grpSp>
          <p:nvGrpSpPr>
            <p:cNvPr id="100" name="Grupa 99"/>
            <p:cNvGrpSpPr/>
            <p:nvPr/>
          </p:nvGrpSpPr>
          <p:grpSpPr>
            <a:xfrm rot="16200000">
              <a:off x="6335318" y="1929900"/>
              <a:ext cx="92078" cy="757445"/>
              <a:chOff x="6300192" y="2924944"/>
              <a:chExt cx="111129" cy="862124"/>
            </a:xfrm>
          </p:grpSpPr>
          <p:sp>
            <p:nvSpPr>
              <p:cNvPr id="101" name="Elipsa 100"/>
              <p:cNvSpPr/>
              <p:nvPr/>
            </p:nvSpPr>
            <p:spPr>
              <a:xfrm>
                <a:off x="6300192" y="2924944"/>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02" name="Elipsa 101"/>
              <p:cNvSpPr/>
              <p:nvPr/>
            </p:nvSpPr>
            <p:spPr>
              <a:xfrm>
                <a:off x="6300192" y="3075143"/>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03" name="Elipsa 102"/>
              <p:cNvSpPr/>
              <p:nvPr/>
            </p:nvSpPr>
            <p:spPr>
              <a:xfrm>
                <a:off x="6300192" y="3525740"/>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04" name="Elipsa 103"/>
              <p:cNvSpPr/>
              <p:nvPr/>
            </p:nvSpPr>
            <p:spPr>
              <a:xfrm>
                <a:off x="6300192" y="3225342"/>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05" name="Elipsa 104"/>
              <p:cNvSpPr/>
              <p:nvPr/>
            </p:nvSpPr>
            <p:spPr>
              <a:xfrm>
                <a:off x="6300192" y="3375541"/>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06" name="Elipsa 105"/>
              <p:cNvSpPr/>
              <p:nvPr/>
            </p:nvSpPr>
            <p:spPr>
              <a:xfrm>
                <a:off x="6300192" y="3675939"/>
                <a:ext cx="111129" cy="111129"/>
              </a:xfrm>
              <a:prstGeom prst="ellipse">
                <a:avLst/>
              </a:prstGeom>
              <a:solidFill>
                <a:srgbClr val="4F81BD">
                  <a:lumMod val="40000"/>
                  <a:lumOff val="60000"/>
                </a:srgbClr>
              </a:solidFill>
              <a:ln w="12700" cap="flat" cmpd="sng" algn="ctr">
                <a:solidFill>
                  <a:srgbClr val="4F81BD">
                    <a:lumMod val="40000"/>
                    <a:lumOff val="6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grpSp>
      </p:grpSp>
      <p:grpSp>
        <p:nvGrpSpPr>
          <p:cNvPr id="107" name="Grupa 106"/>
          <p:cNvGrpSpPr/>
          <p:nvPr/>
        </p:nvGrpSpPr>
        <p:grpSpPr>
          <a:xfrm>
            <a:off x="5964645" y="1450264"/>
            <a:ext cx="636478" cy="127071"/>
            <a:chOff x="5949678" y="2200100"/>
            <a:chExt cx="864096" cy="220787"/>
          </a:xfrm>
        </p:grpSpPr>
        <p:sp>
          <p:nvSpPr>
            <p:cNvPr id="108" name="Prostokąt 107"/>
            <p:cNvSpPr/>
            <p:nvPr/>
          </p:nvSpPr>
          <p:spPr>
            <a:xfrm>
              <a:off x="5949678" y="2200100"/>
              <a:ext cx="864096" cy="220787"/>
            </a:xfrm>
            <a:prstGeom prst="rect">
              <a:avLst/>
            </a:prstGeom>
            <a:solidFill>
              <a:sysClr val="window" lastClr="FFFFFF"/>
            </a:solidFill>
            <a:ln w="12700" cap="flat" cmpd="sng" algn="ctr">
              <a:solidFill>
                <a:srgbClr val="4F81BD">
                  <a:shade val="50000"/>
                </a:srgbClr>
              </a:solidFill>
              <a:prstDash val="solid"/>
            </a:ln>
            <a:effectLst/>
          </p:spPr>
          <p:txBody>
            <a:bodyPr rtlCol="0" anchor="ctr"/>
            <a:lstStyle/>
            <a:p>
              <a:pPr algn="ctr">
                <a:defRPr/>
              </a:pPr>
              <a:endParaRPr lang="en-GB" sz="1000" kern="0">
                <a:noFill/>
                <a:latin typeface="Calibri" pitchFamily="34" charset="0"/>
                <a:cs typeface="Calibri" pitchFamily="34" charset="0"/>
              </a:endParaRPr>
            </a:p>
          </p:txBody>
        </p:sp>
        <p:grpSp>
          <p:nvGrpSpPr>
            <p:cNvPr id="109" name="Grupa 108"/>
            <p:cNvGrpSpPr/>
            <p:nvPr/>
          </p:nvGrpSpPr>
          <p:grpSpPr>
            <a:xfrm rot="16200000">
              <a:off x="6335318" y="1929900"/>
              <a:ext cx="92078" cy="757445"/>
              <a:chOff x="6300192" y="2924944"/>
              <a:chExt cx="111129" cy="862124"/>
            </a:xfrm>
          </p:grpSpPr>
          <p:sp>
            <p:nvSpPr>
              <p:cNvPr id="110" name="Elipsa 109"/>
              <p:cNvSpPr/>
              <p:nvPr/>
            </p:nvSpPr>
            <p:spPr>
              <a:xfrm>
                <a:off x="6300192" y="2924944"/>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11" name="Elipsa 110"/>
              <p:cNvSpPr/>
              <p:nvPr/>
            </p:nvSpPr>
            <p:spPr>
              <a:xfrm>
                <a:off x="6300192" y="3075143"/>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12" name="Elipsa 111"/>
              <p:cNvSpPr/>
              <p:nvPr/>
            </p:nvSpPr>
            <p:spPr>
              <a:xfrm>
                <a:off x="6300192" y="3525740"/>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13" name="Elipsa 112"/>
              <p:cNvSpPr/>
              <p:nvPr/>
            </p:nvSpPr>
            <p:spPr>
              <a:xfrm>
                <a:off x="6300192" y="3225342"/>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14" name="Elipsa 113"/>
              <p:cNvSpPr/>
              <p:nvPr/>
            </p:nvSpPr>
            <p:spPr>
              <a:xfrm>
                <a:off x="6300192" y="3375541"/>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sp>
            <p:nvSpPr>
              <p:cNvPr id="115" name="Elipsa 114"/>
              <p:cNvSpPr/>
              <p:nvPr/>
            </p:nvSpPr>
            <p:spPr>
              <a:xfrm>
                <a:off x="6300192" y="3675939"/>
                <a:ext cx="111129" cy="111129"/>
              </a:xfrm>
              <a:prstGeom prst="ellipse">
                <a:avLst/>
              </a:prstGeom>
              <a:solidFill>
                <a:srgbClr val="4F81BD">
                  <a:lumMod val="40000"/>
                  <a:lumOff val="60000"/>
                </a:srgbClr>
              </a:solidFill>
              <a:ln w="12700" cap="flat" cmpd="sng" algn="ctr">
                <a:solidFill>
                  <a:srgbClr val="4F81BD">
                    <a:shade val="50000"/>
                  </a:srgbClr>
                </a:solidFill>
                <a:prstDash val="solid"/>
              </a:ln>
              <a:effectLst/>
            </p:spPr>
            <p:txBody>
              <a:bodyPr rtlCol="0" anchor="ctr"/>
              <a:lstStyle/>
              <a:p>
                <a:pPr algn="ctr">
                  <a:defRPr/>
                </a:pPr>
                <a:endParaRPr lang="en-GB" kern="0">
                  <a:solidFill>
                    <a:sysClr val="window" lastClr="FFFFFF"/>
                  </a:solidFill>
                  <a:latin typeface="Calibri" pitchFamily="34" charset="0"/>
                  <a:cs typeface="Calibri" pitchFamily="34" charset="0"/>
                </a:endParaRPr>
              </a:p>
            </p:txBody>
          </p:sp>
        </p:grpSp>
      </p:grpSp>
      <p:sp>
        <p:nvSpPr>
          <p:cNvPr id="170" name="pole tekstowe 169"/>
          <p:cNvSpPr txBox="1"/>
          <p:nvPr/>
        </p:nvSpPr>
        <p:spPr>
          <a:xfrm>
            <a:off x="5830412" y="2246675"/>
            <a:ext cx="852246" cy="400110"/>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XBRL taxonomy</a:t>
            </a:r>
            <a:endParaRPr lang="en-GB" sz="1000" kern="0">
              <a:solidFill>
                <a:sysClr val="windowText" lastClr="000000"/>
              </a:solidFill>
              <a:latin typeface="Calibri" pitchFamily="34" charset="0"/>
              <a:cs typeface="Calibri" pitchFamily="34" charset="0"/>
            </a:endParaRPr>
          </a:p>
        </p:txBody>
      </p:sp>
      <p:sp>
        <p:nvSpPr>
          <p:cNvPr id="96" name="Pięciokąt 95"/>
          <p:cNvSpPr/>
          <p:nvPr/>
        </p:nvSpPr>
        <p:spPr bwMode="auto">
          <a:xfrm>
            <a:off x="1437924" y="6093296"/>
            <a:ext cx="1241902" cy="288032"/>
          </a:xfrm>
          <a:prstGeom prst="homePlate">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000" smtClean="0">
                <a:solidFill>
                  <a:srgbClr val="000000"/>
                </a:solidFill>
                <a:latin typeface="Arial" charset="0"/>
              </a:rPr>
              <a:t>Reporting</a:t>
            </a:r>
          </a:p>
        </p:txBody>
      </p:sp>
      <p:sp>
        <p:nvSpPr>
          <p:cNvPr id="97" name="Pagon 96"/>
          <p:cNvSpPr/>
          <p:nvPr/>
        </p:nvSpPr>
        <p:spPr bwMode="auto">
          <a:xfrm>
            <a:off x="2650363" y="6093296"/>
            <a:ext cx="1693916" cy="288032"/>
          </a:xfrm>
          <a:prstGeom prst="chevron">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000" smtClean="0">
                <a:solidFill>
                  <a:srgbClr val="000000"/>
                </a:solidFill>
                <a:latin typeface="Arial" charset="0"/>
              </a:rPr>
              <a:t>Data quality check</a:t>
            </a:r>
          </a:p>
        </p:txBody>
      </p:sp>
      <p:sp>
        <p:nvSpPr>
          <p:cNvPr id="171" name="Pagon 170"/>
          <p:cNvSpPr/>
          <p:nvPr/>
        </p:nvSpPr>
        <p:spPr bwMode="auto">
          <a:xfrm>
            <a:off x="4318244" y="6093296"/>
            <a:ext cx="1693916" cy="288032"/>
          </a:xfrm>
          <a:prstGeom prst="chevron">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000" smtClean="0">
                <a:solidFill>
                  <a:srgbClr val="000000"/>
                </a:solidFill>
                <a:latin typeface="Arial" charset="0"/>
              </a:rPr>
              <a:t>Data and metadata</a:t>
            </a:r>
          </a:p>
        </p:txBody>
      </p:sp>
      <p:sp>
        <p:nvSpPr>
          <p:cNvPr id="172" name="Pagon 171"/>
          <p:cNvSpPr/>
          <p:nvPr/>
        </p:nvSpPr>
        <p:spPr bwMode="auto">
          <a:xfrm>
            <a:off x="5974428" y="6093296"/>
            <a:ext cx="1693916" cy="288032"/>
          </a:xfrm>
          <a:prstGeom prst="chevron">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GB" sz="1000" smtClean="0">
                <a:solidFill>
                  <a:srgbClr val="000000"/>
                </a:solidFill>
                <a:latin typeface="Arial" charset="0"/>
              </a:rPr>
              <a:t>XBRL generation</a:t>
            </a:r>
          </a:p>
        </p:txBody>
      </p:sp>
      <p:sp>
        <p:nvSpPr>
          <p:cNvPr id="178" name="Strzałka w dół 177"/>
          <p:cNvSpPr/>
          <p:nvPr/>
        </p:nvSpPr>
        <p:spPr bwMode="auto">
          <a:xfrm>
            <a:off x="1813952" y="2492896"/>
            <a:ext cx="412885" cy="432048"/>
          </a:xfrm>
          <a:prstGeom prst="downArrow">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79" name="Strzałka w dół 178"/>
          <p:cNvSpPr/>
          <p:nvPr/>
        </p:nvSpPr>
        <p:spPr bwMode="auto">
          <a:xfrm>
            <a:off x="3238124" y="2492896"/>
            <a:ext cx="412885" cy="432048"/>
          </a:xfrm>
          <a:prstGeom prst="downArrow">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80" name="Strzałka w dół 179"/>
          <p:cNvSpPr/>
          <p:nvPr/>
        </p:nvSpPr>
        <p:spPr bwMode="auto">
          <a:xfrm>
            <a:off x="4913471" y="2492896"/>
            <a:ext cx="412885" cy="432048"/>
          </a:xfrm>
          <a:prstGeom prst="downArrow">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sp>
        <p:nvSpPr>
          <p:cNvPr id="181" name="Strzałka w dół 180"/>
          <p:cNvSpPr/>
          <p:nvPr/>
        </p:nvSpPr>
        <p:spPr bwMode="auto">
          <a:xfrm>
            <a:off x="6569655" y="2492896"/>
            <a:ext cx="412885" cy="432048"/>
          </a:xfrm>
          <a:prstGeom prst="downArrow">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GB" sz="2400" smtClean="0">
              <a:solidFill>
                <a:srgbClr val="000000"/>
              </a:solidFill>
              <a:latin typeface="Arial" charset="0"/>
            </a:endParaRPr>
          </a:p>
        </p:txBody>
      </p:sp>
      <p:cxnSp>
        <p:nvCxnSpPr>
          <p:cNvPr id="183" name="Łącznik łamany 182"/>
          <p:cNvCxnSpPr>
            <a:stCxn id="5" idx="3"/>
            <a:endCxn id="21" idx="2"/>
          </p:cNvCxnSpPr>
          <p:nvPr/>
        </p:nvCxnSpPr>
        <p:spPr bwMode="auto">
          <a:xfrm>
            <a:off x="2401531" y="3648355"/>
            <a:ext cx="2276753" cy="1176606"/>
          </a:xfrm>
          <a:prstGeom prst="bentConnector3">
            <a:avLst/>
          </a:prstGeom>
          <a:ln>
            <a:headEnd type="none" w="med" len="med"/>
            <a:tailEnd type="triangle" w="med" len="med"/>
          </a:ln>
          <a:extLst/>
        </p:spPr>
        <p:style>
          <a:lnRef idx="1">
            <a:schemeClr val="accent6"/>
          </a:lnRef>
          <a:fillRef idx="0">
            <a:schemeClr val="accent6"/>
          </a:fillRef>
          <a:effectRef idx="0">
            <a:schemeClr val="accent6"/>
          </a:effectRef>
          <a:fontRef idx="minor">
            <a:schemeClr val="tx1"/>
          </a:fontRef>
        </p:style>
      </p:cxnSp>
      <p:cxnSp>
        <p:nvCxnSpPr>
          <p:cNvPr id="186" name="Łącznik łamany 185"/>
          <p:cNvCxnSpPr>
            <a:stCxn id="24" idx="3"/>
            <a:endCxn id="26" idx="1"/>
          </p:cNvCxnSpPr>
          <p:nvPr/>
        </p:nvCxnSpPr>
        <p:spPr bwMode="auto">
          <a:xfrm flipV="1">
            <a:off x="2318008" y="5092911"/>
            <a:ext cx="670997" cy="163985"/>
          </a:xfrm>
          <a:prstGeom prst="bentConnector3">
            <a:avLst/>
          </a:prstGeom>
          <a:ln>
            <a:headEnd type="none" w="med" len="med"/>
            <a:tailEnd type="triangle" w="med" len="med"/>
          </a:ln>
          <a:extLst/>
        </p:spPr>
        <p:style>
          <a:lnRef idx="1">
            <a:schemeClr val="accent6"/>
          </a:lnRef>
          <a:fillRef idx="0">
            <a:schemeClr val="accent6"/>
          </a:fillRef>
          <a:effectRef idx="0">
            <a:schemeClr val="accent6"/>
          </a:effectRef>
          <a:fontRef idx="minor">
            <a:schemeClr val="tx1"/>
          </a:fontRef>
        </p:style>
      </p:cxnSp>
      <p:cxnSp>
        <p:nvCxnSpPr>
          <p:cNvPr id="189" name="Łącznik łamany 188"/>
          <p:cNvCxnSpPr>
            <a:endCxn id="21" idx="2"/>
          </p:cNvCxnSpPr>
          <p:nvPr/>
        </p:nvCxnSpPr>
        <p:spPr bwMode="auto">
          <a:xfrm flipV="1">
            <a:off x="3788155" y="4824961"/>
            <a:ext cx="890129" cy="267950"/>
          </a:xfrm>
          <a:prstGeom prst="bentConnector3">
            <a:avLst>
              <a:gd name="adj1" fmla="val 50000"/>
            </a:avLst>
          </a:prstGeom>
          <a:ln>
            <a:headEnd type="none" w="med" len="med"/>
            <a:tailEnd type="triangle" w="med" len="med"/>
          </a:ln>
          <a:extLst/>
        </p:spPr>
        <p:style>
          <a:lnRef idx="1">
            <a:schemeClr val="accent6"/>
          </a:lnRef>
          <a:fillRef idx="0">
            <a:schemeClr val="accent6"/>
          </a:fillRef>
          <a:effectRef idx="0">
            <a:schemeClr val="accent6"/>
          </a:effectRef>
          <a:fontRef idx="minor">
            <a:schemeClr val="tx1"/>
          </a:fontRef>
        </p:style>
      </p:cxnSp>
      <p:cxnSp>
        <p:nvCxnSpPr>
          <p:cNvPr id="192" name="Łącznik łamany 191"/>
          <p:cNvCxnSpPr>
            <a:stCxn id="21" idx="4"/>
            <a:endCxn id="29" idx="1"/>
          </p:cNvCxnSpPr>
          <p:nvPr/>
        </p:nvCxnSpPr>
        <p:spPr bwMode="auto">
          <a:xfrm flipV="1">
            <a:off x="5542380" y="3843367"/>
            <a:ext cx="952367" cy="981594"/>
          </a:xfrm>
          <a:prstGeom prst="bentConnector3">
            <a:avLst/>
          </a:prstGeom>
          <a:ln>
            <a:headEnd type="none" w="med" len="med"/>
            <a:tailEnd type="triangle" w="med" len="med"/>
          </a:ln>
          <a:extLst/>
        </p:spPr>
        <p:style>
          <a:lnRef idx="1">
            <a:schemeClr val="accent6"/>
          </a:lnRef>
          <a:fillRef idx="0">
            <a:schemeClr val="accent6"/>
          </a:fillRef>
          <a:effectRef idx="0">
            <a:schemeClr val="accent6"/>
          </a:effectRef>
          <a:fontRef idx="minor">
            <a:schemeClr val="tx1"/>
          </a:fontRef>
        </p:style>
      </p:cxnSp>
      <p:cxnSp>
        <p:nvCxnSpPr>
          <p:cNvPr id="195" name="Łącznik łamany 194"/>
          <p:cNvCxnSpPr>
            <a:stCxn id="21" idx="4"/>
            <a:endCxn id="36" idx="1"/>
          </p:cNvCxnSpPr>
          <p:nvPr/>
        </p:nvCxnSpPr>
        <p:spPr bwMode="auto">
          <a:xfrm>
            <a:off x="5542380" y="4824961"/>
            <a:ext cx="952367" cy="376544"/>
          </a:xfrm>
          <a:prstGeom prst="bentConnector3">
            <a:avLst/>
          </a:prstGeom>
          <a:ln>
            <a:headEnd type="none" w="med" len="med"/>
            <a:tailEnd type="triangle" w="med" len="med"/>
          </a:ln>
          <a:extLst/>
        </p:spPr>
        <p:style>
          <a:lnRef idx="1">
            <a:schemeClr val="accent6"/>
          </a:lnRef>
          <a:fillRef idx="0">
            <a:schemeClr val="accent6"/>
          </a:fillRef>
          <a:effectRef idx="0">
            <a:schemeClr val="accent6"/>
          </a:effectRef>
          <a:fontRef idx="minor">
            <a:schemeClr val="tx1"/>
          </a:fontRef>
        </p:style>
      </p:cxnSp>
      <p:cxnSp>
        <p:nvCxnSpPr>
          <p:cNvPr id="200" name="Łącznik łamany 199"/>
          <p:cNvCxnSpPr>
            <a:stCxn id="22" idx="2"/>
            <a:endCxn id="5" idx="0"/>
          </p:cNvCxnSpPr>
          <p:nvPr/>
        </p:nvCxnSpPr>
        <p:spPr bwMode="auto">
          <a:xfrm rot="10800000">
            <a:off x="2089112" y="3414675"/>
            <a:ext cx="2589173" cy="1236794"/>
          </a:xfrm>
          <a:prstGeom prst="bentConnector4">
            <a:avLst>
              <a:gd name="adj1" fmla="val 30005"/>
              <a:gd name="adj2" fmla="val 118483"/>
            </a:avLst>
          </a:prstGeom>
          <a:solidFill>
            <a:schemeClr val="accent1"/>
          </a:solidFill>
          <a:ln w="19050" cap="flat" cmpd="sng" algn="ctr">
            <a:solidFill>
              <a:schemeClr val="bg1">
                <a:lumMod val="65000"/>
              </a:schemeClr>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01" name="Grupa 200"/>
          <p:cNvGrpSpPr/>
          <p:nvPr/>
        </p:nvGrpSpPr>
        <p:grpSpPr>
          <a:xfrm>
            <a:off x="4841164" y="3159144"/>
            <a:ext cx="648071" cy="504056"/>
            <a:chOff x="616155" y="2636913"/>
            <a:chExt cx="1219542" cy="936102"/>
          </a:xfrm>
        </p:grpSpPr>
        <p:cxnSp>
          <p:nvCxnSpPr>
            <p:cNvPr id="202" name="Łącznik prosty 93"/>
            <p:cNvCxnSpPr/>
            <p:nvPr/>
          </p:nvCxnSpPr>
          <p:spPr>
            <a:xfrm>
              <a:off x="717785" y="2846549"/>
              <a:ext cx="685990" cy="519"/>
            </a:xfrm>
            <a:prstGeom prst="line">
              <a:avLst/>
            </a:prstGeom>
            <a:noFill/>
            <a:ln w="9525" cap="flat" cmpd="sng" algn="ctr">
              <a:solidFill>
                <a:sysClr val="window" lastClr="FFFFFF">
                  <a:lumMod val="65000"/>
                </a:sysClr>
              </a:solidFill>
              <a:prstDash val="solid"/>
            </a:ln>
            <a:effectLst/>
          </p:spPr>
        </p:cxnSp>
        <p:cxnSp>
          <p:nvCxnSpPr>
            <p:cNvPr id="203" name="Łącznik prosty 94"/>
            <p:cNvCxnSpPr/>
            <p:nvPr/>
          </p:nvCxnSpPr>
          <p:spPr>
            <a:xfrm>
              <a:off x="616156" y="3360263"/>
              <a:ext cx="685990" cy="519"/>
            </a:xfrm>
            <a:prstGeom prst="line">
              <a:avLst/>
            </a:prstGeom>
            <a:noFill/>
            <a:ln w="9525" cap="flat" cmpd="sng" algn="ctr">
              <a:solidFill>
                <a:sysClr val="window" lastClr="FFFFFF">
                  <a:lumMod val="65000"/>
                </a:sysClr>
              </a:solidFill>
              <a:prstDash val="solid"/>
            </a:ln>
            <a:effectLst/>
          </p:spPr>
        </p:cxnSp>
        <p:cxnSp>
          <p:nvCxnSpPr>
            <p:cNvPr id="204" name="Łącznik prosty 95"/>
            <p:cNvCxnSpPr/>
            <p:nvPr/>
          </p:nvCxnSpPr>
          <p:spPr>
            <a:xfrm rot="5400000" flipH="1" flipV="1">
              <a:off x="529303" y="3255422"/>
              <a:ext cx="630468" cy="564"/>
            </a:xfrm>
            <a:prstGeom prst="line">
              <a:avLst/>
            </a:prstGeom>
            <a:noFill/>
            <a:ln w="9525" cap="flat" cmpd="sng" algn="ctr">
              <a:solidFill>
                <a:sysClr val="window" lastClr="FFFFFF">
                  <a:lumMod val="65000"/>
                </a:sysClr>
              </a:solidFill>
              <a:prstDash val="solid"/>
            </a:ln>
            <a:effectLst/>
          </p:spPr>
        </p:cxnSp>
        <p:cxnSp>
          <p:nvCxnSpPr>
            <p:cNvPr id="205" name="Łącznik prosty 96"/>
            <p:cNvCxnSpPr/>
            <p:nvPr/>
          </p:nvCxnSpPr>
          <p:spPr>
            <a:xfrm rot="5400000" flipH="1" flipV="1">
              <a:off x="757968" y="3255422"/>
              <a:ext cx="630468" cy="564"/>
            </a:xfrm>
            <a:prstGeom prst="line">
              <a:avLst/>
            </a:prstGeom>
            <a:noFill/>
            <a:ln w="9525" cap="flat" cmpd="sng" algn="ctr">
              <a:solidFill>
                <a:sysClr val="window" lastClr="FFFFFF">
                  <a:lumMod val="65000"/>
                </a:sysClr>
              </a:solidFill>
              <a:prstDash val="solid"/>
            </a:ln>
            <a:effectLst/>
          </p:spPr>
        </p:cxnSp>
        <p:cxnSp>
          <p:nvCxnSpPr>
            <p:cNvPr id="206" name="Łącznik prosty 97"/>
            <p:cNvCxnSpPr/>
            <p:nvPr/>
          </p:nvCxnSpPr>
          <p:spPr>
            <a:xfrm rot="5400000" flipH="1" flipV="1">
              <a:off x="987195" y="3255422"/>
              <a:ext cx="630468" cy="564"/>
            </a:xfrm>
            <a:prstGeom prst="line">
              <a:avLst/>
            </a:prstGeom>
            <a:noFill/>
            <a:ln w="9525" cap="flat" cmpd="sng" algn="ctr">
              <a:solidFill>
                <a:sysClr val="window" lastClr="FFFFFF">
                  <a:lumMod val="65000"/>
                </a:sysClr>
              </a:solidFill>
              <a:prstDash val="solid"/>
            </a:ln>
            <a:effectLst/>
          </p:spPr>
        </p:cxnSp>
        <p:cxnSp>
          <p:nvCxnSpPr>
            <p:cNvPr id="207" name="Łącznik prosty 98"/>
            <p:cNvCxnSpPr/>
            <p:nvPr/>
          </p:nvCxnSpPr>
          <p:spPr>
            <a:xfrm rot="5400000" flipH="1" flipV="1">
              <a:off x="1292081" y="2975215"/>
              <a:ext cx="630468" cy="564"/>
            </a:xfrm>
            <a:prstGeom prst="line">
              <a:avLst/>
            </a:prstGeom>
            <a:noFill/>
            <a:ln w="9525" cap="flat" cmpd="sng" algn="ctr">
              <a:solidFill>
                <a:sysClr val="window" lastClr="FFFFFF">
                  <a:lumMod val="65000"/>
                </a:sysClr>
              </a:solidFill>
              <a:prstDash val="solid"/>
            </a:ln>
            <a:effectLst/>
          </p:spPr>
        </p:cxnSp>
        <p:cxnSp>
          <p:nvCxnSpPr>
            <p:cNvPr id="208" name="Łącznik prosty 99"/>
            <p:cNvCxnSpPr/>
            <p:nvPr/>
          </p:nvCxnSpPr>
          <p:spPr>
            <a:xfrm>
              <a:off x="819414" y="2753147"/>
              <a:ext cx="685990" cy="519"/>
            </a:xfrm>
            <a:prstGeom prst="line">
              <a:avLst/>
            </a:prstGeom>
            <a:noFill/>
            <a:ln w="9525" cap="flat" cmpd="sng" algn="ctr">
              <a:solidFill>
                <a:sysClr val="window" lastClr="FFFFFF">
                  <a:lumMod val="65000"/>
                </a:sysClr>
              </a:solidFill>
              <a:prstDash val="solid"/>
            </a:ln>
            <a:effectLst/>
          </p:spPr>
        </p:cxnSp>
        <p:cxnSp>
          <p:nvCxnSpPr>
            <p:cNvPr id="209" name="Łącznik prosty 100"/>
            <p:cNvCxnSpPr/>
            <p:nvPr/>
          </p:nvCxnSpPr>
          <p:spPr>
            <a:xfrm rot="5400000" flipH="1" flipV="1">
              <a:off x="627456" y="2648962"/>
              <a:ext cx="282285" cy="304885"/>
            </a:xfrm>
            <a:prstGeom prst="line">
              <a:avLst/>
            </a:prstGeom>
            <a:noFill/>
            <a:ln w="9525" cap="flat" cmpd="sng" algn="ctr">
              <a:solidFill>
                <a:sysClr val="window" lastClr="FFFFFF">
                  <a:lumMod val="65000"/>
                </a:sysClr>
              </a:solidFill>
              <a:prstDash val="solid"/>
            </a:ln>
            <a:effectLst/>
          </p:spPr>
        </p:cxnSp>
        <p:cxnSp>
          <p:nvCxnSpPr>
            <p:cNvPr id="210" name="Łącznik prosty 101"/>
            <p:cNvCxnSpPr/>
            <p:nvPr/>
          </p:nvCxnSpPr>
          <p:spPr>
            <a:xfrm rot="5400000" flipH="1" flipV="1">
              <a:off x="856119" y="2648962"/>
              <a:ext cx="282285" cy="304885"/>
            </a:xfrm>
            <a:prstGeom prst="line">
              <a:avLst/>
            </a:prstGeom>
            <a:noFill/>
            <a:ln w="9525" cap="flat" cmpd="sng" algn="ctr">
              <a:solidFill>
                <a:sysClr val="window" lastClr="FFFFFF">
                  <a:lumMod val="65000"/>
                </a:sysClr>
              </a:solidFill>
              <a:prstDash val="solid"/>
            </a:ln>
            <a:effectLst/>
          </p:spPr>
        </p:cxnSp>
        <p:cxnSp>
          <p:nvCxnSpPr>
            <p:cNvPr id="211" name="Łącznik prosty 102"/>
            <p:cNvCxnSpPr/>
            <p:nvPr/>
          </p:nvCxnSpPr>
          <p:spPr>
            <a:xfrm flipV="1">
              <a:off x="1073483" y="2660263"/>
              <a:ext cx="304885" cy="279689"/>
            </a:xfrm>
            <a:prstGeom prst="line">
              <a:avLst/>
            </a:prstGeom>
            <a:noFill/>
            <a:ln w="9525" cap="flat" cmpd="sng" algn="ctr">
              <a:solidFill>
                <a:sysClr val="window" lastClr="FFFFFF">
                  <a:lumMod val="65000"/>
                </a:sysClr>
              </a:solidFill>
              <a:prstDash val="solid"/>
            </a:ln>
            <a:effectLst/>
          </p:spPr>
        </p:cxnSp>
        <p:cxnSp>
          <p:nvCxnSpPr>
            <p:cNvPr id="212" name="Łącznik prosty 103"/>
            <p:cNvCxnSpPr/>
            <p:nvPr/>
          </p:nvCxnSpPr>
          <p:spPr>
            <a:xfrm>
              <a:off x="616156" y="2940471"/>
              <a:ext cx="685990" cy="519"/>
            </a:xfrm>
            <a:prstGeom prst="line">
              <a:avLst/>
            </a:prstGeom>
            <a:noFill/>
            <a:ln w="9525" cap="flat" cmpd="sng" algn="ctr">
              <a:solidFill>
                <a:sysClr val="window" lastClr="FFFFFF">
                  <a:lumMod val="65000"/>
                </a:sysClr>
              </a:solidFill>
              <a:prstDash val="solid"/>
            </a:ln>
            <a:effectLst/>
          </p:spPr>
        </p:cxnSp>
        <p:cxnSp>
          <p:nvCxnSpPr>
            <p:cNvPr id="213" name="Łącznik prosty 104"/>
            <p:cNvCxnSpPr/>
            <p:nvPr/>
          </p:nvCxnSpPr>
          <p:spPr>
            <a:xfrm>
              <a:off x="616156" y="3150108"/>
              <a:ext cx="685990" cy="519"/>
            </a:xfrm>
            <a:prstGeom prst="line">
              <a:avLst/>
            </a:prstGeom>
            <a:noFill/>
            <a:ln w="9525" cap="flat" cmpd="sng" algn="ctr">
              <a:solidFill>
                <a:sysClr val="window" lastClr="FFFFFF">
                  <a:lumMod val="65000"/>
                </a:sysClr>
              </a:solidFill>
              <a:prstDash val="solid"/>
            </a:ln>
            <a:effectLst/>
          </p:spPr>
        </p:cxnSp>
        <p:cxnSp>
          <p:nvCxnSpPr>
            <p:cNvPr id="214" name="Łącznik prosty 105"/>
            <p:cNvCxnSpPr/>
            <p:nvPr/>
          </p:nvCxnSpPr>
          <p:spPr>
            <a:xfrm>
              <a:off x="921040" y="2659745"/>
              <a:ext cx="685990" cy="519"/>
            </a:xfrm>
            <a:prstGeom prst="line">
              <a:avLst/>
            </a:prstGeom>
            <a:noFill/>
            <a:ln w="9525" cap="flat" cmpd="sng" algn="ctr">
              <a:solidFill>
                <a:sysClr val="window" lastClr="FFFFFF">
                  <a:lumMod val="65000"/>
                </a:sysClr>
              </a:solidFill>
              <a:prstDash val="solid"/>
            </a:ln>
            <a:effectLst/>
          </p:spPr>
        </p:cxnSp>
        <p:cxnSp>
          <p:nvCxnSpPr>
            <p:cNvPr id="215" name="Łącznik prosty 106"/>
            <p:cNvCxnSpPr/>
            <p:nvPr/>
          </p:nvCxnSpPr>
          <p:spPr>
            <a:xfrm rot="5400000" flipH="1" flipV="1">
              <a:off x="1190453" y="3068617"/>
              <a:ext cx="630468" cy="564"/>
            </a:xfrm>
            <a:prstGeom prst="line">
              <a:avLst/>
            </a:prstGeom>
            <a:noFill/>
            <a:ln w="9525" cap="flat" cmpd="sng" algn="ctr">
              <a:solidFill>
                <a:sysClr val="window" lastClr="FFFFFF">
                  <a:lumMod val="65000"/>
                </a:sysClr>
              </a:solidFill>
              <a:prstDash val="solid"/>
            </a:ln>
            <a:effectLst/>
          </p:spPr>
        </p:cxnSp>
        <p:cxnSp>
          <p:nvCxnSpPr>
            <p:cNvPr id="216" name="Łącznik prosty 107"/>
            <p:cNvCxnSpPr/>
            <p:nvPr/>
          </p:nvCxnSpPr>
          <p:spPr>
            <a:xfrm rot="5400000" flipH="1" flipV="1">
              <a:off x="1314485" y="2858080"/>
              <a:ext cx="280208" cy="304885"/>
            </a:xfrm>
            <a:prstGeom prst="line">
              <a:avLst/>
            </a:prstGeom>
            <a:noFill/>
            <a:ln w="9525" cap="flat" cmpd="sng" algn="ctr">
              <a:solidFill>
                <a:sysClr val="window" lastClr="FFFFFF">
                  <a:lumMod val="65000"/>
                </a:sysClr>
              </a:solidFill>
              <a:prstDash val="solid"/>
            </a:ln>
            <a:effectLst/>
          </p:spPr>
        </p:cxnSp>
        <p:cxnSp>
          <p:nvCxnSpPr>
            <p:cNvPr id="217" name="Łącznik prosty 108"/>
            <p:cNvCxnSpPr/>
            <p:nvPr/>
          </p:nvCxnSpPr>
          <p:spPr>
            <a:xfrm rot="5400000" flipH="1" flipV="1">
              <a:off x="1314485" y="3068237"/>
              <a:ext cx="280208" cy="304885"/>
            </a:xfrm>
            <a:prstGeom prst="line">
              <a:avLst/>
            </a:prstGeom>
            <a:noFill/>
            <a:ln w="9525" cap="flat" cmpd="sng" algn="ctr">
              <a:solidFill>
                <a:sysClr val="window" lastClr="FFFFFF">
                  <a:lumMod val="65000"/>
                </a:sysClr>
              </a:solidFill>
              <a:prstDash val="solid"/>
            </a:ln>
            <a:effectLst/>
          </p:spPr>
        </p:cxnSp>
        <p:cxnSp>
          <p:nvCxnSpPr>
            <p:cNvPr id="218" name="Łącznik prosty 109"/>
            <p:cNvCxnSpPr/>
            <p:nvPr/>
          </p:nvCxnSpPr>
          <p:spPr>
            <a:xfrm flipV="1">
              <a:off x="1302146" y="2660263"/>
              <a:ext cx="304885" cy="279689"/>
            </a:xfrm>
            <a:prstGeom prst="line">
              <a:avLst/>
            </a:prstGeom>
            <a:noFill/>
            <a:ln w="9525" cap="flat" cmpd="sng" algn="ctr">
              <a:solidFill>
                <a:sysClr val="window" lastClr="FFFFFF">
                  <a:lumMod val="65000"/>
                </a:sysClr>
              </a:solidFill>
              <a:prstDash val="solid"/>
            </a:ln>
            <a:effectLst/>
          </p:spPr>
        </p:cxnSp>
        <p:cxnSp>
          <p:nvCxnSpPr>
            <p:cNvPr id="219" name="Łącznik prosty 136"/>
            <p:cNvCxnSpPr/>
            <p:nvPr/>
          </p:nvCxnSpPr>
          <p:spPr>
            <a:xfrm rot="5400000" flipH="1" flipV="1">
              <a:off x="1088824" y="3162020"/>
              <a:ext cx="630468" cy="564"/>
            </a:xfrm>
            <a:prstGeom prst="line">
              <a:avLst/>
            </a:prstGeom>
            <a:noFill/>
            <a:ln w="9525" cap="flat" cmpd="sng" algn="ctr">
              <a:solidFill>
                <a:sysClr val="window" lastClr="FFFFFF">
                  <a:lumMod val="65000"/>
                </a:sysClr>
              </a:solidFill>
              <a:prstDash val="solid"/>
            </a:ln>
            <a:effectLst/>
          </p:spPr>
        </p:cxnSp>
        <p:cxnSp>
          <p:nvCxnSpPr>
            <p:cNvPr id="220" name="Łącznik prosty 132"/>
            <p:cNvCxnSpPr/>
            <p:nvPr/>
          </p:nvCxnSpPr>
          <p:spPr>
            <a:xfrm>
              <a:off x="616156" y="3570419"/>
              <a:ext cx="1092506" cy="519"/>
            </a:xfrm>
            <a:prstGeom prst="line">
              <a:avLst/>
            </a:prstGeom>
            <a:noFill/>
            <a:ln w="9525" cap="flat" cmpd="sng" algn="ctr">
              <a:solidFill>
                <a:sysClr val="window" lastClr="FFFFFF">
                  <a:lumMod val="50000"/>
                </a:sysClr>
              </a:solidFill>
              <a:prstDash val="solid"/>
              <a:headEnd type="none" w="med" len="med"/>
              <a:tailEnd type="triangle" w="med" len="med"/>
            </a:ln>
            <a:effectLst/>
          </p:spPr>
        </p:cxnSp>
        <p:cxnSp>
          <p:nvCxnSpPr>
            <p:cNvPr id="221" name="Łącznik prosty 133"/>
            <p:cNvCxnSpPr/>
            <p:nvPr/>
          </p:nvCxnSpPr>
          <p:spPr>
            <a:xfrm rot="5400000" flipH="1" flipV="1">
              <a:off x="149142" y="3103926"/>
              <a:ext cx="934025" cy="0"/>
            </a:xfrm>
            <a:prstGeom prst="line">
              <a:avLst/>
            </a:prstGeom>
            <a:noFill/>
            <a:ln w="9525" cap="flat" cmpd="sng" algn="ctr">
              <a:solidFill>
                <a:sysClr val="window" lastClr="FFFFFF">
                  <a:lumMod val="50000"/>
                </a:sysClr>
              </a:solidFill>
              <a:prstDash val="solid"/>
              <a:headEnd type="none" w="med" len="med"/>
              <a:tailEnd type="triangle" w="med" len="med"/>
            </a:ln>
            <a:effectLst/>
          </p:spPr>
        </p:cxnSp>
        <p:cxnSp>
          <p:nvCxnSpPr>
            <p:cNvPr id="222" name="Łącznik prosty 134"/>
            <p:cNvCxnSpPr/>
            <p:nvPr/>
          </p:nvCxnSpPr>
          <p:spPr>
            <a:xfrm rot="5400000" flipH="1" flipV="1">
              <a:off x="1322702" y="3060020"/>
              <a:ext cx="492440" cy="533550"/>
            </a:xfrm>
            <a:prstGeom prst="line">
              <a:avLst/>
            </a:prstGeom>
            <a:noFill/>
            <a:ln w="9525" cap="flat" cmpd="sng" algn="ctr">
              <a:solidFill>
                <a:sysClr val="window" lastClr="FFFFFF">
                  <a:lumMod val="50000"/>
                </a:sysClr>
              </a:solidFill>
              <a:prstDash val="solid"/>
              <a:headEnd type="none" w="med" len="med"/>
              <a:tailEnd type="triangle" w="med" len="med"/>
            </a:ln>
            <a:effectLst/>
          </p:spPr>
        </p:cxnSp>
      </p:grpSp>
      <p:sp>
        <p:nvSpPr>
          <p:cNvPr id="225" name="pole tekstowe 224"/>
          <p:cNvSpPr txBox="1"/>
          <p:nvPr/>
        </p:nvSpPr>
        <p:spPr>
          <a:xfrm>
            <a:off x="4625326" y="3747227"/>
            <a:ext cx="1058848"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DPM Architect</a:t>
            </a:r>
            <a:endParaRPr lang="en-GB" sz="1000" kern="0">
              <a:solidFill>
                <a:sysClr val="windowText" lastClr="000000"/>
              </a:solidFill>
              <a:latin typeface="Calibri" pitchFamily="34" charset="0"/>
              <a:cs typeface="Calibri" pitchFamily="34" charset="0"/>
            </a:endParaRPr>
          </a:p>
        </p:txBody>
      </p:sp>
      <p:cxnSp>
        <p:nvCxnSpPr>
          <p:cNvPr id="229" name="Łącznik łamany 228"/>
          <p:cNvCxnSpPr>
            <a:stCxn id="225" idx="2"/>
            <a:endCxn id="22" idx="1"/>
          </p:cNvCxnSpPr>
          <p:nvPr/>
        </p:nvCxnSpPr>
        <p:spPr bwMode="auto">
          <a:xfrm rot="5400000">
            <a:off x="4849183" y="4254597"/>
            <a:ext cx="566717" cy="44418"/>
          </a:xfrm>
          <a:prstGeom prst="bentConnector3">
            <a:avLst>
              <a:gd name="adj1" fmla="val 50000"/>
            </a:avLst>
          </a:prstGeom>
          <a:solidFill>
            <a:schemeClr val="accent1"/>
          </a:solidFill>
          <a:ln w="19050" cap="flat" cmpd="sng" algn="ctr">
            <a:solidFill>
              <a:schemeClr val="bg1">
                <a:lumMod val="65000"/>
              </a:schemeClr>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32" name="Picture 2" descr="C:\Documents and Settings\ksfo\Moje dokumenty\Moje obrazy\Microsoft Clip Organizer\j0431641.png"/>
          <p:cNvPicPr>
            <a:picLocks noChangeAspect="1" noChangeArrowheads="1"/>
          </p:cNvPicPr>
          <p:nvPr/>
        </p:nvPicPr>
        <p:blipFill>
          <a:blip r:embed="rId5">
            <a:duotone>
              <a:schemeClr val="accent3">
                <a:shade val="45000"/>
                <a:satMod val="135000"/>
              </a:schemeClr>
              <a:prstClr val="white"/>
            </a:duotone>
          </a:blip>
          <a:srcRect/>
          <a:stretch>
            <a:fillRect/>
          </a:stretch>
        </p:blipFill>
        <p:spPr bwMode="auto">
          <a:xfrm>
            <a:off x="391439" y="2435155"/>
            <a:ext cx="388713" cy="431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3" name="Picture 3" descr="C:\Documents and Settings\ksfo\Moje dokumenty\Moje obrazy\Microsoft Clip Organizer\j0431640.png"/>
          <p:cNvPicPr>
            <a:picLocks noChangeAspect="1" noChangeArrowheads="1"/>
          </p:cNvPicPr>
          <p:nvPr/>
        </p:nvPicPr>
        <p:blipFill>
          <a:blip r:embed="rId6">
            <a:duotone>
              <a:schemeClr val="accent3">
                <a:shade val="45000"/>
                <a:satMod val="135000"/>
              </a:schemeClr>
              <a:prstClr val="white"/>
            </a:duotone>
          </a:blip>
          <a:srcRect/>
          <a:stretch>
            <a:fillRect/>
          </a:stretch>
        </p:blipFill>
        <p:spPr bwMode="auto">
          <a:xfrm>
            <a:off x="463447" y="4559791"/>
            <a:ext cx="388713" cy="431904"/>
          </a:xfrm>
          <a:prstGeom prst="rect">
            <a:avLst/>
          </a:prstGeom>
          <a:ln>
            <a:noFill/>
          </a:ln>
          <a:effectLst/>
        </p:spPr>
      </p:pic>
      <p:sp>
        <p:nvSpPr>
          <p:cNvPr id="234" name="pole tekstowe 233"/>
          <p:cNvSpPr txBox="1"/>
          <p:nvPr/>
        </p:nvSpPr>
        <p:spPr>
          <a:xfrm>
            <a:off x="64169" y="2996952"/>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Undertakings</a:t>
            </a:r>
            <a:endParaRPr lang="en-GB" sz="1000" kern="0">
              <a:solidFill>
                <a:sysClr val="windowText" lastClr="000000"/>
              </a:solidFill>
              <a:latin typeface="Calibri" pitchFamily="34" charset="0"/>
              <a:cs typeface="Calibri" pitchFamily="34" charset="0"/>
            </a:endParaRPr>
          </a:p>
        </p:txBody>
      </p:sp>
      <p:sp>
        <p:nvSpPr>
          <p:cNvPr id="235" name="pole tekstowe 234"/>
          <p:cNvSpPr txBox="1"/>
          <p:nvPr/>
        </p:nvSpPr>
        <p:spPr>
          <a:xfrm>
            <a:off x="64169" y="5122407"/>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NCAs</a:t>
            </a:r>
            <a:endParaRPr lang="en-GB" sz="1000" kern="0">
              <a:solidFill>
                <a:sysClr val="windowText" lastClr="000000"/>
              </a:solidFill>
              <a:latin typeface="Calibri" pitchFamily="34" charset="0"/>
              <a:cs typeface="Calibri" pitchFamily="34" charset="0"/>
            </a:endParaRPr>
          </a:p>
        </p:txBody>
      </p:sp>
      <p:pic>
        <p:nvPicPr>
          <p:cNvPr id="236" name="Picture 2" descr="C:\Documents and Settings\ksfo\Moje dokumenty\Moje obrazy\Microsoft Clip Organizer\j0431641.png"/>
          <p:cNvPicPr>
            <a:picLocks noChangeAspect="1" noChangeArrowheads="1"/>
          </p:cNvPicPr>
          <p:nvPr/>
        </p:nvPicPr>
        <p:blipFill>
          <a:blip r:embed="rId5">
            <a:duotone>
              <a:schemeClr val="accent3">
                <a:shade val="45000"/>
                <a:satMod val="135000"/>
              </a:schemeClr>
              <a:prstClr val="white"/>
            </a:duotone>
          </a:blip>
          <a:srcRect/>
          <a:stretch>
            <a:fillRect/>
          </a:stretch>
        </p:blipFill>
        <p:spPr bwMode="auto">
          <a:xfrm flipH="1">
            <a:off x="8215735" y="2116926"/>
            <a:ext cx="388713" cy="431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7" name="Picture 3" descr="C:\Documents and Settings\ksfo\Moje dokumenty\Moje obrazy\Microsoft Clip Organizer\j0431640.png"/>
          <p:cNvPicPr>
            <a:picLocks noChangeAspect="1" noChangeArrowheads="1"/>
          </p:cNvPicPr>
          <p:nvPr/>
        </p:nvPicPr>
        <p:blipFill>
          <a:blip r:embed="rId6">
            <a:duotone>
              <a:schemeClr val="accent3">
                <a:shade val="45000"/>
                <a:satMod val="135000"/>
              </a:schemeClr>
              <a:prstClr val="white"/>
            </a:duotone>
          </a:blip>
          <a:srcRect/>
          <a:stretch>
            <a:fillRect/>
          </a:stretch>
        </p:blipFill>
        <p:spPr bwMode="auto">
          <a:xfrm flipH="1">
            <a:off x="8211637" y="4852411"/>
            <a:ext cx="388713" cy="431904"/>
          </a:xfrm>
          <a:prstGeom prst="rect">
            <a:avLst/>
          </a:prstGeom>
          <a:ln>
            <a:noFill/>
          </a:ln>
          <a:effectLst/>
        </p:spPr>
      </p:pic>
      <p:sp>
        <p:nvSpPr>
          <p:cNvPr id="238" name="pole tekstowe 237"/>
          <p:cNvSpPr txBox="1"/>
          <p:nvPr/>
        </p:nvSpPr>
        <p:spPr>
          <a:xfrm>
            <a:off x="7812360" y="2678723"/>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NCAs</a:t>
            </a:r>
            <a:endParaRPr lang="en-GB" sz="1000" kern="0">
              <a:solidFill>
                <a:sysClr val="windowText" lastClr="000000"/>
              </a:solidFill>
              <a:latin typeface="Calibri" pitchFamily="34" charset="0"/>
              <a:cs typeface="Calibri" pitchFamily="34" charset="0"/>
            </a:endParaRPr>
          </a:p>
        </p:txBody>
      </p:sp>
      <p:sp>
        <p:nvSpPr>
          <p:cNvPr id="239" name="pole tekstowe 238"/>
          <p:cNvSpPr txBox="1"/>
          <p:nvPr/>
        </p:nvSpPr>
        <p:spPr>
          <a:xfrm>
            <a:off x="7812360" y="5415027"/>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EIOPA</a:t>
            </a:r>
            <a:endParaRPr lang="en-GB" sz="1000" kern="0">
              <a:solidFill>
                <a:sysClr val="windowText" lastClr="000000"/>
              </a:solidFill>
              <a:latin typeface="Calibri" pitchFamily="34" charset="0"/>
              <a:cs typeface="Calibri" pitchFamily="34" charset="0"/>
            </a:endParaRPr>
          </a:p>
        </p:txBody>
      </p:sp>
      <p:pic>
        <p:nvPicPr>
          <p:cNvPr id="240" name="Picture 2" descr="C:\Documents and Settings\ksfo\Moje dokumenty\Moje obrazy\Microsoft Clip Organizer\j0431641.png"/>
          <p:cNvPicPr>
            <a:picLocks noChangeAspect="1" noChangeArrowheads="1"/>
          </p:cNvPicPr>
          <p:nvPr/>
        </p:nvPicPr>
        <p:blipFill>
          <a:blip r:embed="rId5">
            <a:duotone>
              <a:schemeClr val="accent3">
                <a:shade val="45000"/>
                <a:satMod val="135000"/>
              </a:schemeClr>
              <a:prstClr val="white"/>
            </a:duotone>
          </a:blip>
          <a:srcRect/>
          <a:stretch>
            <a:fillRect/>
          </a:stretch>
        </p:blipFill>
        <p:spPr bwMode="auto">
          <a:xfrm flipH="1">
            <a:off x="8215735" y="3485078"/>
            <a:ext cx="388713" cy="431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 name="pole tekstowe 240"/>
          <p:cNvSpPr txBox="1"/>
          <p:nvPr/>
        </p:nvSpPr>
        <p:spPr>
          <a:xfrm>
            <a:off x="7812360" y="4046875"/>
            <a:ext cx="1161653" cy="246221"/>
          </a:xfrm>
          <a:prstGeom prst="rect">
            <a:avLst/>
          </a:prstGeom>
          <a:noFill/>
        </p:spPr>
        <p:txBody>
          <a:bodyPr wrap="square" rtlCol="0">
            <a:spAutoFit/>
          </a:bodyPr>
          <a:lstStyle/>
          <a:p>
            <a:pPr algn="ctr">
              <a:defRPr/>
            </a:pPr>
            <a:r>
              <a:rPr lang="en-GB" sz="1000" kern="0" smtClean="0">
                <a:solidFill>
                  <a:sysClr val="windowText" lastClr="000000"/>
                </a:solidFill>
                <a:latin typeface="Calibri" pitchFamily="34" charset="0"/>
                <a:cs typeface="Calibri" pitchFamily="34" charset="0"/>
              </a:rPr>
              <a:t>Group parent</a:t>
            </a:r>
            <a:endParaRPr lang="en-GB" sz="1000" kern="0">
              <a:solidFill>
                <a:sysClr val="windowText" lastClr="000000"/>
              </a:solidFill>
              <a:latin typeface="Calibri" pitchFamily="34" charset="0"/>
              <a:cs typeface="Calibri" pitchFamily="34" charset="0"/>
            </a:endParaRPr>
          </a:p>
        </p:txBody>
      </p:sp>
    </p:spTree>
    <p:extLst>
      <p:ext uri="{BB962C8B-B14F-4D97-AF65-F5344CB8AC3E}">
        <p14:creationId xmlns:p14="http://schemas.microsoft.com/office/powerpoint/2010/main" val="2461043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7" name="Rectangle 4666"/>
          <p:cNvSpPr/>
          <p:nvPr/>
        </p:nvSpPr>
        <p:spPr bwMode="auto">
          <a:xfrm>
            <a:off x="1188720" y="950976"/>
            <a:ext cx="1062518" cy="4192524"/>
          </a:xfrm>
          <a:prstGeom prst="rect">
            <a:avLst/>
          </a:prstGeom>
          <a:gradFill flip="none" rotWithShape="1">
            <a:gsLst>
              <a:gs pos="100000">
                <a:srgbClr val="FF0000">
                  <a:alpha val="30000"/>
                </a:srgbClr>
              </a:gs>
              <a:gs pos="0">
                <a:srgbClr val="FF0000">
                  <a:alpha val="0"/>
                </a:srgbClr>
              </a:gs>
            </a:gsLst>
            <a:lin ang="5400000" scaled="1"/>
            <a:tileRect/>
          </a:gra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cxnSp>
        <p:nvCxnSpPr>
          <p:cNvPr id="4772" name="Straight Connector 4771"/>
          <p:cNvCxnSpPr/>
          <p:nvPr/>
        </p:nvCxnSpPr>
        <p:spPr bwMode="auto">
          <a:xfrm flipV="1">
            <a:off x="4544039" y="1611376"/>
            <a:ext cx="0" cy="35321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70" name="Straight Connector 4769"/>
          <p:cNvCxnSpPr/>
          <p:nvPr/>
        </p:nvCxnSpPr>
        <p:spPr bwMode="auto">
          <a:xfrm flipV="1">
            <a:off x="1188720" y="1611376"/>
            <a:ext cx="0" cy="35321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66" name="Rectangle 4765"/>
          <p:cNvSpPr/>
          <p:nvPr/>
        </p:nvSpPr>
        <p:spPr bwMode="auto">
          <a:xfrm>
            <a:off x="1188720" y="1471676"/>
            <a:ext cx="3355319" cy="279400"/>
          </a:xfrm>
          <a:prstGeom prst="rect">
            <a:avLst/>
          </a:prstGeom>
          <a:solidFill>
            <a:schemeClr val="accent6"/>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44450" tIns="19050" rIns="44450" bIns="6350" numCol="1" rtlCol="0" anchor="t" anchorCtr="0" compatLnSpc="1">
            <a:prstTxWarp prst="textNoShape">
              <a:avLst/>
            </a:prstTxWarp>
          </a:bodyPr>
          <a:lstStyle/>
          <a:p>
            <a:pPr marL="0" marR="0" indent="0" algn="l" defTabSz="914400" rtl="0" eaLnBrk="0" fontAlgn="base" latinLnBrk="0" hangingPunct="0">
              <a:lnSpc>
                <a:spcPts val="1000"/>
              </a:lnSpc>
              <a:spcBef>
                <a:spcPct val="0"/>
              </a:spcBef>
              <a:spcAft>
                <a:spcPct val="0"/>
              </a:spcAft>
              <a:buClrTx/>
              <a:buSzTx/>
              <a:buFontTx/>
              <a:buNone/>
              <a:tabLst/>
            </a:pPr>
            <a:r>
              <a:rPr kumimoji="0" lang="en-GB" sz="1100" b="1" strike="noStrike" cap="none" normalizeH="0" baseline="0" smtClean="0">
                <a:ln>
                  <a:noFill/>
                </a:ln>
                <a:solidFill>
                  <a:schemeClr val="accent4"/>
                </a:solidFill>
                <a:effectLst/>
                <a:ea typeface="ＭＳ Ｐゴシック" pitchFamily="96" charset="-128"/>
              </a:rPr>
              <a:t>Scope of requirements definition</a:t>
            </a:r>
          </a:p>
        </p:txBody>
      </p:sp>
      <p:cxnSp>
        <p:nvCxnSpPr>
          <p:cNvPr id="4761" name="Straight Connector 4760"/>
          <p:cNvCxnSpPr/>
          <p:nvPr/>
        </p:nvCxnSpPr>
        <p:spPr bwMode="auto">
          <a:xfrm flipV="1">
            <a:off x="3285794" y="2030476"/>
            <a:ext cx="0" cy="31130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59" name="Straight Connector 4758"/>
          <p:cNvCxnSpPr/>
          <p:nvPr/>
        </p:nvCxnSpPr>
        <p:spPr bwMode="auto">
          <a:xfrm flipV="1">
            <a:off x="2027550" y="2030476"/>
            <a:ext cx="0" cy="31130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55" name="Rectangle 4754"/>
          <p:cNvSpPr/>
          <p:nvPr/>
        </p:nvSpPr>
        <p:spPr bwMode="auto">
          <a:xfrm>
            <a:off x="2027550" y="1890776"/>
            <a:ext cx="1258244" cy="279400"/>
          </a:xfrm>
          <a:prstGeom prst="rect">
            <a:avLst/>
          </a:prstGeom>
          <a:solidFill>
            <a:schemeClr val="accent5"/>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44450" tIns="19050" rIns="44450" bIns="6350" numCol="1" rtlCol="0" anchor="t" anchorCtr="0" compatLnSpc="1">
            <a:prstTxWarp prst="textNoShape">
              <a:avLst/>
            </a:prstTxWarp>
          </a:bodyPr>
          <a:lstStyle/>
          <a:p>
            <a:pPr marL="0" marR="0" indent="0" algn="l" defTabSz="914400" rtl="0" eaLnBrk="0" fontAlgn="base" latinLnBrk="0" hangingPunct="0">
              <a:lnSpc>
                <a:spcPts val="1000"/>
              </a:lnSpc>
              <a:spcBef>
                <a:spcPct val="0"/>
              </a:spcBef>
              <a:spcAft>
                <a:spcPct val="0"/>
              </a:spcAft>
              <a:buClrTx/>
              <a:buSzTx/>
              <a:buFontTx/>
              <a:buNone/>
              <a:tabLst/>
            </a:pPr>
            <a:r>
              <a:rPr kumimoji="0" lang="en-GB" sz="1100" b="1" strike="noStrike" cap="none" normalizeH="0" baseline="0" smtClean="0">
                <a:ln>
                  <a:noFill/>
                </a:ln>
                <a:solidFill>
                  <a:schemeClr val="accent4"/>
                </a:solidFill>
                <a:effectLst/>
                <a:ea typeface="ＭＳ Ｐゴシック" pitchFamily="96" charset="-128"/>
              </a:rPr>
              <a:t>Prototype</a:t>
            </a:r>
          </a:p>
        </p:txBody>
      </p:sp>
      <p:cxnSp>
        <p:nvCxnSpPr>
          <p:cNvPr id="4750" name="Straight Connector 4749"/>
          <p:cNvCxnSpPr/>
          <p:nvPr/>
        </p:nvCxnSpPr>
        <p:spPr bwMode="auto">
          <a:xfrm flipV="1">
            <a:off x="6780918" y="2449576"/>
            <a:ext cx="0" cy="26939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48" name="Straight Connector 4747"/>
          <p:cNvCxnSpPr/>
          <p:nvPr/>
        </p:nvCxnSpPr>
        <p:spPr bwMode="auto">
          <a:xfrm flipV="1">
            <a:off x="2055511" y="2449576"/>
            <a:ext cx="0" cy="26939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44" name="Rectangle 4743"/>
          <p:cNvSpPr/>
          <p:nvPr/>
        </p:nvSpPr>
        <p:spPr bwMode="auto">
          <a:xfrm>
            <a:off x="2055511" y="2309876"/>
            <a:ext cx="4725407"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44450" tIns="19050" rIns="44450" bIns="6350" numCol="1" rtlCol="0" anchor="t" anchorCtr="0" compatLnSpc="1">
            <a:prstTxWarp prst="textNoShape">
              <a:avLst/>
            </a:prstTxWarp>
          </a:bodyPr>
          <a:lstStyle/>
          <a:p>
            <a:pPr marL="0" marR="0" indent="0" algn="l" defTabSz="914400" rtl="0" eaLnBrk="0" fontAlgn="base" latinLnBrk="0" hangingPunct="0">
              <a:lnSpc>
                <a:spcPts val="1000"/>
              </a:lnSpc>
              <a:spcBef>
                <a:spcPct val="0"/>
              </a:spcBef>
              <a:spcAft>
                <a:spcPct val="0"/>
              </a:spcAft>
              <a:buClrTx/>
              <a:buSzTx/>
              <a:buFontTx/>
              <a:buNone/>
              <a:tabLst/>
            </a:pPr>
            <a:r>
              <a:rPr kumimoji="0" lang="en-GB" sz="1100" b="1" strike="noStrike" cap="none" normalizeH="0" baseline="0" smtClean="0">
                <a:ln>
                  <a:noFill/>
                </a:ln>
                <a:solidFill>
                  <a:schemeClr val="accent4"/>
                </a:solidFill>
                <a:effectLst/>
                <a:ea typeface="ＭＳ Ｐゴシック" pitchFamily="96" charset="-128"/>
              </a:rPr>
              <a:t>Development</a:t>
            </a:r>
          </a:p>
        </p:txBody>
      </p:sp>
      <p:cxnSp>
        <p:nvCxnSpPr>
          <p:cNvPr id="4739" name="Straight Connector 4738"/>
          <p:cNvCxnSpPr/>
          <p:nvPr/>
        </p:nvCxnSpPr>
        <p:spPr bwMode="auto">
          <a:xfrm flipV="1">
            <a:off x="7647709" y="2868676"/>
            <a:ext cx="0" cy="22748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37" name="Straight Connector 4736"/>
          <p:cNvCxnSpPr/>
          <p:nvPr/>
        </p:nvCxnSpPr>
        <p:spPr bwMode="auto">
          <a:xfrm flipV="1">
            <a:off x="6780918" y="2868676"/>
            <a:ext cx="0" cy="22748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33" name="Rectangle 4732"/>
          <p:cNvSpPr/>
          <p:nvPr/>
        </p:nvSpPr>
        <p:spPr bwMode="auto">
          <a:xfrm>
            <a:off x="6780918" y="2728976"/>
            <a:ext cx="866791" cy="279400"/>
          </a:xfrm>
          <a:prstGeom prst="rect">
            <a:avLst/>
          </a:prstGeom>
          <a:solidFill>
            <a:srgbClr val="0072BC"/>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44450" tIns="19050" rIns="44450" bIns="6350" numCol="1" rtlCol="0" anchor="t" anchorCtr="0" compatLnSpc="1">
            <a:prstTxWarp prst="textNoShape">
              <a:avLst/>
            </a:prstTxWarp>
          </a:bodyPr>
          <a:lstStyle/>
          <a:p>
            <a:pPr marL="0" marR="0" indent="0" algn="l" defTabSz="914400" rtl="0" eaLnBrk="0" fontAlgn="base" latinLnBrk="0" hangingPunct="0">
              <a:lnSpc>
                <a:spcPts val="1000"/>
              </a:lnSpc>
              <a:spcBef>
                <a:spcPct val="0"/>
              </a:spcBef>
              <a:spcAft>
                <a:spcPct val="0"/>
              </a:spcAft>
              <a:buClrTx/>
              <a:buSzTx/>
              <a:buFontTx/>
              <a:buNone/>
              <a:tabLst/>
            </a:pPr>
            <a:r>
              <a:rPr kumimoji="0" lang="en-GB" sz="1100" b="1" strike="noStrike" cap="none" normalizeH="0" baseline="0" smtClean="0">
                <a:ln>
                  <a:noFill/>
                </a:ln>
                <a:solidFill>
                  <a:schemeClr val="accent4"/>
                </a:solidFill>
                <a:effectLst/>
                <a:ea typeface="ＭＳ Ｐゴシック" pitchFamily="96" charset="-128"/>
              </a:rPr>
              <a:t>Stabilize</a:t>
            </a:r>
          </a:p>
        </p:txBody>
      </p:sp>
      <p:cxnSp>
        <p:nvCxnSpPr>
          <p:cNvPr id="4728" name="Straight Connector 4727"/>
          <p:cNvCxnSpPr/>
          <p:nvPr/>
        </p:nvCxnSpPr>
        <p:spPr bwMode="auto">
          <a:xfrm flipV="1">
            <a:off x="7843436" y="3567176"/>
            <a:ext cx="0" cy="15763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26" name="Straight Connector 4725"/>
          <p:cNvCxnSpPr/>
          <p:nvPr/>
        </p:nvCxnSpPr>
        <p:spPr bwMode="auto">
          <a:xfrm flipV="1">
            <a:off x="7563826" y="3567176"/>
            <a:ext cx="0" cy="1576324"/>
          </a:xfrm>
          <a:prstGeom prst="line">
            <a:avLst/>
          </a:prstGeom>
          <a:solidFill>
            <a:schemeClr val="accent1"/>
          </a:solidFill>
          <a:ln w="1270" cap="flat" cmpd="sng" algn="ctr">
            <a:solidFill>
              <a:srgbClr val="CCCCC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21" name="Pentagon 4720"/>
          <p:cNvSpPr/>
          <p:nvPr/>
        </p:nvSpPr>
        <p:spPr bwMode="auto">
          <a:xfrm>
            <a:off x="7563826" y="3427476"/>
            <a:ext cx="279610" cy="279400"/>
          </a:xfrm>
          <a:prstGeom prst="homePlate">
            <a:avLst/>
          </a:prstGeom>
          <a:solidFill>
            <a:schemeClr val="accent3"/>
          </a:solidFill>
          <a:ln w="9525" cap="flat" cmpd="sng" algn="ctr">
            <a:noFill/>
            <a:prstDash val="solid"/>
            <a:round/>
            <a:headEnd type="none" w="med" len="med"/>
            <a:tailEnd type="none" w="med" len="med"/>
          </a:ln>
          <a:effectLst>
            <a:outerShdw blurRad="44450" algn="ctr">
              <a:schemeClr val="bg2">
                <a:alpha val="30000"/>
              </a:schemeClr>
            </a:outerShdw>
          </a:effectLst>
          <a:scene3d>
            <a:camera prst="orthographicFront"/>
            <a:lightRig rig="threePt" dir="t"/>
          </a:scene3d>
          <a:sp3d>
            <a:bevelT w="171450"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53640926-AAD7-44D8-BBD7-CCE9431645EC}">
              <a14:shadowObscured xmlns:a14="http://schemas.microsoft.com/office/drawing/2010/main" val="1"/>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cxnSp>
        <p:nvCxnSpPr>
          <p:cNvPr id="4698" name="Straight Connector 4697"/>
          <p:cNvCxnSpPr/>
          <p:nvPr/>
        </p:nvCxnSpPr>
        <p:spPr bwMode="auto">
          <a:xfrm>
            <a:off x="3692509" y="3948176"/>
            <a:ext cx="0" cy="1195324"/>
          </a:xfrm>
          <a:prstGeom prst="line">
            <a:avLst/>
          </a:prstGeom>
          <a:solidFill>
            <a:schemeClr val="accent1"/>
          </a:solidFill>
          <a:ln w="15875" cap="flat" cmpd="sng" algn="ctr">
            <a:solidFill>
              <a:srgbClr val="4F81BD"/>
            </a:solidFill>
            <a:prstDash val="solid"/>
            <a:round/>
            <a:headEnd type="none" w="med" len="med"/>
            <a:tailEnd type="none" w="med" len="med"/>
          </a:ln>
          <a:effectLst>
            <a:outerShdw blurRad="63500" algn="ctr">
              <a:schemeClr val="bg2">
                <a:alpha val="50000"/>
              </a:schemeClr>
            </a:outerShdw>
          </a:effectLst>
          <a:extLst/>
        </p:spPr>
      </p:cxnSp>
      <p:sp>
        <p:nvSpPr>
          <p:cNvPr id="4654" name="Rectangle 4653"/>
          <p:cNvSpPr/>
          <p:nvPr/>
        </p:nvSpPr>
        <p:spPr bwMode="auto">
          <a:xfrm>
            <a:off x="1188720" y="5143500"/>
            <a:ext cx="6766560" cy="508000"/>
          </a:xfrm>
          <a:prstGeom prst="rect">
            <a:avLst/>
          </a:prstGeom>
          <a:gradFill flip="none" rotWithShape="1">
            <a:gsLst>
              <a:gs pos="0">
                <a:srgbClr val="2C66B2"/>
              </a:gs>
              <a:gs pos="50000">
                <a:srgbClr val="3C8BF2"/>
              </a:gs>
              <a:gs pos="100000">
                <a:srgbClr val="1F497D"/>
              </a:gs>
            </a:gsLst>
            <a:lin ang="5400000" scaled="1"/>
            <a:tileRect/>
          </a:gradFill>
          <a:ln w="9525" cap="flat" cmpd="sng" algn="ctr">
            <a:noFill/>
            <a:prstDash val="solid"/>
            <a:round/>
            <a:headEnd type="none" w="med" len="med"/>
            <a:tailEnd type="none" w="med" len="med"/>
          </a:ln>
          <a:effectLst>
            <a:outerShdw dist="35921" dir="2700000" algn="ctr" rotWithShape="0">
              <a:schemeClr val="bg2"/>
            </a:outerShdw>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55" name="TextBox 4654"/>
          <p:cNvSpPr txBox="1"/>
          <p:nvPr/>
        </p:nvSpPr>
        <p:spPr>
          <a:xfrm>
            <a:off x="553720" y="5143500"/>
            <a:ext cx="635000" cy="508000"/>
          </a:xfrm>
          <a:prstGeom prst="rect">
            <a:avLst/>
          </a:prstGeom>
          <a:noFill/>
        </p:spPr>
        <p:txBody>
          <a:bodyPr vert="horz" wrap="none" rtlCol="0" anchor="ctr">
            <a:noAutofit/>
          </a:bodyPr>
          <a:lstStyle/>
          <a:p>
            <a:pPr algn="ctr"/>
            <a:r>
              <a:rPr lang="en-GB" sz="2000" b="1" smtClean="0">
                <a:solidFill>
                  <a:schemeClr val="accent2"/>
                </a:solidFill>
                <a:latin typeface="Calibri"/>
              </a:rPr>
              <a:t>2013</a:t>
            </a:r>
            <a:endParaRPr lang="en-GB" sz="2000" b="1">
              <a:solidFill>
                <a:schemeClr val="accent2"/>
              </a:solidFill>
              <a:latin typeface="Calibri"/>
            </a:endParaRPr>
          </a:p>
        </p:txBody>
      </p:sp>
      <p:sp>
        <p:nvSpPr>
          <p:cNvPr id="4656" name="TextBox 4655"/>
          <p:cNvSpPr txBox="1"/>
          <p:nvPr/>
        </p:nvSpPr>
        <p:spPr>
          <a:xfrm>
            <a:off x="1188720"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Nov</a:t>
            </a:r>
            <a:endParaRPr lang="en-GB" sz="1200">
              <a:solidFill>
                <a:srgbClr val="FFFFFF"/>
              </a:solidFill>
              <a:latin typeface="Calibri"/>
            </a:endParaRPr>
          </a:p>
        </p:txBody>
      </p:sp>
      <p:sp>
        <p:nvSpPr>
          <p:cNvPr id="4657" name="TextBox 4656"/>
          <p:cNvSpPr txBox="1"/>
          <p:nvPr/>
        </p:nvSpPr>
        <p:spPr>
          <a:xfrm>
            <a:off x="2027550"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Dec</a:t>
            </a:r>
            <a:endParaRPr lang="en-GB" sz="1200">
              <a:solidFill>
                <a:srgbClr val="FFFFFF"/>
              </a:solidFill>
              <a:latin typeface="Calibri"/>
            </a:endParaRPr>
          </a:p>
        </p:txBody>
      </p:sp>
      <p:sp>
        <p:nvSpPr>
          <p:cNvPr id="4658" name="TextBox 4657"/>
          <p:cNvSpPr txBox="1"/>
          <p:nvPr/>
        </p:nvSpPr>
        <p:spPr>
          <a:xfrm>
            <a:off x="2894340"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Jan
2014</a:t>
            </a:r>
            <a:endParaRPr lang="en-GB" sz="1200">
              <a:solidFill>
                <a:srgbClr val="FFFFFF"/>
              </a:solidFill>
              <a:latin typeface="Calibri"/>
            </a:endParaRPr>
          </a:p>
        </p:txBody>
      </p:sp>
      <p:sp>
        <p:nvSpPr>
          <p:cNvPr id="4659" name="TextBox 4658"/>
          <p:cNvSpPr txBox="1"/>
          <p:nvPr/>
        </p:nvSpPr>
        <p:spPr>
          <a:xfrm>
            <a:off x="3761131"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Feb</a:t>
            </a:r>
            <a:endParaRPr lang="en-GB" sz="1200">
              <a:solidFill>
                <a:srgbClr val="FFFFFF"/>
              </a:solidFill>
              <a:latin typeface="Calibri"/>
            </a:endParaRPr>
          </a:p>
        </p:txBody>
      </p:sp>
      <p:sp>
        <p:nvSpPr>
          <p:cNvPr id="4660" name="TextBox 4659"/>
          <p:cNvSpPr txBox="1"/>
          <p:nvPr/>
        </p:nvSpPr>
        <p:spPr>
          <a:xfrm>
            <a:off x="4544039"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Mar</a:t>
            </a:r>
            <a:endParaRPr lang="en-GB" sz="1200">
              <a:solidFill>
                <a:srgbClr val="FFFFFF"/>
              </a:solidFill>
              <a:latin typeface="Calibri"/>
            </a:endParaRPr>
          </a:p>
        </p:txBody>
      </p:sp>
      <p:sp>
        <p:nvSpPr>
          <p:cNvPr id="4661" name="TextBox 4660"/>
          <p:cNvSpPr txBox="1"/>
          <p:nvPr/>
        </p:nvSpPr>
        <p:spPr>
          <a:xfrm>
            <a:off x="5410829"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Apr</a:t>
            </a:r>
            <a:endParaRPr lang="en-GB" sz="1200">
              <a:solidFill>
                <a:srgbClr val="FFFFFF"/>
              </a:solidFill>
              <a:latin typeface="Calibri"/>
            </a:endParaRPr>
          </a:p>
        </p:txBody>
      </p:sp>
      <p:sp>
        <p:nvSpPr>
          <p:cNvPr id="4662" name="TextBox 4661"/>
          <p:cNvSpPr txBox="1"/>
          <p:nvPr/>
        </p:nvSpPr>
        <p:spPr>
          <a:xfrm>
            <a:off x="6249659"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May</a:t>
            </a:r>
            <a:endParaRPr lang="en-GB" sz="1200">
              <a:solidFill>
                <a:srgbClr val="FFFFFF"/>
              </a:solidFill>
              <a:latin typeface="Calibri"/>
            </a:endParaRPr>
          </a:p>
        </p:txBody>
      </p:sp>
      <p:sp>
        <p:nvSpPr>
          <p:cNvPr id="4663" name="TextBox 4662"/>
          <p:cNvSpPr txBox="1"/>
          <p:nvPr/>
        </p:nvSpPr>
        <p:spPr>
          <a:xfrm>
            <a:off x="7116449" y="5143499"/>
            <a:ext cx="845820" cy="508000"/>
          </a:xfrm>
          <a:prstGeom prst="rect">
            <a:avLst/>
          </a:prstGeom>
          <a:noFill/>
        </p:spPr>
        <p:txBody>
          <a:bodyPr vert="horz" wrap="square" lIns="91440" tIns="45720" rIns="91440" bIns="45720" rtlCol="0" anchor="ctr" anchorCtr="0">
            <a:noAutofit/>
          </a:bodyPr>
          <a:lstStyle/>
          <a:p>
            <a:r>
              <a:rPr lang="en-GB" sz="1200" smtClean="0">
                <a:solidFill>
                  <a:srgbClr val="FFFFFF"/>
                </a:solidFill>
                <a:latin typeface="Calibri"/>
              </a:rPr>
              <a:t>Jun</a:t>
            </a:r>
            <a:endParaRPr lang="en-GB" sz="1200">
              <a:solidFill>
                <a:srgbClr val="FFFFFF"/>
              </a:solidFill>
              <a:latin typeface="Calibri"/>
            </a:endParaRPr>
          </a:p>
        </p:txBody>
      </p:sp>
      <p:sp>
        <p:nvSpPr>
          <p:cNvPr id="4664" name="TextBox 4663"/>
          <p:cNvSpPr txBox="1"/>
          <p:nvPr/>
        </p:nvSpPr>
        <p:spPr>
          <a:xfrm>
            <a:off x="7955280" y="5143500"/>
            <a:ext cx="635000" cy="508000"/>
          </a:xfrm>
          <a:prstGeom prst="rect">
            <a:avLst/>
          </a:prstGeom>
          <a:noFill/>
        </p:spPr>
        <p:txBody>
          <a:bodyPr vert="horz" wrap="none" rtlCol="0" anchor="ctr">
            <a:noAutofit/>
          </a:bodyPr>
          <a:lstStyle/>
          <a:p>
            <a:pPr algn="ctr"/>
            <a:r>
              <a:rPr lang="en-GB" sz="2000" b="1" smtClean="0">
                <a:solidFill>
                  <a:schemeClr val="accent2"/>
                </a:solidFill>
                <a:latin typeface="Calibri"/>
              </a:rPr>
              <a:t>2014</a:t>
            </a:r>
            <a:endParaRPr lang="en-GB" sz="2000" b="1">
              <a:solidFill>
                <a:schemeClr val="accent2"/>
              </a:solidFill>
              <a:latin typeface="Calibri"/>
            </a:endParaRPr>
          </a:p>
        </p:txBody>
      </p:sp>
      <p:sp>
        <p:nvSpPr>
          <p:cNvPr id="4665" name="Rectangle 4664"/>
          <p:cNvSpPr/>
          <p:nvPr/>
        </p:nvSpPr>
        <p:spPr bwMode="auto">
          <a:xfrm>
            <a:off x="1188720" y="5143500"/>
            <a:ext cx="1062518" cy="508000"/>
          </a:xfrm>
          <a:prstGeom prst="rect">
            <a:avLst/>
          </a:prstGeom>
          <a:solidFill>
            <a:srgbClr val="FF0000">
              <a:alpha val="30000"/>
            </a:srgbClr>
          </a:solidFill>
          <a:ln w="9525" cap="flat" cmpd="sng" algn="ctr">
            <a:noFill/>
            <a:prstDash val="solid"/>
            <a:round/>
            <a:headEnd type="none" w="med" len="med"/>
            <a:tailEnd type="none" w="med" len="med"/>
          </a:ln>
          <a:effectLst/>
          <a:scene3d>
            <a:camera prst="orthographicFront"/>
            <a:lightRig rig="threePt" dir="t">
              <a:rot lat="0" lon="0" rev="0"/>
            </a:lightRig>
          </a:scene3d>
          <a:sp3d>
            <a:bevelT w="12700" h="139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68" name="Isosceles Triangle 4667"/>
          <p:cNvSpPr/>
          <p:nvPr/>
        </p:nvSpPr>
        <p:spPr bwMode="auto">
          <a:xfrm rot="10800000">
            <a:off x="2187738" y="5016500"/>
            <a:ext cx="127000" cy="139700"/>
          </a:xfrm>
          <a:prstGeom prst="triangle">
            <a:avLst/>
          </a:prstGeom>
          <a:solidFill>
            <a:srgbClr val="FF0000"/>
          </a:solidFill>
          <a:ln w="95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69" name="TextBox 4668"/>
          <p:cNvSpPr txBox="1"/>
          <p:nvPr/>
        </p:nvSpPr>
        <p:spPr>
          <a:xfrm>
            <a:off x="1971838" y="4749800"/>
            <a:ext cx="532518" cy="261610"/>
          </a:xfrm>
          <a:prstGeom prst="rect">
            <a:avLst/>
          </a:prstGeom>
          <a:noFill/>
        </p:spPr>
        <p:txBody>
          <a:bodyPr vert="horz" wrap="none" rtlCol="0" anchor="ctr" anchorCtr="1">
            <a:spAutoFit/>
          </a:bodyPr>
          <a:lstStyle/>
          <a:p>
            <a:r>
              <a:rPr lang="en-GB" sz="1100" smtClean="0">
                <a:latin typeface="Calibri"/>
              </a:rPr>
              <a:t>Today</a:t>
            </a:r>
            <a:endParaRPr lang="en-GB" sz="1100">
              <a:latin typeface="Calibri"/>
            </a:endParaRPr>
          </a:p>
        </p:txBody>
      </p:sp>
      <p:sp>
        <p:nvSpPr>
          <p:cNvPr id="4670" name="Flowchart: Merge 4669"/>
          <p:cNvSpPr/>
          <p:nvPr/>
        </p:nvSpPr>
        <p:spPr bwMode="auto">
          <a:xfrm rot="10800000">
            <a:off x="7813018" y="5562600"/>
            <a:ext cx="254000" cy="279400"/>
          </a:xfrm>
          <a:prstGeom prst="flowChartMerge">
            <a:avLst/>
          </a:prstGeom>
          <a:solidFill>
            <a:schemeClr val="accent4"/>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72" name="TextBox 4671"/>
          <p:cNvSpPr txBox="1"/>
          <p:nvPr/>
        </p:nvSpPr>
        <p:spPr>
          <a:xfrm>
            <a:off x="7241518" y="6026150"/>
            <a:ext cx="1397000" cy="496033"/>
          </a:xfrm>
          <a:prstGeom prst="rect">
            <a:avLst/>
          </a:prstGeom>
          <a:noFill/>
        </p:spPr>
        <p:txBody>
          <a:bodyPr vert="horz" wrap="square" lIns="88900" tIns="44450" rIns="88900" bIns="44450" rtlCol="0" anchor="t" anchorCtr="1">
            <a:spAutoFit/>
          </a:bodyPr>
          <a:lstStyle/>
          <a:p>
            <a:pPr algn="ctr">
              <a:lnSpc>
                <a:spcPct val="80000"/>
              </a:lnSpc>
            </a:pPr>
            <a:r>
              <a:rPr lang="en-GB" sz="1100" b="1" i="1" smtClean="0">
                <a:solidFill>
                  <a:schemeClr val="accent4"/>
                </a:solidFill>
              </a:rPr>
              <a:t>Project Development Close</a:t>
            </a:r>
            <a:endParaRPr lang="en-GB" sz="1100" b="1" i="1">
              <a:solidFill>
                <a:schemeClr val="accent4"/>
              </a:solidFill>
            </a:endParaRPr>
          </a:p>
        </p:txBody>
      </p:sp>
      <p:sp>
        <p:nvSpPr>
          <p:cNvPr id="4674" name="TextBox 4673"/>
          <p:cNvSpPr txBox="1"/>
          <p:nvPr/>
        </p:nvSpPr>
        <p:spPr>
          <a:xfrm>
            <a:off x="7241518" y="5867400"/>
            <a:ext cx="1397000" cy="228600"/>
          </a:xfrm>
          <a:prstGeom prst="rect">
            <a:avLst/>
          </a:prstGeom>
          <a:noFill/>
        </p:spPr>
        <p:txBody>
          <a:bodyPr vert="horz" wrap="none" lIns="88900" tIns="44450" rIns="88900" bIns="44450" rtlCol="0" anchor="ctr" anchorCtr="1">
            <a:noAutofit/>
          </a:bodyPr>
          <a:lstStyle/>
          <a:p>
            <a:r>
              <a:rPr lang="en-GB" sz="1000" dirty="0" smtClean="0">
                <a:solidFill>
                  <a:schemeClr val="accent4"/>
                </a:solidFill>
              </a:rPr>
              <a:t>30/06/14</a:t>
            </a:r>
            <a:endParaRPr lang="en-GB" sz="1000" dirty="0">
              <a:solidFill>
                <a:schemeClr val="accent4"/>
              </a:solidFill>
            </a:endParaRPr>
          </a:p>
        </p:txBody>
      </p:sp>
      <p:sp>
        <p:nvSpPr>
          <p:cNvPr id="4678" name="Diamond 4677"/>
          <p:cNvSpPr/>
          <p:nvPr/>
        </p:nvSpPr>
        <p:spPr bwMode="auto">
          <a:xfrm>
            <a:off x="6135359" y="4953000"/>
            <a:ext cx="254000" cy="279400"/>
          </a:xfrm>
          <a:prstGeom prst="diamond">
            <a:avLst/>
          </a:prstGeom>
          <a:solidFill>
            <a:srgbClr val="1AAA42"/>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80" name="TextBox 4679"/>
          <p:cNvSpPr txBox="1"/>
          <p:nvPr/>
        </p:nvSpPr>
        <p:spPr>
          <a:xfrm>
            <a:off x="5563859" y="4427288"/>
            <a:ext cx="1397000" cy="360612"/>
          </a:xfrm>
          <a:prstGeom prst="rect">
            <a:avLst/>
          </a:prstGeom>
          <a:noFill/>
        </p:spPr>
        <p:txBody>
          <a:bodyPr vert="horz" wrap="square" lIns="88900" tIns="44450" rIns="88900" bIns="44450" rtlCol="0" anchor="b" anchorCtr="1">
            <a:spAutoFit/>
          </a:bodyPr>
          <a:lstStyle/>
          <a:p>
            <a:pPr algn="ctr">
              <a:lnSpc>
                <a:spcPct val="80000"/>
              </a:lnSpc>
            </a:pPr>
            <a:r>
              <a:rPr lang="en-GB" sz="1100" smtClean="0">
                <a:solidFill>
                  <a:schemeClr val="accent4"/>
                </a:solidFill>
              </a:rPr>
              <a:t>Release candidate</a:t>
            </a:r>
            <a:endParaRPr lang="en-GB" sz="1100">
              <a:solidFill>
                <a:schemeClr val="accent4"/>
              </a:solidFill>
            </a:endParaRPr>
          </a:p>
        </p:txBody>
      </p:sp>
      <p:sp>
        <p:nvSpPr>
          <p:cNvPr id="4682" name="TextBox 4681"/>
          <p:cNvSpPr txBox="1"/>
          <p:nvPr/>
        </p:nvSpPr>
        <p:spPr>
          <a:xfrm>
            <a:off x="5563859" y="4752975"/>
            <a:ext cx="1397000" cy="228600"/>
          </a:xfrm>
          <a:prstGeom prst="rect">
            <a:avLst/>
          </a:prstGeom>
          <a:noFill/>
        </p:spPr>
        <p:txBody>
          <a:bodyPr vert="horz" wrap="none" lIns="88900" tIns="1270" rIns="88900" bIns="44450" rtlCol="0" anchorCtr="1">
            <a:noAutofit/>
          </a:bodyPr>
          <a:lstStyle/>
          <a:p>
            <a:r>
              <a:rPr lang="en-GB" sz="1000" dirty="0" smtClean="0">
                <a:solidFill>
                  <a:schemeClr val="accent4"/>
                </a:solidFill>
              </a:rPr>
              <a:t>01/05/14</a:t>
            </a:r>
            <a:endParaRPr lang="en-GB" sz="1000" dirty="0">
              <a:solidFill>
                <a:schemeClr val="accent4"/>
              </a:solidFill>
            </a:endParaRPr>
          </a:p>
        </p:txBody>
      </p:sp>
      <p:sp>
        <p:nvSpPr>
          <p:cNvPr id="4686" name="Diamond 4685"/>
          <p:cNvSpPr/>
          <p:nvPr/>
        </p:nvSpPr>
        <p:spPr bwMode="auto">
          <a:xfrm>
            <a:off x="4429739" y="4953000"/>
            <a:ext cx="254000" cy="279400"/>
          </a:xfrm>
          <a:prstGeom prst="diamond">
            <a:avLst/>
          </a:prstGeom>
          <a:solidFill>
            <a:srgbClr val="1AAA42"/>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688" name="TextBox 4687"/>
          <p:cNvSpPr txBox="1"/>
          <p:nvPr/>
        </p:nvSpPr>
        <p:spPr>
          <a:xfrm>
            <a:off x="3858239" y="4559300"/>
            <a:ext cx="1397000" cy="228600"/>
          </a:xfrm>
          <a:prstGeom prst="rect">
            <a:avLst/>
          </a:prstGeom>
          <a:noFill/>
        </p:spPr>
        <p:txBody>
          <a:bodyPr vert="horz" wrap="square" lIns="88900" tIns="44450" rIns="88900" bIns="44450" rtlCol="0" anchor="b" anchorCtr="1">
            <a:spAutoFit/>
          </a:bodyPr>
          <a:lstStyle/>
          <a:p>
            <a:pPr algn="ctr">
              <a:lnSpc>
                <a:spcPct val="80000"/>
              </a:lnSpc>
            </a:pPr>
            <a:r>
              <a:rPr lang="en-GB" sz="1100" smtClean="0">
                <a:solidFill>
                  <a:schemeClr val="accent4"/>
                </a:solidFill>
              </a:rPr>
              <a:t>First Public Beta</a:t>
            </a:r>
            <a:endParaRPr lang="en-GB" sz="1100">
              <a:solidFill>
                <a:schemeClr val="accent4"/>
              </a:solidFill>
            </a:endParaRPr>
          </a:p>
        </p:txBody>
      </p:sp>
      <p:sp>
        <p:nvSpPr>
          <p:cNvPr id="4690" name="TextBox 4689"/>
          <p:cNvSpPr txBox="1"/>
          <p:nvPr/>
        </p:nvSpPr>
        <p:spPr>
          <a:xfrm>
            <a:off x="3858239" y="4752975"/>
            <a:ext cx="1397000" cy="228600"/>
          </a:xfrm>
          <a:prstGeom prst="rect">
            <a:avLst/>
          </a:prstGeom>
          <a:noFill/>
        </p:spPr>
        <p:txBody>
          <a:bodyPr vert="horz" wrap="none" lIns="88900" tIns="1270" rIns="88900" bIns="44450" rtlCol="0" anchorCtr="1">
            <a:noAutofit/>
          </a:bodyPr>
          <a:lstStyle/>
          <a:p>
            <a:r>
              <a:rPr lang="en-GB" sz="1000" u="sng" dirty="0" smtClean="0">
                <a:solidFill>
                  <a:schemeClr val="accent4"/>
                </a:solidFill>
              </a:rPr>
              <a:t>01/03/14</a:t>
            </a:r>
            <a:endParaRPr lang="en-GB" sz="1000" u="sng" dirty="0">
              <a:solidFill>
                <a:schemeClr val="accent4"/>
              </a:solidFill>
            </a:endParaRPr>
          </a:p>
        </p:txBody>
      </p:sp>
      <p:sp>
        <p:nvSpPr>
          <p:cNvPr id="4696" name="Flowchart: Merge 4695"/>
          <p:cNvSpPr/>
          <p:nvPr/>
        </p:nvSpPr>
        <p:spPr bwMode="auto">
          <a:xfrm rot="16200000">
            <a:off x="3724259" y="3948176"/>
            <a:ext cx="190500" cy="190500"/>
          </a:xfrm>
          <a:prstGeom prst="flowChartMerge">
            <a:avLst/>
          </a:prstGeom>
          <a:solidFill>
            <a:schemeClr val="accent2"/>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700" name="TextBox 4699"/>
          <p:cNvSpPr txBox="1"/>
          <p:nvPr/>
        </p:nvSpPr>
        <p:spPr>
          <a:xfrm>
            <a:off x="3857609" y="3884676"/>
            <a:ext cx="1524000" cy="360612"/>
          </a:xfrm>
          <a:prstGeom prst="rect">
            <a:avLst/>
          </a:prstGeom>
          <a:noFill/>
        </p:spPr>
        <p:txBody>
          <a:bodyPr vert="horz" wrap="square" lIns="88900" tIns="44450" rIns="88900" bIns="44450" rtlCol="0" anchorCtr="0">
            <a:spAutoFit/>
          </a:bodyPr>
          <a:lstStyle/>
          <a:p>
            <a:pPr>
              <a:lnSpc>
                <a:spcPct val="80000"/>
              </a:lnSpc>
            </a:pPr>
            <a:r>
              <a:rPr lang="en-GB" sz="1100" smtClean="0">
                <a:solidFill>
                  <a:schemeClr val="accent4"/>
                </a:solidFill>
              </a:rPr>
              <a:t>BoS Decission Go No-go Decision </a:t>
            </a:r>
            <a:endParaRPr lang="en-GB" sz="1100">
              <a:solidFill>
                <a:schemeClr val="accent4"/>
              </a:solidFill>
            </a:endParaRPr>
          </a:p>
        </p:txBody>
      </p:sp>
      <p:sp>
        <p:nvSpPr>
          <p:cNvPr id="4702" name="TextBox 4701"/>
          <p:cNvSpPr txBox="1"/>
          <p:nvPr/>
        </p:nvSpPr>
        <p:spPr>
          <a:xfrm>
            <a:off x="3857609" y="4206875"/>
            <a:ext cx="1397000" cy="228600"/>
          </a:xfrm>
          <a:prstGeom prst="rect">
            <a:avLst/>
          </a:prstGeom>
          <a:noFill/>
        </p:spPr>
        <p:txBody>
          <a:bodyPr vert="horz" wrap="none" lIns="88900" tIns="1270" rIns="88900" bIns="44450" rtlCol="0" anchorCtr="0">
            <a:noAutofit/>
          </a:bodyPr>
          <a:lstStyle/>
          <a:p>
            <a:r>
              <a:rPr lang="en-GB" sz="1000" smtClean="0">
                <a:solidFill>
                  <a:schemeClr val="accent4"/>
                </a:solidFill>
              </a:rPr>
              <a:t>01/30/14</a:t>
            </a:r>
            <a:endParaRPr lang="en-GB" sz="1000">
              <a:solidFill>
                <a:schemeClr val="accent4"/>
              </a:solidFill>
            </a:endParaRPr>
          </a:p>
        </p:txBody>
      </p:sp>
      <p:sp>
        <p:nvSpPr>
          <p:cNvPr id="4704" name="Diamond 4703"/>
          <p:cNvSpPr/>
          <p:nvPr/>
        </p:nvSpPr>
        <p:spPr bwMode="auto">
          <a:xfrm rot="10800000">
            <a:off x="3171494" y="5562600"/>
            <a:ext cx="254000" cy="279400"/>
          </a:xfrm>
          <a:prstGeom prst="diamond">
            <a:avLst/>
          </a:prstGeom>
          <a:solidFill>
            <a:srgbClr val="96D642"/>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706" name="TextBox 4705"/>
          <p:cNvSpPr txBox="1"/>
          <p:nvPr/>
        </p:nvSpPr>
        <p:spPr>
          <a:xfrm>
            <a:off x="2599994" y="6026150"/>
            <a:ext cx="1397000" cy="360612"/>
          </a:xfrm>
          <a:prstGeom prst="rect">
            <a:avLst/>
          </a:prstGeom>
          <a:noFill/>
        </p:spPr>
        <p:txBody>
          <a:bodyPr vert="horz" wrap="square" lIns="88900" tIns="44450" rIns="88900" bIns="44450" rtlCol="0" anchor="t" anchorCtr="1">
            <a:spAutoFit/>
          </a:bodyPr>
          <a:lstStyle/>
          <a:p>
            <a:pPr algn="ctr">
              <a:lnSpc>
                <a:spcPct val="80000"/>
              </a:lnSpc>
            </a:pPr>
            <a:r>
              <a:rPr lang="en-GB" sz="1100" smtClean="0">
                <a:solidFill>
                  <a:schemeClr val="accent4"/>
                </a:solidFill>
              </a:rPr>
              <a:t>Alpha Internal Release</a:t>
            </a:r>
            <a:endParaRPr lang="en-GB" sz="1100">
              <a:solidFill>
                <a:schemeClr val="accent4"/>
              </a:solidFill>
            </a:endParaRPr>
          </a:p>
        </p:txBody>
      </p:sp>
      <p:sp>
        <p:nvSpPr>
          <p:cNvPr id="4708" name="TextBox 4707"/>
          <p:cNvSpPr txBox="1"/>
          <p:nvPr/>
        </p:nvSpPr>
        <p:spPr>
          <a:xfrm>
            <a:off x="2599994" y="5867400"/>
            <a:ext cx="1397000" cy="228600"/>
          </a:xfrm>
          <a:prstGeom prst="rect">
            <a:avLst/>
          </a:prstGeom>
          <a:noFill/>
        </p:spPr>
        <p:txBody>
          <a:bodyPr vert="horz" wrap="none" lIns="88900" tIns="44450" rIns="88900" bIns="44450" rtlCol="0" anchor="ctr" anchorCtr="1">
            <a:noAutofit/>
          </a:bodyPr>
          <a:lstStyle/>
          <a:p>
            <a:r>
              <a:rPr lang="en-GB" sz="1000" dirty="0" smtClean="0">
                <a:solidFill>
                  <a:schemeClr val="accent4"/>
                </a:solidFill>
              </a:rPr>
              <a:t>15/01/14</a:t>
            </a:r>
            <a:endParaRPr lang="en-GB" sz="1000" dirty="0">
              <a:solidFill>
                <a:schemeClr val="accent4"/>
              </a:solidFill>
            </a:endParaRPr>
          </a:p>
        </p:txBody>
      </p:sp>
      <p:sp>
        <p:nvSpPr>
          <p:cNvPr id="4712" name="Flowchart: Merge 4711"/>
          <p:cNvSpPr/>
          <p:nvPr/>
        </p:nvSpPr>
        <p:spPr bwMode="auto">
          <a:xfrm rot="10800000">
            <a:off x="1913250" y="5562600"/>
            <a:ext cx="254000" cy="279400"/>
          </a:xfrm>
          <a:prstGeom prst="flowChartMerge">
            <a:avLst/>
          </a:prstGeom>
          <a:solidFill>
            <a:srgbClr val="02B2EE"/>
          </a:solidFill>
          <a:ln w="9525" cap="flat" cmpd="sng" algn="ctr">
            <a:noFill/>
            <a:prstDash val="solid"/>
            <a:round/>
            <a:headEnd type="none" w="med" len="med"/>
            <a:tailEnd type="none" w="med" len="med"/>
          </a:ln>
          <a:effectLst>
            <a:outerShdw blurRad="63500" algn="ctr">
              <a:schemeClr val="bg2">
                <a:alpha val="50000"/>
              </a:schemeClr>
            </a:outerShdw>
          </a:effectLst>
          <a:scene3d>
            <a:camera prst="orthographicFront"/>
            <a:lightRig rig="threePt" dir="t"/>
          </a:scene3d>
          <a:sp3d>
            <a:bevelT h="12700"/>
          </a:sp3d>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96" charset="-128"/>
            </a:endParaRPr>
          </a:p>
        </p:txBody>
      </p:sp>
      <p:sp>
        <p:nvSpPr>
          <p:cNvPr id="4714" name="TextBox 4713"/>
          <p:cNvSpPr txBox="1"/>
          <p:nvPr/>
        </p:nvSpPr>
        <p:spPr>
          <a:xfrm>
            <a:off x="1595750" y="6026150"/>
            <a:ext cx="889000" cy="360612"/>
          </a:xfrm>
          <a:prstGeom prst="rect">
            <a:avLst/>
          </a:prstGeom>
          <a:noFill/>
        </p:spPr>
        <p:txBody>
          <a:bodyPr vert="horz" wrap="square" lIns="88900" tIns="44450" rIns="88900" bIns="44450" rtlCol="0" anchor="t" anchorCtr="1">
            <a:spAutoFit/>
          </a:bodyPr>
          <a:lstStyle/>
          <a:p>
            <a:pPr algn="ctr">
              <a:lnSpc>
                <a:spcPct val="80000"/>
              </a:lnSpc>
            </a:pPr>
            <a:r>
              <a:rPr lang="en-GB" sz="1100" b="1" i="1" smtClean="0">
                <a:solidFill>
                  <a:schemeClr val="accent4"/>
                </a:solidFill>
              </a:rPr>
              <a:t>Project Kickoff</a:t>
            </a:r>
            <a:endParaRPr lang="en-GB" sz="1100" b="1" i="1">
              <a:solidFill>
                <a:schemeClr val="accent4"/>
              </a:solidFill>
            </a:endParaRPr>
          </a:p>
        </p:txBody>
      </p:sp>
      <p:sp>
        <p:nvSpPr>
          <p:cNvPr id="4716" name="TextBox 4715"/>
          <p:cNvSpPr txBox="1"/>
          <p:nvPr/>
        </p:nvSpPr>
        <p:spPr>
          <a:xfrm>
            <a:off x="1341750" y="5867400"/>
            <a:ext cx="1397000" cy="228600"/>
          </a:xfrm>
          <a:prstGeom prst="rect">
            <a:avLst/>
          </a:prstGeom>
          <a:noFill/>
        </p:spPr>
        <p:txBody>
          <a:bodyPr vert="horz" wrap="none" lIns="88900" tIns="44450" rIns="88900" bIns="44450" rtlCol="0" anchor="ctr" anchorCtr="1">
            <a:noAutofit/>
          </a:bodyPr>
          <a:lstStyle/>
          <a:p>
            <a:r>
              <a:rPr lang="en-GB" sz="1000" dirty="0" smtClean="0">
                <a:solidFill>
                  <a:schemeClr val="accent4"/>
                </a:solidFill>
              </a:rPr>
              <a:t>01/12/13</a:t>
            </a:r>
            <a:endParaRPr lang="en-GB" sz="1000" dirty="0">
              <a:solidFill>
                <a:schemeClr val="accent4"/>
              </a:solidFill>
            </a:endParaRPr>
          </a:p>
        </p:txBody>
      </p:sp>
      <p:sp>
        <p:nvSpPr>
          <p:cNvPr id="4724" name="TextBox 4723"/>
          <p:cNvSpPr txBox="1"/>
          <p:nvPr/>
        </p:nvSpPr>
        <p:spPr>
          <a:xfrm>
            <a:off x="7563826" y="3145347"/>
            <a:ext cx="477731" cy="282129"/>
          </a:xfrm>
          <a:prstGeom prst="rect">
            <a:avLst/>
          </a:prstGeom>
          <a:noFill/>
        </p:spPr>
        <p:txBody>
          <a:bodyPr vert="horz" lIns="0" tIns="0" rIns="0" bIns="0" rtlCol="0" anchor="b">
            <a:spAutoFit/>
          </a:bodyPr>
          <a:lstStyle/>
          <a:p>
            <a:pPr>
              <a:lnSpc>
                <a:spcPts val="1050"/>
              </a:lnSpc>
            </a:pPr>
            <a:r>
              <a:rPr lang="en-GB" sz="1100" b="1" smtClean="0">
                <a:solidFill>
                  <a:schemeClr val="accent4"/>
                </a:solidFill>
              </a:rPr>
              <a:t>Launch</a:t>
            </a:r>
            <a:endParaRPr lang="en-GB" sz="1100" b="1">
              <a:solidFill>
                <a:schemeClr val="accent4"/>
              </a:solidFill>
            </a:endParaRPr>
          </a:p>
        </p:txBody>
      </p:sp>
      <p:sp>
        <p:nvSpPr>
          <p:cNvPr id="4730" name="TextBox 4729"/>
          <p:cNvSpPr txBox="1"/>
          <p:nvPr/>
        </p:nvSpPr>
        <p:spPr>
          <a:xfrm>
            <a:off x="7843437" y="3457274"/>
            <a:ext cx="1228725" cy="219804"/>
          </a:xfrm>
          <a:prstGeom prst="rect">
            <a:avLst/>
          </a:prstGeom>
          <a:noFill/>
        </p:spPr>
        <p:txBody>
          <a:bodyPr vert="horz" wrap="none" lIns="88900" tIns="44450" rIns="88900" bIns="44450" rtlCol="0" anchor="ctr">
            <a:spAutoFit/>
          </a:bodyPr>
          <a:lstStyle/>
          <a:p>
            <a:pPr>
              <a:lnSpc>
                <a:spcPts val="950"/>
              </a:lnSpc>
            </a:pPr>
            <a:r>
              <a:rPr lang="en-GB" sz="1000" smtClean="0">
                <a:solidFill>
                  <a:srgbClr val="1F497D"/>
                </a:solidFill>
                <a:latin typeface="Calibri"/>
              </a:rPr>
              <a:t>06/17/14 - 06/27/14</a:t>
            </a:r>
            <a:endParaRPr lang="en-GB" sz="1000">
              <a:solidFill>
                <a:srgbClr val="1F497D"/>
              </a:solidFill>
              <a:latin typeface="Calibri"/>
            </a:endParaRPr>
          </a:p>
        </p:txBody>
      </p:sp>
      <p:sp>
        <p:nvSpPr>
          <p:cNvPr id="4732" name="TextBox 4731"/>
          <p:cNvSpPr txBox="1"/>
          <p:nvPr/>
        </p:nvSpPr>
        <p:spPr>
          <a:xfrm>
            <a:off x="7563826" y="3706876"/>
            <a:ext cx="1016000" cy="123111"/>
          </a:xfrm>
          <a:prstGeom prst="rect">
            <a:avLst/>
          </a:prstGeom>
          <a:noFill/>
        </p:spPr>
        <p:txBody>
          <a:bodyPr vert="horz" tIns="0" bIns="0" rtlCol="0" anchor="t">
            <a:spAutoFit/>
          </a:bodyPr>
          <a:lstStyle/>
          <a:p>
            <a:r>
              <a:rPr lang="en-GB" sz="800" smtClean="0">
                <a:solidFill>
                  <a:schemeClr val="accent2"/>
                </a:solidFill>
                <a:latin typeface="Calibri"/>
              </a:rPr>
              <a:t>11 Days</a:t>
            </a:r>
            <a:endParaRPr lang="en-GB" sz="800">
              <a:solidFill>
                <a:schemeClr val="accent2"/>
              </a:solidFill>
              <a:latin typeface="Calibri"/>
            </a:endParaRPr>
          </a:p>
        </p:txBody>
      </p:sp>
      <p:sp>
        <p:nvSpPr>
          <p:cNvPr id="4741" name="TextBox 4740"/>
          <p:cNvSpPr txBox="1"/>
          <p:nvPr/>
        </p:nvSpPr>
        <p:spPr>
          <a:xfrm>
            <a:off x="7647710" y="2758774"/>
            <a:ext cx="1228725" cy="219804"/>
          </a:xfrm>
          <a:prstGeom prst="rect">
            <a:avLst/>
          </a:prstGeom>
          <a:noFill/>
        </p:spPr>
        <p:txBody>
          <a:bodyPr vert="horz" wrap="none" lIns="88900" tIns="44450" rIns="88900" bIns="44450" rtlCol="0" anchor="ctr">
            <a:spAutoFit/>
          </a:bodyPr>
          <a:lstStyle/>
          <a:p>
            <a:pPr>
              <a:lnSpc>
                <a:spcPts val="950"/>
              </a:lnSpc>
            </a:pPr>
            <a:r>
              <a:rPr lang="en-GB" sz="1000" smtClean="0">
                <a:solidFill>
                  <a:srgbClr val="1F497D"/>
                </a:solidFill>
                <a:latin typeface="Calibri"/>
              </a:rPr>
              <a:t>05/20/14 - 06/20/14</a:t>
            </a:r>
            <a:endParaRPr lang="en-GB" sz="1000">
              <a:solidFill>
                <a:srgbClr val="1F497D"/>
              </a:solidFill>
              <a:latin typeface="Calibri"/>
            </a:endParaRPr>
          </a:p>
        </p:txBody>
      </p:sp>
      <p:sp>
        <p:nvSpPr>
          <p:cNvPr id="4743" name="TextBox 4742"/>
          <p:cNvSpPr txBox="1"/>
          <p:nvPr/>
        </p:nvSpPr>
        <p:spPr>
          <a:xfrm>
            <a:off x="6780918" y="3008376"/>
            <a:ext cx="1016000" cy="123111"/>
          </a:xfrm>
          <a:prstGeom prst="rect">
            <a:avLst/>
          </a:prstGeom>
          <a:noFill/>
        </p:spPr>
        <p:txBody>
          <a:bodyPr vert="horz" tIns="0" bIns="0" rtlCol="0" anchor="t">
            <a:spAutoFit/>
          </a:bodyPr>
          <a:lstStyle/>
          <a:p>
            <a:r>
              <a:rPr lang="en-GB" sz="800" smtClean="0">
                <a:solidFill>
                  <a:schemeClr val="accent2"/>
                </a:solidFill>
                <a:latin typeface="Calibri"/>
              </a:rPr>
              <a:t>32 Days</a:t>
            </a:r>
            <a:endParaRPr lang="en-GB" sz="800">
              <a:solidFill>
                <a:schemeClr val="accent2"/>
              </a:solidFill>
              <a:latin typeface="Calibri"/>
            </a:endParaRPr>
          </a:p>
        </p:txBody>
      </p:sp>
      <p:sp>
        <p:nvSpPr>
          <p:cNvPr id="4752" name="TextBox 4751"/>
          <p:cNvSpPr txBox="1"/>
          <p:nvPr/>
        </p:nvSpPr>
        <p:spPr>
          <a:xfrm>
            <a:off x="6780919" y="2339674"/>
            <a:ext cx="1228725" cy="219804"/>
          </a:xfrm>
          <a:prstGeom prst="rect">
            <a:avLst/>
          </a:prstGeom>
          <a:noFill/>
        </p:spPr>
        <p:txBody>
          <a:bodyPr vert="horz" wrap="none" lIns="88900" tIns="44450" rIns="88900" bIns="44450" rtlCol="0" anchor="ctr">
            <a:spAutoFit/>
          </a:bodyPr>
          <a:lstStyle/>
          <a:p>
            <a:pPr>
              <a:lnSpc>
                <a:spcPts val="950"/>
              </a:lnSpc>
            </a:pPr>
            <a:r>
              <a:rPr lang="en-GB" sz="1000" smtClean="0">
                <a:solidFill>
                  <a:srgbClr val="1F497D"/>
                </a:solidFill>
                <a:latin typeface="Calibri"/>
              </a:rPr>
              <a:t>12/02/13 - 05/20/14</a:t>
            </a:r>
            <a:endParaRPr lang="en-GB" sz="1000">
              <a:solidFill>
                <a:srgbClr val="1F497D"/>
              </a:solidFill>
              <a:latin typeface="Calibri"/>
            </a:endParaRPr>
          </a:p>
        </p:txBody>
      </p:sp>
      <p:sp>
        <p:nvSpPr>
          <p:cNvPr id="4754" name="TextBox 4753"/>
          <p:cNvSpPr txBox="1"/>
          <p:nvPr/>
        </p:nvSpPr>
        <p:spPr>
          <a:xfrm>
            <a:off x="2055511" y="2589276"/>
            <a:ext cx="1016000" cy="123111"/>
          </a:xfrm>
          <a:prstGeom prst="rect">
            <a:avLst/>
          </a:prstGeom>
          <a:noFill/>
        </p:spPr>
        <p:txBody>
          <a:bodyPr vert="horz" tIns="0" bIns="0" rtlCol="0" anchor="t">
            <a:spAutoFit/>
          </a:bodyPr>
          <a:lstStyle/>
          <a:p>
            <a:r>
              <a:rPr lang="en-GB" sz="800" smtClean="0">
                <a:solidFill>
                  <a:schemeClr val="accent2"/>
                </a:solidFill>
                <a:latin typeface="Calibri"/>
              </a:rPr>
              <a:t>170 Days</a:t>
            </a:r>
            <a:endParaRPr lang="en-GB" sz="800">
              <a:solidFill>
                <a:schemeClr val="accent2"/>
              </a:solidFill>
              <a:latin typeface="Calibri"/>
            </a:endParaRPr>
          </a:p>
        </p:txBody>
      </p:sp>
      <p:sp>
        <p:nvSpPr>
          <p:cNvPr id="4763" name="TextBox 4762"/>
          <p:cNvSpPr txBox="1"/>
          <p:nvPr/>
        </p:nvSpPr>
        <p:spPr>
          <a:xfrm>
            <a:off x="3285795" y="1920574"/>
            <a:ext cx="1228725" cy="219804"/>
          </a:xfrm>
          <a:prstGeom prst="rect">
            <a:avLst/>
          </a:prstGeom>
          <a:noFill/>
        </p:spPr>
        <p:txBody>
          <a:bodyPr vert="horz" wrap="none" lIns="88900" tIns="44450" rIns="88900" bIns="44450" rtlCol="0" anchor="ctr">
            <a:spAutoFit/>
          </a:bodyPr>
          <a:lstStyle/>
          <a:p>
            <a:pPr>
              <a:lnSpc>
                <a:spcPts val="950"/>
              </a:lnSpc>
            </a:pPr>
            <a:r>
              <a:rPr lang="en-GB" sz="1000" smtClean="0">
                <a:solidFill>
                  <a:srgbClr val="1F497D"/>
                </a:solidFill>
                <a:latin typeface="Calibri"/>
              </a:rPr>
              <a:t>12/01/13 - 01/15/14</a:t>
            </a:r>
            <a:endParaRPr lang="en-GB" sz="1000">
              <a:solidFill>
                <a:srgbClr val="1F497D"/>
              </a:solidFill>
              <a:latin typeface="Calibri"/>
            </a:endParaRPr>
          </a:p>
        </p:txBody>
      </p:sp>
      <p:sp>
        <p:nvSpPr>
          <p:cNvPr id="4765" name="TextBox 4764"/>
          <p:cNvSpPr txBox="1"/>
          <p:nvPr/>
        </p:nvSpPr>
        <p:spPr>
          <a:xfrm>
            <a:off x="2027550" y="2170176"/>
            <a:ext cx="1016000" cy="123111"/>
          </a:xfrm>
          <a:prstGeom prst="rect">
            <a:avLst/>
          </a:prstGeom>
          <a:noFill/>
        </p:spPr>
        <p:txBody>
          <a:bodyPr vert="horz" tIns="0" bIns="0" rtlCol="0" anchor="t">
            <a:spAutoFit/>
          </a:bodyPr>
          <a:lstStyle/>
          <a:p>
            <a:r>
              <a:rPr lang="en-GB" sz="800" smtClean="0">
                <a:solidFill>
                  <a:schemeClr val="accent2"/>
                </a:solidFill>
                <a:latin typeface="Calibri"/>
              </a:rPr>
              <a:t>46 Days</a:t>
            </a:r>
            <a:endParaRPr lang="en-GB" sz="800">
              <a:solidFill>
                <a:schemeClr val="accent2"/>
              </a:solidFill>
              <a:latin typeface="Calibri"/>
            </a:endParaRPr>
          </a:p>
        </p:txBody>
      </p:sp>
      <p:sp>
        <p:nvSpPr>
          <p:cNvPr id="4774" name="TextBox 4773"/>
          <p:cNvSpPr txBox="1"/>
          <p:nvPr/>
        </p:nvSpPr>
        <p:spPr>
          <a:xfrm>
            <a:off x="4544040" y="1501474"/>
            <a:ext cx="1228725" cy="219804"/>
          </a:xfrm>
          <a:prstGeom prst="rect">
            <a:avLst/>
          </a:prstGeom>
          <a:noFill/>
        </p:spPr>
        <p:txBody>
          <a:bodyPr vert="horz" wrap="none" lIns="88900" tIns="44450" rIns="88900" bIns="44450" rtlCol="0" anchor="ctr">
            <a:spAutoFit/>
          </a:bodyPr>
          <a:lstStyle/>
          <a:p>
            <a:pPr>
              <a:lnSpc>
                <a:spcPts val="950"/>
              </a:lnSpc>
            </a:pPr>
            <a:r>
              <a:rPr lang="en-GB" sz="1000" smtClean="0">
                <a:solidFill>
                  <a:srgbClr val="1F497D"/>
                </a:solidFill>
                <a:latin typeface="Calibri"/>
              </a:rPr>
              <a:t>11/01/13 - 03/01/14</a:t>
            </a:r>
            <a:endParaRPr lang="en-GB" sz="1000">
              <a:solidFill>
                <a:srgbClr val="1F497D"/>
              </a:solidFill>
              <a:latin typeface="Calibri"/>
            </a:endParaRPr>
          </a:p>
        </p:txBody>
      </p:sp>
      <p:sp>
        <p:nvSpPr>
          <p:cNvPr id="4776" name="TextBox 4775"/>
          <p:cNvSpPr txBox="1"/>
          <p:nvPr/>
        </p:nvSpPr>
        <p:spPr>
          <a:xfrm>
            <a:off x="1188720" y="1751076"/>
            <a:ext cx="1016000" cy="123111"/>
          </a:xfrm>
          <a:prstGeom prst="rect">
            <a:avLst/>
          </a:prstGeom>
          <a:noFill/>
        </p:spPr>
        <p:txBody>
          <a:bodyPr vert="horz" tIns="0" bIns="0" rtlCol="0" anchor="t">
            <a:spAutoFit/>
          </a:bodyPr>
          <a:lstStyle/>
          <a:p>
            <a:r>
              <a:rPr lang="en-GB" sz="800" smtClean="0">
                <a:solidFill>
                  <a:schemeClr val="accent2"/>
                </a:solidFill>
                <a:latin typeface="Calibri"/>
              </a:rPr>
              <a:t>121 Days</a:t>
            </a:r>
            <a:endParaRPr lang="en-GB" sz="800">
              <a:solidFill>
                <a:schemeClr val="accent2"/>
              </a:solidFill>
              <a:latin typeface="Calibri"/>
            </a:endParaRPr>
          </a:p>
        </p:txBody>
      </p:sp>
      <p:sp>
        <p:nvSpPr>
          <p:cNvPr id="2" name="Title 1"/>
          <p:cNvSpPr>
            <a:spLocks noGrp="1"/>
          </p:cNvSpPr>
          <p:nvPr>
            <p:ph type="title" idx="4294967295"/>
          </p:nvPr>
        </p:nvSpPr>
        <p:spPr/>
        <p:txBody>
          <a:bodyPr/>
          <a:lstStyle/>
          <a:p>
            <a:r>
              <a:rPr lang="en-GB" dirty="0" smtClean="0"/>
              <a:t>Standalone solution timeline</a:t>
            </a:r>
            <a:endParaRPr lang="en-GB" dirty="0"/>
          </a:p>
        </p:txBody>
      </p:sp>
    </p:spTree>
    <p:custDataLst>
      <p:tags r:id="rId1"/>
    </p:custDataLst>
    <p:extLst>
      <p:ext uri="{BB962C8B-B14F-4D97-AF65-F5344CB8AC3E}">
        <p14:creationId xmlns:p14="http://schemas.microsoft.com/office/powerpoint/2010/main" val="2493596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up to date</a:t>
            </a:r>
            <a:endParaRPr lang="en-GB" dirty="0"/>
          </a:p>
        </p:txBody>
      </p:sp>
      <p:sp>
        <p:nvSpPr>
          <p:cNvPr id="3" name="TextBox 2"/>
          <p:cNvSpPr txBox="1"/>
          <p:nvPr/>
        </p:nvSpPr>
        <p:spPr>
          <a:xfrm>
            <a:off x="467544" y="1556792"/>
            <a:ext cx="8136904" cy="923330"/>
          </a:xfrm>
          <a:prstGeom prst="rect">
            <a:avLst/>
          </a:prstGeom>
          <a:noFill/>
        </p:spPr>
        <p:txBody>
          <a:bodyPr wrap="square" rtlCol="0">
            <a:spAutoFit/>
          </a:bodyPr>
          <a:lstStyle/>
          <a:p>
            <a:r>
              <a:rPr lang="en-GB" dirty="0">
                <a:hlinkClick r:id="rId2"/>
              </a:rPr>
              <a:t>https://</a:t>
            </a:r>
            <a:r>
              <a:rPr lang="en-GB" dirty="0" smtClean="0">
                <a:hlinkClick r:id="rId2"/>
              </a:rPr>
              <a:t>eiopa.europa.eu/publications/eu-wide-reporting-formats/index.html</a:t>
            </a:r>
            <a:endParaRPr lang="en-GB" dirty="0" smtClean="0"/>
          </a:p>
          <a:p>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80122"/>
            <a:ext cx="5904656" cy="3688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492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2013 Timeline </a:t>
            </a:r>
            <a:endParaRPr lang="en-GB" dirty="0"/>
          </a:p>
        </p:txBody>
      </p:sp>
      <p:sp>
        <p:nvSpPr>
          <p:cNvPr id="71" name="TextBox 70"/>
          <p:cNvSpPr txBox="1"/>
          <p:nvPr/>
        </p:nvSpPr>
        <p:spPr>
          <a:xfrm>
            <a:off x="107504" y="4086364"/>
            <a:ext cx="635000" cy="254000"/>
          </a:xfrm>
          <a:prstGeom prst="rect">
            <a:avLst/>
          </a:prstGeom>
          <a:noFill/>
        </p:spPr>
        <p:txBody>
          <a:bodyPr vert="horz" wrap="none" rtlCol="0" anchor="ctr">
            <a:noAutofit/>
          </a:bodyPr>
          <a:lstStyle/>
          <a:p>
            <a:pPr algn="ctr" eaLnBrk="0" fontAlgn="base" hangingPunct="0">
              <a:spcBef>
                <a:spcPct val="0"/>
              </a:spcBef>
              <a:spcAft>
                <a:spcPct val="0"/>
              </a:spcAft>
            </a:pPr>
            <a:r>
              <a:rPr lang="en-GB" sz="2400" b="1">
                <a:solidFill>
                  <a:srgbClr val="333399"/>
                </a:solidFill>
                <a:latin typeface="Calibri"/>
              </a:rPr>
              <a:t>2013</a:t>
            </a:r>
          </a:p>
        </p:txBody>
      </p:sp>
      <p:cxnSp>
        <p:nvCxnSpPr>
          <p:cNvPr id="66" name="Straight Connector 65"/>
          <p:cNvCxnSpPr/>
          <p:nvPr/>
        </p:nvCxnSpPr>
        <p:spPr>
          <a:xfrm>
            <a:off x="2324117" y="3168916"/>
            <a:ext cx="0" cy="917448"/>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4117578" y="3427848"/>
            <a:ext cx="0" cy="649224"/>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459287" y="3437140"/>
            <a:ext cx="0" cy="649224"/>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742504" y="4086364"/>
            <a:ext cx="6766560" cy="254000"/>
          </a:xfrm>
          <a:prstGeom prst="roundRect">
            <a:avLst/>
          </a:prstGeom>
          <a:solidFill>
            <a:srgbClr val="02B2EE"/>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cxnSp>
        <p:nvCxnSpPr>
          <p:cNvPr id="72" name="Straight Connector 71"/>
          <p:cNvCxnSpPr/>
          <p:nvPr/>
        </p:nvCxnSpPr>
        <p:spPr>
          <a:xfrm flipV="1">
            <a:off x="742504"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742504" y="3832364"/>
            <a:ext cx="6766560" cy="276999"/>
          </a:xfrm>
          <a:prstGeom prst="rect">
            <a:avLst/>
          </a:prstGeom>
          <a:noFill/>
        </p:spPr>
        <p:txBody>
          <a:bodyPr vert="horz" wrap="square" rtlCol="0" anchor="b" anchorCtr="0">
            <a:noAutofit/>
          </a:bodyPr>
          <a:lstStyle/>
          <a:p>
            <a:pPr eaLnBrk="0" fontAlgn="base" hangingPunct="0">
              <a:spcBef>
                <a:spcPct val="0"/>
              </a:spcBef>
              <a:spcAft>
                <a:spcPct val="0"/>
              </a:spcAft>
            </a:pPr>
            <a:r>
              <a:rPr lang="en-GB" sz="1200" b="1">
                <a:solidFill>
                  <a:srgbClr val="000000"/>
                </a:solidFill>
                <a:latin typeface="Calibri"/>
              </a:rPr>
              <a:t>2013</a:t>
            </a:r>
          </a:p>
        </p:txBody>
      </p:sp>
      <p:sp>
        <p:nvSpPr>
          <p:cNvPr id="74" name="TextBox 73"/>
          <p:cNvSpPr txBox="1"/>
          <p:nvPr/>
        </p:nvSpPr>
        <p:spPr>
          <a:xfrm>
            <a:off x="742504"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Jan</a:t>
            </a:r>
          </a:p>
        </p:txBody>
      </p:sp>
      <p:cxnSp>
        <p:nvCxnSpPr>
          <p:cNvPr id="75" name="Straight Connector 74"/>
          <p:cNvCxnSpPr/>
          <p:nvPr/>
        </p:nvCxnSpPr>
        <p:spPr>
          <a:xfrm flipV="1">
            <a:off x="1317198"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317198"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Feb</a:t>
            </a:r>
          </a:p>
        </p:txBody>
      </p:sp>
      <p:cxnSp>
        <p:nvCxnSpPr>
          <p:cNvPr id="77" name="Straight Connector 76"/>
          <p:cNvCxnSpPr/>
          <p:nvPr/>
        </p:nvCxnSpPr>
        <p:spPr>
          <a:xfrm flipV="1">
            <a:off x="1836277"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836277"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Mar</a:t>
            </a:r>
          </a:p>
        </p:txBody>
      </p:sp>
      <p:cxnSp>
        <p:nvCxnSpPr>
          <p:cNvPr id="79" name="Straight Connector 78"/>
          <p:cNvCxnSpPr/>
          <p:nvPr/>
        </p:nvCxnSpPr>
        <p:spPr>
          <a:xfrm flipV="1">
            <a:off x="2410971"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410971"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Apr</a:t>
            </a:r>
          </a:p>
        </p:txBody>
      </p:sp>
      <p:cxnSp>
        <p:nvCxnSpPr>
          <p:cNvPr id="81" name="Straight Connector 80"/>
          <p:cNvCxnSpPr/>
          <p:nvPr/>
        </p:nvCxnSpPr>
        <p:spPr>
          <a:xfrm flipV="1">
            <a:off x="2967127"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2967127"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May</a:t>
            </a:r>
          </a:p>
        </p:txBody>
      </p:sp>
      <p:cxnSp>
        <p:nvCxnSpPr>
          <p:cNvPr id="83" name="Straight Connector 82"/>
          <p:cNvCxnSpPr/>
          <p:nvPr/>
        </p:nvCxnSpPr>
        <p:spPr>
          <a:xfrm flipV="1">
            <a:off x="3541821"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541821"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Jun</a:t>
            </a:r>
          </a:p>
        </p:txBody>
      </p:sp>
      <p:cxnSp>
        <p:nvCxnSpPr>
          <p:cNvPr id="85" name="Straight Connector 84"/>
          <p:cNvCxnSpPr/>
          <p:nvPr/>
        </p:nvCxnSpPr>
        <p:spPr>
          <a:xfrm flipV="1">
            <a:off x="4097976"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4097976"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Jul</a:t>
            </a:r>
          </a:p>
        </p:txBody>
      </p:sp>
      <p:cxnSp>
        <p:nvCxnSpPr>
          <p:cNvPr id="87" name="Straight Connector 86"/>
          <p:cNvCxnSpPr/>
          <p:nvPr/>
        </p:nvCxnSpPr>
        <p:spPr>
          <a:xfrm flipV="1">
            <a:off x="4672670"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672670"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Aug</a:t>
            </a:r>
          </a:p>
        </p:txBody>
      </p:sp>
      <p:cxnSp>
        <p:nvCxnSpPr>
          <p:cNvPr id="89" name="Straight Connector 88"/>
          <p:cNvCxnSpPr/>
          <p:nvPr/>
        </p:nvCxnSpPr>
        <p:spPr>
          <a:xfrm flipV="1">
            <a:off x="5247364"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247364"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Sep</a:t>
            </a:r>
          </a:p>
        </p:txBody>
      </p:sp>
      <p:cxnSp>
        <p:nvCxnSpPr>
          <p:cNvPr id="91" name="Straight Connector 90"/>
          <p:cNvCxnSpPr/>
          <p:nvPr/>
        </p:nvCxnSpPr>
        <p:spPr>
          <a:xfrm flipV="1">
            <a:off x="5803520"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5803520"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Oct</a:t>
            </a:r>
          </a:p>
        </p:txBody>
      </p:sp>
      <p:cxnSp>
        <p:nvCxnSpPr>
          <p:cNvPr id="93" name="Straight Connector 92"/>
          <p:cNvCxnSpPr/>
          <p:nvPr/>
        </p:nvCxnSpPr>
        <p:spPr>
          <a:xfrm flipV="1">
            <a:off x="6378214"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378214"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Nov</a:t>
            </a:r>
          </a:p>
        </p:txBody>
      </p:sp>
      <p:cxnSp>
        <p:nvCxnSpPr>
          <p:cNvPr id="95" name="Straight Connector 94"/>
          <p:cNvCxnSpPr/>
          <p:nvPr/>
        </p:nvCxnSpPr>
        <p:spPr>
          <a:xfrm flipV="1">
            <a:off x="6934370" y="3959364"/>
            <a:ext cx="0" cy="127000"/>
          </a:xfrm>
          <a:prstGeom prst="line">
            <a:avLst/>
          </a:prstGeom>
          <a:ln w="25400">
            <a:solidFill>
              <a:srgbClr val="7D7D7D"/>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934370" y="4086364"/>
            <a:ext cx="563880" cy="254000"/>
          </a:xfrm>
          <a:prstGeom prst="rect">
            <a:avLst/>
          </a:prstGeom>
          <a:noFill/>
        </p:spPr>
        <p:txBody>
          <a:bodyPr vert="horz" wrap="square" lIns="91440" tIns="45720" rIns="91440" bIns="45720" rtlCol="0" anchor="ctr" anchorCtr="0">
            <a:noAutofit/>
          </a:bodyPr>
          <a:lstStyle/>
          <a:p>
            <a:pPr eaLnBrk="0" fontAlgn="base" hangingPunct="0">
              <a:spcBef>
                <a:spcPct val="0"/>
              </a:spcBef>
              <a:spcAft>
                <a:spcPct val="0"/>
              </a:spcAft>
            </a:pPr>
            <a:r>
              <a:rPr lang="en-GB" sz="1200" b="1">
                <a:solidFill>
                  <a:srgbClr val="000000"/>
                </a:solidFill>
                <a:latin typeface="Calibri"/>
              </a:rPr>
              <a:t>Dec</a:t>
            </a:r>
          </a:p>
        </p:txBody>
      </p:sp>
      <p:cxnSp>
        <p:nvCxnSpPr>
          <p:cNvPr id="97" name="Straight Connector 96"/>
          <p:cNvCxnSpPr/>
          <p:nvPr/>
        </p:nvCxnSpPr>
        <p:spPr>
          <a:xfrm flipV="1">
            <a:off x="7509064" y="3959364"/>
            <a:ext cx="0" cy="127000"/>
          </a:xfrm>
          <a:prstGeom prst="line">
            <a:avLst/>
          </a:prstGeom>
          <a:ln w="25400">
            <a:solidFill>
              <a:schemeClr val="dk2"/>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7509064" y="4086364"/>
            <a:ext cx="635000" cy="254000"/>
          </a:xfrm>
          <a:prstGeom prst="rect">
            <a:avLst/>
          </a:prstGeom>
          <a:noFill/>
        </p:spPr>
        <p:txBody>
          <a:bodyPr vert="horz" wrap="none" rtlCol="0" anchor="ctr">
            <a:noAutofit/>
          </a:bodyPr>
          <a:lstStyle/>
          <a:p>
            <a:pPr algn="ctr" eaLnBrk="0" fontAlgn="base" hangingPunct="0">
              <a:spcBef>
                <a:spcPct val="0"/>
              </a:spcBef>
              <a:spcAft>
                <a:spcPct val="0"/>
              </a:spcAft>
            </a:pPr>
            <a:r>
              <a:rPr lang="en-GB" sz="2400" b="1">
                <a:solidFill>
                  <a:srgbClr val="333399"/>
                </a:solidFill>
                <a:latin typeface="Calibri"/>
              </a:rPr>
              <a:t>2013</a:t>
            </a:r>
          </a:p>
        </p:txBody>
      </p:sp>
      <p:sp>
        <p:nvSpPr>
          <p:cNvPr id="99" name="Rounded Rectangle 98"/>
          <p:cNvSpPr/>
          <p:nvPr/>
        </p:nvSpPr>
        <p:spPr>
          <a:xfrm>
            <a:off x="742504" y="4086364"/>
            <a:ext cx="1946545" cy="254000"/>
          </a:xfrm>
          <a:prstGeom prst="roundRect">
            <a:avLst/>
          </a:prstGeom>
          <a:solidFill>
            <a:srgbClr val="808DA9">
              <a:alpha val="30000"/>
            </a:srgb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100" name="Flowchart: Merge 99"/>
          <p:cNvSpPr/>
          <p:nvPr/>
        </p:nvSpPr>
        <p:spPr>
          <a:xfrm rot="16200000">
            <a:off x="7478337" y="3437140"/>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1100">
              <a:solidFill>
                <a:srgbClr val="FFFFFF"/>
              </a:solidFill>
            </a:endParaRPr>
          </a:p>
        </p:txBody>
      </p:sp>
      <p:sp>
        <p:nvSpPr>
          <p:cNvPr id="102" name="TextBox 101"/>
          <p:cNvSpPr txBox="1"/>
          <p:nvPr/>
        </p:nvSpPr>
        <p:spPr>
          <a:xfrm>
            <a:off x="7624387" y="3695839"/>
            <a:ext cx="1397000" cy="228600"/>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100" b="1" dirty="0">
                <a:solidFill>
                  <a:srgbClr val="333399">
                    <a:lumMod val="75000"/>
                  </a:srgbClr>
                </a:solidFill>
                <a:latin typeface="Calibri"/>
              </a:rPr>
              <a:t>Dec-2013</a:t>
            </a:r>
          </a:p>
        </p:txBody>
      </p:sp>
      <p:sp>
        <p:nvSpPr>
          <p:cNvPr id="105" name="TextBox 104"/>
          <p:cNvSpPr txBox="1"/>
          <p:nvPr/>
        </p:nvSpPr>
        <p:spPr>
          <a:xfrm>
            <a:off x="6411618" y="2803522"/>
            <a:ext cx="772299" cy="206844"/>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100" b="1" dirty="0">
                <a:solidFill>
                  <a:srgbClr val="333399">
                    <a:lumMod val="75000"/>
                  </a:srgbClr>
                </a:solidFill>
                <a:latin typeface="Calibri"/>
              </a:rPr>
              <a:t>Nov-2013</a:t>
            </a:r>
          </a:p>
        </p:txBody>
      </p:sp>
      <p:sp>
        <p:nvSpPr>
          <p:cNvPr id="106" name="Flowchart: Merge 105"/>
          <p:cNvSpPr/>
          <p:nvPr/>
        </p:nvSpPr>
        <p:spPr>
          <a:xfrm rot="10800000">
            <a:off x="6263914" y="4251464"/>
            <a:ext cx="254000" cy="2794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107" name="TextBox 106"/>
          <p:cNvSpPr txBox="1"/>
          <p:nvPr/>
        </p:nvSpPr>
        <p:spPr>
          <a:xfrm>
            <a:off x="5692414" y="4771958"/>
            <a:ext cx="1397000" cy="496033"/>
          </a:xfrm>
          <a:prstGeom prst="rect">
            <a:avLst/>
          </a:prstGeom>
          <a:noFill/>
        </p:spPr>
        <p:txBody>
          <a:bodyPr vert="horz" wrap="square" lIns="88900" tIns="44450" rIns="88900" bIns="44450" rtlCol="0" anchor="t" anchorCtr="1">
            <a:spAutoFit/>
          </a:bodyPr>
          <a:lstStyle/>
          <a:p>
            <a:pPr algn="ctr" eaLnBrk="0" fontAlgn="base" hangingPunct="0">
              <a:lnSpc>
                <a:spcPct val="80000"/>
              </a:lnSpc>
              <a:spcBef>
                <a:spcPct val="0"/>
              </a:spcBef>
              <a:spcAft>
                <a:spcPct val="0"/>
              </a:spcAft>
            </a:pPr>
            <a:r>
              <a:rPr lang="en-GB" sz="1100" b="1" dirty="0"/>
              <a:t>Publication of the Preparatory GL</a:t>
            </a:r>
          </a:p>
        </p:txBody>
      </p:sp>
      <p:sp>
        <p:nvSpPr>
          <p:cNvPr id="108" name="TextBox 107"/>
          <p:cNvSpPr txBox="1"/>
          <p:nvPr/>
        </p:nvSpPr>
        <p:spPr>
          <a:xfrm>
            <a:off x="5692414" y="4556264"/>
            <a:ext cx="1397000" cy="228600"/>
          </a:xfrm>
          <a:prstGeom prst="rect">
            <a:avLst/>
          </a:prstGeom>
          <a:noFill/>
        </p:spPr>
        <p:txBody>
          <a:bodyPr vert="horz" wrap="none" lIns="88900" tIns="44450" rIns="88900" bIns="44450" rtlCol="0" anchor="ctr" anchorCtr="1">
            <a:noAutofit/>
          </a:bodyPr>
          <a:lstStyle/>
          <a:p>
            <a:pPr eaLnBrk="0" fontAlgn="base" hangingPunct="0">
              <a:spcBef>
                <a:spcPct val="0"/>
              </a:spcBef>
              <a:spcAft>
                <a:spcPct val="0"/>
              </a:spcAft>
            </a:pPr>
            <a:r>
              <a:rPr lang="en-GB" sz="900" b="1" dirty="0">
                <a:solidFill>
                  <a:srgbClr val="333399">
                    <a:lumMod val="75000"/>
                  </a:srgbClr>
                </a:solidFill>
                <a:latin typeface="Calibri"/>
              </a:rPr>
              <a:t>Nov-2013</a:t>
            </a:r>
          </a:p>
        </p:txBody>
      </p:sp>
      <p:sp>
        <p:nvSpPr>
          <p:cNvPr id="109" name="Flowchart: Merge 108"/>
          <p:cNvSpPr/>
          <p:nvPr/>
        </p:nvSpPr>
        <p:spPr>
          <a:xfrm rot="16200000">
            <a:off x="4136628" y="3427848"/>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1100">
              <a:solidFill>
                <a:srgbClr val="FFFFFF"/>
              </a:solidFill>
            </a:endParaRPr>
          </a:p>
        </p:txBody>
      </p:sp>
      <p:sp>
        <p:nvSpPr>
          <p:cNvPr id="110" name="TextBox 109"/>
          <p:cNvSpPr txBox="1"/>
          <p:nvPr/>
        </p:nvSpPr>
        <p:spPr>
          <a:xfrm>
            <a:off x="3851920" y="2996952"/>
            <a:ext cx="1524000" cy="360612"/>
          </a:xfrm>
          <a:prstGeom prst="rect">
            <a:avLst/>
          </a:prstGeom>
          <a:noFill/>
        </p:spPr>
        <p:txBody>
          <a:bodyPr vert="horz" wrap="square" lIns="88900" tIns="44450" rIns="88900" bIns="44450" rtlCol="0" anchorCtr="0">
            <a:spAutoFit/>
          </a:bodyPr>
          <a:lstStyle/>
          <a:p>
            <a:pPr eaLnBrk="0" fontAlgn="base" hangingPunct="0">
              <a:lnSpc>
                <a:spcPct val="80000"/>
              </a:lnSpc>
              <a:spcBef>
                <a:spcPct val="0"/>
              </a:spcBef>
              <a:spcAft>
                <a:spcPct val="0"/>
              </a:spcAft>
            </a:pPr>
            <a:r>
              <a:rPr lang="en-GB" sz="1100" b="1" dirty="0">
                <a:latin typeface="Calibri"/>
              </a:rPr>
              <a:t>First internal draft full set SII templates</a:t>
            </a:r>
          </a:p>
        </p:txBody>
      </p:sp>
      <p:sp>
        <p:nvSpPr>
          <p:cNvPr id="111" name="TextBox 110"/>
          <p:cNvSpPr txBox="1"/>
          <p:nvPr/>
        </p:nvSpPr>
        <p:spPr>
          <a:xfrm>
            <a:off x="4183112" y="3695839"/>
            <a:ext cx="1397000" cy="228600"/>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100" b="1" dirty="0">
                <a:solidFill>
                  <a:srgbClr val="333399">
                    <a:lumMod val="75000"/>
                  </a:srgbClr>
                </a:solidFill>
                <a:latin typeface="Calibri"/>
              </a:rPr>
              <a:t>Jul-2013</a:t>
            </a:r>
          </a:p>
        </p:txBody>
      </p:sp>
      <p:sp>
        <p:nvSpPr>
          <p:cNvPr id="112" name="Flowchart: Merge 111"/>
          <p:cNvSpPr/>
          <p:nvPr/>
        </p:nvSpPr>
        <p:spPr>
          <a:xfrm rot="16200000">
            <a:off x="2343167" y="3168916"/>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1100">
              <a:solidFill>
                <a:srgbClr val="FFFFFF"/>
              </a:solidFill>
            </a:endParaRPr>
          </a:p>
        </p:txBody>
      </p:sp>
      <p:sp>
        <p:nvSpPr>
          <p:cNvPr id="113" name="TextBox 112"/>
          <p:cNvSpPr txBox="1"/>
          <p:nvPr/>
        </p:nvSpPr>
        <p:spPr>
          <a:xfrm>
            <a:off x="2299761" y="2492896"/>
            <a:ext cx="1524000" cy="766877"/>
          </a:xfrm>
          <a:prstGeom prst="rect">
            <a:avLst/>
          </a:prstGeom>
          <a:noFill/>
        </p:spPr>
        <p:txBody>
          <a:bodyPr vert="horz" wrap="square" lIns="88900" tIns="44450" rIns="88900" bIns="44450" rtlCol="0" anchorCtr="0">
            <a:spAutoFit/>
          </a:bodyPr>
          <a:lstStyle/>
          <a:p>
            <a:pPr eaLnBrk="0" fontAlgn="base" hangingPunct="0">
              <a:lnSpc>
                <a:spcPct val="80000"/>
              </a:lnSpc>
              <a:spcBef>
                <a:spcPct val="0"/>
              </a:spcBef>
              <a:spcAft>
                <a:spcPct val="0"/>
              </a:spcAft>
            </a:pPr>
            <a:r>
              <a:rPr lang="en-GB" sz="1100" b="1" dirty="0">
                <a:latin typeface="Calibri"/>
              </a:rPr>
              <a:t>Publication of the Consultation version of DPM and Taxonomy for the </a:t>
            </a:r>
            <a:r>
              <a:rPr lang="en-GB" sz="1100" b="1" i="1" dirty="0">
                <a:latin typeface="Calibri"/>
              </a:rPr>
              <a:t>Preparatory</a:t>
            </a:r>
            <a:r>
              <a:rPr lang="en-GB" sz="1100" b="1" dirty="0">
                <a:latin typeface="Calibri"/>
              </a:rPr>
              <a:t> Phase</a:t>
            </a:r>
          </a:p>
        </p:txBody>
      </p:sp>
      <p:sp>
        <p:nvSpPr>
          <p:cNvPr id="114" name="TextBox 113"/>
          <p:cNvSpPr txBox="1"/>
          <p:nvPr/>
        </p:nvSpPr>
        <p:spPr>
          <a:xfrm>
            <a:off x="2489217" y="3190672"/>
            <a:ext cx="1397000" cy="228600"/>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100" b="1" dirty="0">
                <a:solidFill>
                  <a:srgbClr val="333399">
                    <a:lumMod val="75000"/>
                  </a:srgbClr>
                </a:solidFill>
                <a:latin typeface="Calibri"/>
              </a:rPr>
              <a:t>Mar-2013</a:t>
            </a:r>
          </a:p>
        </p:txBody>
      </p:sp>
      <p:sp>
        <p:nvSpPr>
          <p:cNvPr id="115" name="Flowchart: Merge 114"/>
          <p:cNvSpPr/>
          <p:nvPr/>
        </p:nvSpPr>
        <p:spPr>
          <a:xfrm rot="10800000">
            <a:off x="2222517" y="4251464"/>
            <a:ext cx="254000" cy="2794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116" name="TextBox 115"/>
          <p:cNvSpPr txBox="1"/>
          <p:nvPr/>
        </p:nvSpPr>
        <p:spPr>
          <a:xfrm>
            <a:off x="1651017" y="4799600"/>
            <a:ext cx="1397000" cy="717632"/>
          </a:xfrm>
          <a:prstGeom prst="rect">
            <a:avLst/>
          </a:prstGeom>
          <a:noFill/>
        </p:spPr>
        <p:txBody>
          <a:bodyPr vert="horz" wrap="square" lIns="88900" tIns="44450" rIns="88900" bIns="44450" rtlCol="0" anchor="t" anchorCtr="1">
            <a:spAutoFit/>
          </a:bodyPr>
          <a:lstStyle/>
          <a:p>
            <a:pPr eaLnBrk="0" fontAlgn="base" hangingPunct="0">
              <a:lnSpc>
                <a:spcPct val="80000"/>
              </a:lnSpc>
              <a:spcBef>
                <a:spcPct val="0"/>
              </a:spcBef>
              <a:spcAft>
                <a:spcPct val="0"/>
              </a:spcAft>
            </a:pPr>
            <a:r>
              <a:rPr lang="en-GB" sz="1100" b="1" dirty="0">
                <a:latin typeface="Calibri"/>
              </a:rPr>
              <a:t>Publication of the SII Preparatory GL </a:t>
            </a:r>
          </a:p>
          <a:p>
            <a:pPr eaLnBrk="0" fontAlgn="base" hangingPunct="0">
              <a:lnSpc>
                <a:spcPct val="80000"/>
              </a:lnSpc>
              <a:spcBef>
                <a:spcPct val="0"/>
              </a:spcBef>
              <a:spcAft>
                <a:spcPct val="0"/>
              </a:spcAft>
            </a:pPr>
            <a:r>
              <a:rPr lang="en-GB" sz="1100" b="1" dirty="0">
                <a:latin typeface="Calibri"/>
              </a:rPr>
              <a:t>CP-13/010  </a:t>
            </a:r>
          </a:p>
          <a:p>
            <a:pPr eaLnBrk="0" fontAlgn="base" hangingPunct="0">
              <a:lnSpc>
                <a:spcPct val="80000"/>
              </a:lnSpc>
              <a:spcBef>
                <a:spcPct val="0"/>
              </a:spcBef>
              <a:spcAft>
                <a:spcPct val="0"/>
              </a:spcAft>
            </a:pPr>
            <a:endParaRPr lang="en-GB" b="1" dirty="0">
              <a:latin typeface="Calibri"/>
            </a:endParaRPr>
          </a:p>
        </p:txBody>
      </p:sp>
      <p:sp>
        <p:nvSpPr>
          <p:cNvPr id="117" name="TextBox 116"/>
          <p:cNvSpPr txBox="1"/>
          <p:nvPr/>
        </p:nvSpPr>
        <p:spPr>
          <a:xfrm>
            <a:off x="1651017" y="4556264"/>
            <a:ext cx="1397000" cy="228600"/>
          </a:xfrm>
          <a:prstGeom prst="rect">
            <a:avLst/>
          </a:prstGeom>
          <a:noFill/>
        </p:spPr>
        <p:txBody>
          <a:bodyPr vert="horz" wrap="none" lIns="88900" tIns="44450" rIns="88900" bIns="44450" rtlCol="0" anchor="ctr" anchorCtr="1">
            <a:noAutofit/>
          </a:bodyPr>
          <a:lstStyle/>
          <a:p>
            <a:pPr eaLnBrk="0" fontAlgn="base" hangingPunct="0">
              <a:spcBef>
                <a:spcPct val="0"/>
              </a:spcBef>
              <a:spcAft>
                <a:spcPct val="0"/>
              </a:spcAft>
            </a:pPr>
            <a:r>
              <a:rPr lang="en-GB" sz="900" b="1" dirty="0">
                <a:solidFill>
                  <a:srgbClr val="333399">
                    <a:lumMod val="75000"/>
                  </a:srgbClr>
                </a:solidFill>
                <a:latin typeface="Calibri"/>
              </a:rPr>
              <a:t>Mar-2013</a:t>
            </a:r>
          </a:p>
        </p:txBody>
      </p:sp>
      <p:cxnSp>
        <p:nvCxnSpPr>
          <p:cNvPr id="56" name="Straight Connector 55"/>
          <p:cNvCxnSpPr/>
          <p:nvPr/>
        </p:nvCxnSpPr>
        <p:spPr>
          <a:xfrm>
            <a:off x="6372200" y="2581161"/>
            <a:ext cx="0" cy="1457960"/>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57" name="Flowchart: Merge 56"/>
          <p:cNvSpPr/>
          <p:nvPr/>
        </p:nvSpPr>
        <p:spPr>
          <a:xfrm rot="16200000">
            <a:off x="6411618" y="2564905"/>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1100">
              <a:solidFill>
                <a:srgbClr val="FFFFFF"/>
              </a:solidFill>
            </a:endParaRPr>
          </a:p>
        </p:txBody>
      </p:sp>
      <p:sp>
        <p:nvSpPr>
          <p:cNvPr id="3" name="Rectangle 2"/>
          <p:cNvSpPr/>
          <p:nvPr/>
        </p:nvSpPr>
        <p:spPr>
          <a:xfrm>
            <a:off x="6428167" y="1988840"/>
            <a:ext cx="1600217" cy="772840"/>
          </a:xfrm>
          <a:prstGeom prst="rect">
            <a:avLst/>
          </a:prstGeom>
        </p:spPr>
        <p:txBody>
          <a:bodyPr wrap="square">
            <a:spAutoFit/>
          </a:bodyPr>
          <a:lstStyle/>
          <a:p>
            <a:pPr eaLnBrk="0" fontAlgn="base" hangingPunct="0">
              <a:lnSpc>
                <a:spcPct val="80000"/>
              </a:lnSpc>
              <a:spcBef>
                <a:spcPct val="0"/>
              </a:spcBef>
              <a:spcAft>
                <a:spcPct val="0"/>
              </a:spcAft>
            </a:pPr>
            <a:r>
              <a:rPr lang="en-GB" sz="1100" b="1" dirty="0">
                <a:latin typeface="Calibri"/>
              </a:rPr>
              <a:t>Publication of the  updated version of DPM and Taxonomy for the Preparatory Phase</a:t>
            </a:r>
          </a:p>
          <a:p>
            <a:pPr marL="285750" indent="-285750" eaLnBrk="0" fontAlgn="base" hangingPunct="0">
              <a:lnSpc>
                <a:spcPct val="80000"/>
              </a:lnSpc>
              <a:spcBef>
                <a:spcPct val="0"/>
              </a:spcBef>
              <a:spcAft>
                <a:spcPct val="0"/>
              </a:spcAft>
              <a:buFontTx/>
              <a:buAutoNum type="romanLcParenR"/>
            </a:pPr>
            <a:endParaRPr lang="en-GB" sz="1100" b="1" dirty="0">
              <a:latin typeface="Calibri"/>
            </a:endParaRPr>
          </a:p>
        </p:txBody>
      </p:sp>
      <p:sp>
        <p:nvSpPr>
          <p:cNvPr id="59" name="Rectangle 58"/>
          <p:cNvSpPr/>
          <p:nvPr/>
        </p:nvSpPr>
        <p:spPr>
          <a:xfrm>
            <a:off x="7508287" y="2708920"/>
            <a:ext cx="1600217" cy="1043684"/>
          </a:xfrm>
          <a:prstGeom prst="rect">
            <a:avLst/>
          </a:prstGeom>
        </p:spPr>
        <p:txBody>
          <a:bodyPr wrap="square">
            <a:spAutoFit/>
          </a:bodyPr>
          <a:lstStyle/>
          <a:p>
            <a:pPr marL="285750" indent="-285750" eaLnBrk="0" fontAlgn="base" hangingPunct="0">
              <a:lnSpc>
                <a:spcPct val="80000"/>
              </a:lnSpc>
              <a:spcBef>
                <a:spcPct val="0"/>
              </a:spcBef>
              <a:spcAft>
                <a:spcPct val="0"/>
              </a:spcAft>
              <a:buAutoNum type="romanLcParenR"/>
            </a:pPr>
            <a:r>
              <a:rPr lang="en-GB" sz="1100" b="1" dirty="0" smtClean="0">
                <a:latin typeface="Calibri"/>
              </a:rPr>
              <a:t>Publication </a:t>
            </a:r>
            <a:r>
              <a:rPr lang="en-GB" sz="1100" b="1" dirty="0">
                <a:latin typeface="Calibri"/>
              </a:rPr>
              <a:t>of the  updated version of DPM and Taxonomy for the Preparatory </a:t>
            </a:r>
            <a:r>
              <a:rPr lang="en-GB" sz="1100" b="1" dirty="0" smtClean="0">
                <a:latin typeface="Calibri"/>
              </a:rPr>
              <a:t>Phase</a:t>
            </a:r>
          </a:p>
          <a:p>
            <a:pPr marL="285750" indent="-285750" eaLnBrk="0" fontAlgn="base" hangingPunct="0">
              <a:lnSpc>
                <a:spcPct val="80000"/>
              </a:lnSpc>
              <a:spcBef>
                <a:spcPct val="0"/>
              </a:spcBef>
              <a:spcAft>
                <a:spcPct val="0"/>
              </a:spcAft>
              <a:buAutoNum type="romanLcParenR"/>
            </a:pPr>
            <a:r>
              <a:rPr lang="en-US" sz="1100" b="1" dirty="0" err="1" smtClean="0">
                <a:latin typeface="Calibri"/>
              </a:rPr>
              <a:t>PoC</a:t>
            </a:r>
            <a:r>
              <a:rPr lang="en-US" sz="1100" b="1" dirty="0" smtClean="0">
                <a:latin typeface="Calibri"/>
              </a:rPr>
              <a:t>: MD for Open Tables</a:t>
            </a:r>
            <a:endParaRPr lang="en-GB" sz="1100" b="1" dirty="0">
              <a:latin typeface="Calibri"/>
            </a:endParaRPr>
          </a:p>
        </p:txBody>
      </p:sp>
      <p:sp>
        <p:nvSpPr>
          <p:cNvPr id="58" name="Flowchart: Merge 57"/>
          <p:cNvSpPr/>
          <p:nvPr/>
        </p:nvSpPr>
        <p:spPr>
          <a:xfrm>
            <a:off x="5546700" y="3803453"/>
            <a:ext cx="254000" cy="2794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60" name="TextBox 59"/>
          <p:cNvSpPr txBox="1"/>
          <p:nvPr/>
        </p:nvSpPr>
        <p:spPr>
          <a:xfrm>
            <a:off x="4932040" y="3212976"/>
            <a:ext cx="1397000" cy="499432"/>
          </a:xfrm>
          <a:prstGeom prst="rect">
            <a:avLst/>
          </a:prstGeom>
          <a:noFill/>
        </p:spPr>
        <p:txBody>
          <a:bodyPr vert="horz" wrap="square" lIns="88900" tIns="44450" rIns="88900" bIns="44450" rtlCol="0" anchor="t" anchorCtr="1">
            <a:spAutoFit/>
          </a:bodyPr>
          <a:lstStyle/>
          <a:p>
            <a:pPr algn="ctr" eaLnBrk="0" fontAlgn="base" hangingPunct="0">
              <a:lnSpc>
                <a:spcPct val="80000"/>
              </a:lnSpc>
              <a:spcBef>
                <a:spcPct val="0"/>
              </a:spcBef>
              <a:spcAft>
                <a:spcPct val="0"/>
              </a:spcAft>
            </a:pPr>
            <a:r>
              <a:rPr lang="en-GB" sz="1100" b="1" dirty="0" smtClean="0">
                <a:latin typeface="Calibri"/>
              </a:rPr>
              <a:t>EIOPA Reporting Seminar</a:t>
            </a:r>
          </a:p>
          <a:p>
            <a:pPr algn="ctr" eaLnBrk="0" fontAlgn="base" hangingPunct="0">
              <a:lnSpc>
                <a:spcPct val="80000"/>
              </a:lnSpc>
              <a:spcBef>
                <a:spcPct val="0"/>
              </a:spcBef>
              <a:spcAft>
                <a:spcPct val="0"/>
              </a:spcAft>
            </a:pPr>
            <a:r>
              <a:rPr lang="en-US" sz="1100" b="1" dirty="0" smtClean="0">
                <a:latin typeface="Calibri"/>
              </a:rPr>
              <a:t>Frankfurt</a:t>
            </a:r>
            <a:endParaRPr lang="en-GB" sz="1100" b="1" dirty="0">
              <a:latin typeface="Calibri"/>
            </a:endParaRPr>
          </a:p>
        </p:txBody>
      </p:sp>
      <p:sp>
        <p:nvSpPr>
          <p:cNvPr id="61" name="TextBox 60"/>
          <p:cNvSpPr txBox="1"/>
          <p:nvPr/>
        </p:nvSpPr>
        <p:spPr>
          <a:xfrm>
            <a:off x="4944712" y="3638160"/>
            <a:ext cx="1397000" cy="228600"/>
          </a:xfrm>
          <a:prstGeom prst="rect">
            <a:avLst/>
          </a:prstGeom>
          <a:noFill/>
        </p:spPr>
        <p:txBody>
          <a:bodyPr vert="horz" wrap="none" lIns="88900" tIns="44450" rIns="88900" bIns="44450" rtlCol="0" anchor="ctr" anchorCtr="1">
            <a:noAutofit/>
          </a:bodyPr>
          <a:lstStyle/>
          <a:p>
            <a:pPr eaLnBrk="0" fontAlgn="base" hangingPunct="0">
              <a:spcBef>
                <a:spcPct val="0"/>
              </a:spcBef>
              <a:spcAft>
                <a:spcPct val="0"/>
              </a:spcAft>
            </a:pPr>
            <a:r>
              <a:rPr lang="en-GB" sz="1100" b="1" dirty="0" smtClean="0">
                <a:solidFill>
                  <a:srgbClr val="333399">
                    <a:lumMod val="75000"/>
                  </a:srgbClr>
                </a:solidFill>
                <a:latin typeface="Calibri"/>
              </a:rPr>
              <a:t>Oct-2013</a:t>
            </a:r>
            <a:endParaRPr lang="en-GB" sz="1100" b="1" dirty="0">
              <a:solidFill>
                <a:srgbClr val="333399">
                  <a:lumMod val="75000"/>
                </a:srgbClr>
              </a:solidFill>
              <a:latin typeface="Calibri"/>
            </a:endParaRPr>
          </a:p>
        </p:txBody>
      </p:sp>
    </p:spTree>
    <p:extLst>
      <p:ext uri="{BB962C8B-B14F-4D97-AF65-F5344CB8AC3E}">
        <p14:creationId xmlns:p14="http://schemas.microsoft.com/office/powerpoint/2010/main" val="27876999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04800" y="3124200"/>
            <a:ext cx="6858000" cy="1143000"/>
          </a:xfrm>
        </p:spPr>
        <p:txBody>
          <a:bodyPr/>
          <a:lstStyle/>
          <a:p>
            <a:r>
              <a:rPr lang="de-DE" sz="4000" dirty="0" smtClean="0">
                <a:solidFill>
                  <a:schemeClr val="bg1">
                    <a:lumMod val="50000"/>
                  </a:schemeClr>
                </a:solidFill>
              </a:rPr>
              <a:t>Thank you</a:t>
            </a:r>
          </a:p>
        </p:txBody>
      </p:sp>
      <p:sp>
        <p:nvSpPr>
          <p:cNvPr id="9219" name="Rectangle 3"/>
          <p:cNvSpPr>
            <a:spLocks noGrp="1" noChangeArrowheads="1"/>
          </p:cNvSpPr>
          <p:nvPr>
            <p:ph type="subTitle" idx="1"/>
          </p:nvPr>
        </p:nvSpPr>
        <p:spPr>
          <a:xfrm>
            <a:off x="304800" y="5222108"/>
            <a:ext cx="4588753" cy="942156"/>
          </a:xfrm>
          <a:noFill/>
        </p:spPr>
        <p:txBody>
          <a:bodyPr anchor="t"/>
          <a:lstStyle/>
          <a:p>
            <a:endParaRPr lang="de-DE" dirty="0" smtClean="0">
              <a:solidFill>
                <a:schemeClr val="bg1">
                  <a:lumMod val="50000"/>
                </a:schemeClr>
              </a:solidFill>
            </a:endParaRPr>
          </a:p>
          <a:p>
            <a:r>
              <a:rPr lang="de-DE" dirty="0" smtClean="0">
                <a:solidFill>
                  <a:schemeClr val="bg1">
                    <a:lumMod val="50000"/>
                  </a:schemeClr>
                </a:solidFill>
              </a:rPr>
              <a:t>Pierre-Jean Vouette</a:t>
            </a:r>
            <a:endParaRPr lang="de-DE" dirty="0" smtClean="0">
              <a:solidFill>
                <a:schemeClr val="bg1">
                  <a:lumMod val="50000"/>
                </a:schemeClr>
              </a:solidFill>
              <a:hlinkClick r:id="rId3"/>
            </a:endParaRPr>
          </a:p>
          <a:p>
            <a:r>
              <a:rPr lang="de-DE" dirty="0" smtClean="0">
                <a:solidFill>
                  <a:schemeClr val="bg1">
                    <a:lumMod val="50000"/>
                  </a:schemeClr>
                </a:solidFill>
              </a:rPr>
              <a:t>Pierre-Jean.Vouette@eiopa.europa.eu</a:t>
            </a:r>
          </a:p>
          <a:p>
            <a:endParaRPr lang="de-DE" dirty="0" smtClean="0"/>
          </a:p>
        </p:txBody>
      </p:sp>
      <p:sp>
        <p:nvSpPr>
          <p:cNvPr id="9220" name="Rectangle 5"/>
          <p:cNvSpPr>
            <a:spLocks noChangeArrowheads="1"/>
          </p:cNvSpPr>
          <p:nvPr/>
        </p:nvSpPr>
        <p:spPr bwMode="auto">
          <a:xfrm>
            <a:off x="606425" y="6164263"/>
            <a:ext cx="184150" cy="457200"/>
          </a:xfrm>
          <a:prstGeom prst="rect">
            <a:avLst/>
          </a:prstGeom>
          <a:noFill/>
          <a:ln w="9525">
            <a:noFill/>
            <a:miter lim="800000"/>
            <a:headEnd/>
            <a:tailEnd/>
          </a:ln>
        </p:spPr>
        <p:txBody>
          <a:bodyPr wrap="none">
            <a:spAutoFit/>
          </a:bodyPr>
          <a:lstStyle/>
          <a:p>
            <a:endParaRPr lang="en-US"/>
          </a:p>
        </p:txBody>
      </p:sp>
    </p:spTree>
    <p:extLst>
      <p:ext uri="{BB962C8B-B14F-4D97-AF65-F5344CB8AC3E}">
        <p14:creationId xmlns:p14="http://schemas.microsoft.com/office/powerpoint/2010/main" val="2767424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of previous meeting</a:t>
            </a:r>
            <a:endParaRPr lang="en-GB" dirty="0"/>
          </a:p>
        </p:txBody>
      </p:sp>
      <p:sp>
        <p:nvSpPr>
          <p:cNvPr id="3" name="Content Placeholder 2"/>
          <p:cNvSpPr>
            <a:spLocks noGrp="1"/>
          </p:cNvSpPr>
          <p:nvPr>
            <p:ph idx="1"/>
          </p:nvPr>
        </p:nvSpPr>
        <p:spPr/>
        <p:txBody>
          <a:bodyPr/>
          <a:lstStyle/>
          <a:p>
            <a:pPr marL="342900" marR="0" indent="-342900" algn="l" defTabSz="914400" rtl="0" eaLnBrk="1" fontAlgn="base" latinLnBrk="0" hangingPunct="1">
              <a:lnSpc>
                <a:spcPct val="100000"/>
              </a:lnSpc>
              <a:spcBef>
                <a:spcPct val="20000"/>
              </a:spcBef>
              <a:spcAft>
                <a:spcPct val="0"/>
              </a:spcAft>
              <a:buClrTx/>
              <a:buSzTx/>
              <a:tabLst/>
              <a:defRPr/>
            </a:pPr>
            <a:r>
              <a:rPr lang="en-US" dirty="0" smtClean="0"/>
              <a:t>An uncertain world …</a:t>
            </a:r>
          </a:p>
          <a:p>
            <a:pPr marL="742950" marR="0" lvl="1" indent="-342900" algn="l" defTabSz="914400" rtl="0" eaLnBrk="1" fontAlgn="base" latinLnBrk="0" hangingPunct="1">
              <a:lnSpc>
                <a:spcPct val="100000"/>
              </a:lnSpc>
              <a:spcBef>
                <a:spcPct val="20000"/>
              </a:spcBef>
              <a:spcAft>
                <a:spcPct val="0"/>
              </a:spcAft>
              <a:buClrTx/>
              <a:buSzTx/>
              <a:tabLst/>
              <a:defRPr/>
            </a:pPr>
            <a:endParaRPr lang="en-US" dirty="0" smtClean="0"/>
          </a:p>
          <a:p>
            <a:pPr marL="742950" marR="0" lvl="1" indent="-342900" algn="l" defTabSz="914400" rtl="0" eaLnBrk="1" fontAlgn="base" latinLnBrk="0" hangingPunct="1">
              <a:lnSpc>
                <a:spcPct val="100000"/>
              </a:lnSpc>
              <a:spcBef>
                <a:spcPct val="20000"/>
              </a:spcBef>
              <a:spcAft>
                <a:spcPct val="0"/>
              </a:spcAft>
              <a:buClrTx/>
              <a:buSzTx/>
              <a:tabLst/>
              <a:defRPr/>
            </a:pPr>
            <a:r>
              <a:rPr lang="en-US" dirty="0" smtClean="0"/>
              <a:t>Uncertainty on Solvency II …</a:t>
            </a:r>
            <a:endParaRPr lang="en-US" baseline="0" dirty="0" smtClean="0"/>
          </a:p>
          <a:p>
            <a:pPr marL="1085850" marR="0" lvl="2" indent="-285750" algn="l" defTabSz="914400" rtl="0" eaLnBrk="1" fontAlgn="base" latinLnBrk="0" hangingPunct="1">
              <a:lnSpc>
                <a:spcPct val="100000"/>
              </a:lnSpc>
              <a:spcBef>
                <a:spcPct val="20000"/>
              </a:spcBef>
              <a:spcAft>
                <a:spcPct val="0"/>
              </a:spcAft>
              <a:buClrTx/>
              <a:buSzTx/>
              <a:tabLst/>
              <a:defRPr/>
            </a:pPr>
            <a:r>
              <a:rPr lang="en-US" dirty="0" smtClean="0"/>
              <a:t>“Omnibus II” </a:t>
            </a:r>
            <a:r>
              <a:rPr lang="en-US" dirty="0" err="1" smtClean="0"/>
              <a:t>Trialogue</a:t>
            </a:r>
            <a:r>
              <a:rPr lang="en-US" dirty="0" smtClean="0"/>
              <a:t> discussions suspended, pending EIOPA report on long term guarantees</a:t>
            </a:r>
            <a:r>
              <a:rPr lang="en-US" baseline="0" dirty="0" smtClean="0"/>
              <a:t> </a:t>
            </a:r>
          </a:p>
          <a:p>
            <a:pPr marL="1085850" marR="0" lvl="2" indent="-285750" algn="l" defTabSz="914400" rtl="0" eaLnBrk="1" fontAlgn="base" latinLnBrk="0" hangingPunct="1">
              <a:lnSpc>
                <a:spcPct val="100000"/>
              </a:lnSpc>
              <a:spcBef>
                <a:spcPct val="20000"/>
              </a:spcBef>
              <a:spcAft>
                <a:spcPct val="0"/>
              </a:spcAft>
              <a:buClrTx/>
              <a:buSzTx/>
              <a:tabLst/>
              <a:defRPr/>
            </a:pPr>
            <a:r>
              <a:rPr lang="en-US" baseline="0" dirty="0" smtClean="0"/>
              <a:t>Leading to uncertainty on timing and content</a:t>
            </a:r>
            <a:endParaRPr lang="en-GB" dirty="0" smtClean="0"/>
          </a:p>
          <a:p>
            <a:pPr lvl="1"/>
            <a:endParaRPr lang="en-US" dirty="0" smtClean="0"/>
          </a:p>
          <a:p>
            <a:pPr lvl="1"/>
            <a:r>
              <a:rPr lang="en-US" dirty="0" smtClean="0"/>
              <a:t>EIOPA consultation on preparatory guideline running</a:t>
            </a:r>
          </a:p>
          <a:p>
            <a:pPr lvl="2"/>
            <a:r>
              <a:rPr lang="en-US" dirty="0" smtClean="0"/>
              <a:t>Including a supporting DPM and taxonomy</a:t>
            </a:r>
          </a:p>
          <a:p>
            <a:pPr lvl="2"/>
            <a:r>
              <a:rPr lang="en-US" dirty="0" smtClean="0"/>
              <a:t>EIOPA to make available a tool for undertakings to enable submission of information using XBRL in time for preparatory phase</a:t>
            </a:r>
          </a:p>
        </p:txBody>
      </p:sp>
    </p:spTree>
    <p:extLst>
      <p:ext uri="{BB962C8B-B14F-4D97-AF65-F5344CB8AC3E}">
        <p14:creationId xmlns:p14="http://schemas.microsoft.com/office/powerpoint/2010/main" val="57137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Mid-year expectations </a:t>
            </a:r>
            <a:endParaRPr lang="en-GB" dirty="0"/>
          </a:p>
        </p:txBody>
      </p:sp>
      <p:sp>
        <p:nvSpPr>
          <p:cNvPr id="3" name="Content Placeholder 2"/>
          <p:cNvSpPr>
            <a:spLocks noGrp="1"/>
          </p:cNvSpPr>
          <p:nvPr>
            <p:ph idx="1"/>
          </p:nvPr>
        </p:nvSpPr>
        <p:spPr/>
        <p:txBody>
          <a:bodyPr/>
          <a:lstStyle/>
          <a:p>
            <a:pPr rtl="0" eaLnBrk="1" latinLnBrk="0" hangingPunct="1"/>
            <a:r>
              <a:rPr lang="en-US" sz="2400" baseline="0" dirty="0" smtClean="0">
                <a:solidFill>
                  <a:schemeClr val="tx1"/>
                </a:solidFill>
                <a:effectLst/>
                <a:latin typeface="+mn-lt"/>
                <a:ea typeface="MS PGothic" pitchFamily="34" charset="-128"/>
                <a:cs typeface="+mn-cs"/>
              </a:rPr>
              <a:t>Post consultation update of DPM/Taxonomy (end of year)</a:t>
            </a:r>
          </a:p>
          <a:p>
            <a:pPr rtl="0" eaLnBrk="1" latinLnBrk="0" hangingPunct="1"/>
            <a:endParaRPr lang="en-GB" sz="2400" dirty="0" smtClean="0">
              <a:effectLst/>
            </a:endParaRPr>
          </a:p>
          <a:p>
            <a:pPr lvl="1" rtl="0" eaLnBrk="1" latinLnBrk="0" hangingPunct="1"/>
            <a:r>
              <a:rPr lang="en-US" sz="2000" baseline="0" dirty="0" smtClean="0">
                <a:solidFill>
                  <a:schemeClr val="tx1"/>
                </a:solidFill>
                <a:effectLst/>
                <a:latin typeface="+mn-lt"/>
                <a:ea typeface="MS PGothic" pitchFamily="34" charset="-128"/>
                <a:cs typeface="+mn-cs"/>
              </a:rPr>
              <a:t>A subset of the unique Solvency II taxonomy, not a different one (e.g. using entry points)  </a:t>
            </a:r>
            <a:endParaRPr lang="en-GB" dirty="0" smtClean="0">
              <a:effectLst/>
            </a:endParaRPr>
          </a:p>
          <a:p>
            <a:pPr rtl="0" eaLnBrk="1" latinLnBrk="0" hangingPunct="1"/>
            <a:endParaRPr lang="en-US" sz="2400" baseline="0" dirty="0" smtClean="0">
              <a:solidFill>
                <a:schemeClr val="tx1"/>
              </a:solidFill>
              <a:effectLst/>
              <a:latin typeface="+mn-lt"/>
              <a:ea typeface="MS PGothic" pitchFamily="34" charset="-128"/>
              <a:cs typeface="+mn-cs"/>
            </a:endParaRPr>
          </a:p>
          <a:p>
            <a:pPr rtl="0" eaLnBrk="1" latinLnBrk="0" hangingPunct="1"/>
            <a:r>
              <a:rPr lang="en-US" sz="2400" baseline="0" dirty="0" smtClean="0">
                <a:solidFill>
                  <a:schemeClr val="tx1"/>
                </a:solidFill>
                <a:effectLst/>
                <a:latin typeface="+mn-lt"/>
                <a:ea typeface="MS PGothic" pitchFamily="34" charset="-128"/>
                <a:cs typeface="+mn-cs"/>
              </a:rPr>
              <a:t>Tool for Undertakings: availability</a:t>
            </a:r>
            <a:r>
              <a:rPr lang="en-US" sz="2400" dirty="0" smtClean="0">
                <a:solidFill>
                  <a:schemeClr val="tx1"/>
                </a:solidFill>
                <a:effectLst/>
                <a:latin typeface="+mn-lt"/>
                <a:ea typeface="MS PGothic" pitchFamily="34" charset="-128"/>
                <a:cs typeface="+mn-cs"/>
              </a:rPr>
              <a:t> planned for </a:t>
            </a:r>
            <a:r>
              <a:rPr lang="en-US" sz="2400" baseline="0" dirty="0" smtClean="0">
                <a:solidFill>
                  <a:schemeClr val="tx1"/>
                </a:solidFill>
                <a:effectLst/>
                <a:latin typeface="+mn-lt"/>
                <a:ea typeface="MS PGothic" pitchFamily="34" charset="-128"/>
                <a:cs typeface="+mn-cs"/>
              </a:rPr>
              <a:t>end of </a:t>
            </a:r>
            <a:r>
              <a:rPr lang="en-US" dirty="0" smtClean="0"/>
              <a:t>2013</a:t>
            </a:r>
            <a:endParaRPr lang="en-GB" dirty="0" smtClean="0">
              <a:effectLst/>
            </a:endParaRPr>
          </a:p>
          <a:p>
            <a:endParaRPr lang="en-GB" dirty="0"/>
          </a:p>
        </p:txBody>
      </p:sp>
    </p:spTree>
    <p:extLst>
      <p:ext uri="{BB962C8B-B14F-4D97-AF65-F5344CB8AC3E}">
        <p14:creationId xmlns:p14="http://schemas.microsoft.com/office/powerpoint/2010/main" val="407211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then … (1)</a:t>
            </a:r>
            <a:endParaRPr lang="en-GB" dirty="0"/>
          </a:p>
        </p:txBody>
      </p:sp>
      <p:sp>
        <p:nvSpPr>
          <p:cNvPr id="3" name="Content Placeholder 2"/>
          <p:cNvSpPr>
            <a:spLocks noGrp="1"/>
          </p:cNvSpPr>
          <p:nvPr>
            <p:ph idx="1"/>
          </p:nvPr>
        </p:nvSpPr>
        <p:spPr/>
        <p:txBody>
          <a:bodyPr/>
          <a:lstStyle/>
          <a:p>
            <a:r>
              <a:rPr lang="en-US" dirty="0" smtClean="0"/>
              <a:t>EIOPA report on long term guarantees delivered (June)</a:t>
            </a:r>
          </a:p>
          <a:p>
            <a:pPr lvl="1"/>
            <a:r>
              <a:rPr lang="en-US" dirty="0" err="1" smtClean="0"/>
              <a:t>Trialogue</a:t>
            </a:r>
            <a:r>
              <a:rPr lang="en-US" dirty="0" smtClean="0"/>
              <a:t> discussions resumed</a:t>
            </a:r>
          </a:p>
          <a:p>
            <a:pPr lvl="1"/>
            <a:r>
              <a:rPr lang="en-US" dirty="0" smtClean="0"/>
              <a:t>Political agreement reached in November</a:t>
            </a:r>
          </a:p>
          <a:p>
            <a:pPr lvl="1"/>
            <a:r>
              <a:rPr lang="en-US" dirty="0" smtClean="0"/>
              <a:t>Omnibus</a:t>
            </a:r>
            <a:r>
              <a:rPr lang="en-US" baseline="0" dirty="0" smtClean="0"/>
              <a:t> II proposal published</a:t>
            </a:r>
            <a:endParaRPr lang="en-US" dirty="0" smtClean="0"/>
          </a:p>
          <a:p>
            <a:pPr lvl="1"/>
            <a:r>
              <a:rPr lang="en-US" dirty="0" smtClean="0"/>
              <a:t>“Quick fix 2”: Entry in force of Solvency II: 1/1/2016</a:t>
            </a:r>
            <a:endParaRPr lang="en-GB" dirty="0"/>
          </a:p>
        </p:txBody>
      </p:sp>
    </p:spTree>
    <p:extLst>
      <p:ext uri="{BB962C8B-B14F-4D97-AF65-F5344CB8AC3E}">
        <p14:creationId xmlns:p14="http://schemas.microsoft.com/office/powerpoint/2010/main" val="272455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on reporting</a:t>
            </a:r>
            <a:endParaRPr lang="en-GB" dirty="0"/>
          </a:p>
        </p:txBody>
      </p:sp>
      <p:sp>
        <p:nvSpPr>
          <p:cNvPr id="3" name="Content Placeholder 2"/>
          <p:cNvSpPr>
            <a:spLocks noGrp="1"/>
          </p:cNvSpPr>
          <p:nvPr>
            <p:ph idx="1"/>
          </p:nvPr>
        </p:nvSpPr>
        <p:spPr/>
        <p:txBody>
          <a:bodyPr/>
          <a:lstStyle/>
          <a:p>
            <a:r>
              <a:rPr lang="en-US" dirty="0" smtClean="0"/>
              <a:t>Of timing</a:t>
            </a:r>
          </a:p>
          <a:p>
            <a:pPr lvl="1"/>
            <a:r>
              <a:rPr lang="en-US" dirty="0" smtClean="0"/>
              <a:t>First regular report Q2 2016 (on Q1 2016)</a:t>
            </a:r>
          </a:p>
          <a:p>
            <a:pPr lvl="1"/>
            <a:r>
              <a:rPr lang="en-US" dirty="0" smtClean="0"/>
              <a:t>Possible day-0 (1/1/2016) report</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lang="en-US" dirty="0" smtClean="0"/>
              <a:t>Lighter than an annual report</a:t>
            </a:r>
          </a:p>
          <a:p>
            <a:pPr lvl="2"/>
            <a:r>
              <a:rPr lang="en-US" dirty="0" smtClean="0"/>
              <a:t>Ad-hoc. XBRL ?</a:t>
            </a:r>
          </a:p>
          <a:p>
            <a:r>
              <a:rPr lang="en-US" dirty="0" smtClean="0"/>
              <a:t>Of Omnibus II dispositions</a:t>
            </a:r>
          </a:p>
          <a:p>
            <a:pPr lvl="1"/>
            <a:r>
              <a:rPr lang="en-US" dirty="0" smtClean="0"/>
              <a:t>Currently being analyzed</a:t>
            </a:r>
          </a:p>
          <a:p>
            <a:pPr lvl="1"/>
            <a:r>
              <a:rPr lang="en-US" dirty="0" smtClean="0"/>
              <a:t>Final outcome depends on</a:t>
            </a:r>
          </a:p>
          <a:p>
            <a:pPr lvl="2"/>
            <a:r>
              <a:rPr lang="en-US" dirty="0" smtClean="0"/>
              <a:t>Formal adoption of Omnibus II (Parliament)</a:t>
            </a:r>
          </a:p>
          <a:p>
            <a:pPr lvl="2"/>
            <a:r>
              <a:rPr lang="en-US" dirty="0" smtClean="0"/>
              <a:t>Availability of implementing measures proposals (COM)</a:t>
            </a:r>
            <a:endParaRPr lang="en-GB" dirty="0" smtClean="0"/>
          </a:p>
          <a:p>
            <a:pPr lvl="1"/>
            <a:r>
              <a:rPr lang="en-US" dirty="0" smtClean="0"/>
              <a:t>Expected availability: around summer 2014</a:t>
            </a:r>
          </a:p>
        </p:txBody>
      </p:sp>
    </p:spTree>
    <p:extLst>
      <p:ext uri="{BB962C8B-B14F-4D97-AF65-F5344CB8AC3E}">
        <p14:creationId xmlns:p14="http://schemas.microsoft.com/office/powerpoint/2010/main" val="241912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bg1"/>
                </a:solidFill>
                <a:effectLst/>
                <a:latin typeface="+mj-lt"/>
                <a:ea typeface="MS PGothic" pitchFamily="34" charset="-128"/>
                <a:cs typeface="+mj-cs"/>
              </a:rPr>
              <a:t>Since then … (2)</a:t>
            </a:r>
            <a:endParaRPr lang="en-GB" dirty="0"/>
          </a:p>
        </p:txBody>
      </p:sp>
      <p:sp>
        <p:nvSpPr>
          <p:cNvPr id="3" name="Content Placeholder 2"/>
          <p:cNvSpPr>
            <a:spLocks noGrp="1"/>
          </p:cNvSpPr>
          <p:nvPr>
            <p:ph idx="1"/>
          </p:nvPr>
        </p:nvSpPr>
        <p:spPr/>
        <p:txBody>
          <a:bodyPr/>
          <a:lstStyle/>
          <a:p>
            <a:r>
              <a:rPr lang="en-US" dirty="0" smtClean="0"/>
              <a:t>Guidelines published on the 1</a:t>
            </a:r>
            <a:r>
              <a:rPr lang="en-US" baseline="30000" dirty="0" smtClean="0"/>
              <a:t>rst</a:t>
            </a:r>
            <a:r>
              <a:rPr lang="en-US" dirty="0" smtClean="0"/>
              <a:t> of November, in 23 languages</a:t>
            </a:r>
          </a:p>
          <a:p>
            <a:pPr lvl="1"/>
            <a:r>
              <a:rPr lang="en-US" dirty="0" smtClean="0"/>
              <a:t>Electronic format (for quantitative &amp; qualitative)</a:t>
            </a:r>
          </a:p>
          <a:p>
            <a:pPr lvl="1"/>
            <a:r>
              <a:rPr lang="en-US" dirty="0" smtClean="0"/>
              <a:t>Possibility to use LEI for </a:t>
            </a:r>
            <a:r>
              <a:rPr lang="en-US" dirty="0" smtClean="0"/>
              <a:t>identification (note: </a:t>
            </a:r>
            <a:r>
              <a:rPr lang="en-US" smtClean="0"/>
              <a:t>EIOPA is member </a:t>
            </a:r>
            <a:r>
              <a:rPr lang="en-US" dirty="0" smtClean="0"/>
              <a:t>of the ROC)</a:t>
            </a:r>
            <a:endParaRPr lang="en-US" dirty="0" smtClean="0"/>
          </a:p>
          <a:p>
            <a:pPr lvl="1"/>
            <a:r>
              <a:rPr lang="en-US" dirty="0" smtClean="0"/>
              <a:t>One preparatory quarterly report (Q3 2015)</a:t>
            </a:r>
          </a:p>
          <a:p>
            <a:pPr lvl="2"/>
            <a:r>
              <a:rPr lang="en-US" dirty="0" smtClean="0"/>
              <a:t>Submission (individual) : 25 November 2015 (+</a:t>
            </a:r>
            <a:r>
              <a:rPr lang="en-US" dirty="0"/>
              <a:t>8</a:t>
            </a:r>
            <a:r>
              <a:rPr lang="en-US" dirty="0" smtClean="0"/>
              <a:t> </a:t>
            </a:r>
            <a:r>
              <a:rPr lang="en-US" dirty="0"/>
              <a:t>weeks)</a:t>
            </a:r>
            <a:endParaRPr lang="en-US" dirty="0" smtClean="0"/>
          </a:p>
          <a:p>
            <a:pPr lvl="2"/>
            <a:r>
              <a:rPr lang="en-US" dirty="0" smtClean="0"/>
              <a:t>Submission </a:t>
            </a:r>
            <a:r>
              <a:rPr lang="en-US" dirty="0"/>
              <a:t>(group)</a:t>
            </a:r>
            <a:r>
              <a:rPr lang="en-US" dirty="0" smtClean="0"/>
              <a:t>: </a:t>
            </a:r>
            <a:r>
              <a:rPr lang="en-US" dirty="0"/>
              <a:t>6</a:t>
            </a:r>
            <a:r>
              <a:rPr lang="en-US" dirty="0" smtClean="0"/>
              <a:t> January 2016 (+14 weeks)</a:t>
            </a:r>
          </a:p>
          <a:p>
            <a:pPr lvl="1"/>
            <a:r>
              <a:rPr lang="en-US" dirty="0" smtClean="0"/>
              <a:t>One preparatory annual report (Year 2014)</a:t>
            </a:r>
          </a:p>
          <a:p>
            <a:pPr lvl="2"/>
            <a:r>
              <a:rPr lang="en-US" sz="1800" dirty="0" smtClean="0">
                <a:solidFill>
                  <a:schemeClr val="tx1"/>
                </a:solidFill>
                <a:effectLst/>
                <a:latin typeface="+mn-lt"/>
                <a:ea typeface="MS PGothic" pitchFamily="34" charset="-128"/>
              </a:rPr>
              <a:t>Submission (individual): 3 June</a:t>
            </a:r>
            <a:r>
              <a:rPr lang="en-US" dirty="0" smtClean="0"/>
              <a:t> 2015 (+22 weeks)</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lang="en-US" sz="1800" dirty="0" smtClean="0">
                <a:solidFill>
                  <a:schemeClr val="tx1"/>
                </a:solidFill>
                <a:effectLst/>
                <a:latin typeface="+mn-lt"/>
                <a:ea typeface="MS PGothic" pitchFamily="34" charset="-128"/>
              </a:rPr>
              <a:t>Submission (group): 15 July 2015 (+28 weeks)</a:t>
            </a:r>
            <a:endParaRPr lang="en-US" dirty="0" smtClean="0"/>
          </a:p>
          <a:p>
            <a:pPr marL="742950" lvl="1" indent="-228600"/>
            <a:r>
              <a:rPr lang="en-US" dirty="0" smtClean="0"/>
              <a:t>Draft translated Annex II files available to supervisors</a:t>
            </a:r>
          </a:p>
          <a:p>
            <a:pPr lvl="2"/>
            <a:r>
              <a:rPr lang="en-US" dirty="0" smtClean="0"/>
              <a:t>Public availability, post quality checking</a:t>
            </a:r>
            <a:endParaRPr lang="en-US" i="1" dirty="0" smtClean="0"/>
          </a:p>
          <a:p>
            <a:r>
              <a:rPr lang="en-US" dirty="0" smtClean="0"/>
              <a:t>Comply or explains process currently running</a:t>
            </a:r>
          </a:p>
        </p:txBody>
      </p:sp>
    </p:spTree>
    <p:extLst>
      <p:ext uri="{BB962C8B-B14F-4D97-AF65-F5344CB8AC3E}">
        <p14:creationId xmlns:p14="http://schemas.microsoft.com/office/powerpoint/2010/main" val="383964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on reporting</a:t>
            </a:r>
            <a:endParaRPr lang="en-GB" dirty="0"/>
          </a:p>
        </p:txBody>
      </p:sp>
      <p:sp>
        <p:nvSpPr>
          <p:cNvPr id="3" name="Content Placeholder 2"/>
          <p:cNvSpPr>
            <a:spLocks noGrp="1"/>
          </p:cNvSpPr>
          <p:nvPr>
            <p:ph idx="1"/>
          </p:nvPr>
        </p:nvSpPr>
        <p:spPr/>
        <p:txBody>
          <a:bodyPr/>
          <a:lstStyle/>
          <a:p>
            <a:r>
              <a:rPr lang="en-US" dirty="0" smtClean="0"/>
              <a:t>Supporting DPM</a:t>
            </a:r>
            <a:r>
              <a:rPr lang="en-US" baseline="0" dirty="0" smtClean="0"/>
              <a:t> and taxonomy published</a:t>
            </a:r>
          </a:p>
          <a:p>
            <a:pPr lvl="1"/>
            <a:r>
              <a:rPr lang="en-US" baseline="0" dirty="0" smtClean="0"/>
              <a:t>Subset of the final one</a:t>
            </a:r>
          </a:p>
          <a:p>
            <a:pPr lvl="1"/>
            <a:r>
              <a:rPr lang="en-US" baseline="0" dirty="0" smtClean="0"/>
              <a:t>Some feedback received</a:t>
            </a:r>
          </a:p>
          <a:p>
            <a:pPr marL="457200" lvl="1" indent="0">
              <a:buNone/>
            </a:pPr>
            <a:endParaRPr lang="en-US" baseline="0" dirty="0" smtClean="0"/>
          </a:p>
          <a:p>
            <a:r>
              <a:rPr lang="en-US" baseline="0" dirty="0" smtClean="0"/>
              <a:t>Short release cycle envisaged</a:t>
            </a:r>
          </a:p>
          <a:p>
            <a:pPr lvl="1"/>
            <a:r>
              <a:rPr lang="en-US" baseline="0" dirty="0" smtClean="0"/>
              <a:t>Update of the preparatory material subset</a:t>
            </a:r>
          </a:p>
          <a:p>
            <a:pPr lvl="1"/>
            <a:r>
              <a:rPr lang="en-US" baseline="0" dirty="0" smtClean="0"/>
              <a:t>Scope extension(s) up to the comprehensive one</a:t>
            </a:r>
          </a:p>
          <a:p>
            <a:endParaRPr lang="en-GB" sz="2000" dirty="0" smtClean="0">
              <a:effectLst/>
            </a:endParaRPr>
          </a:p>
          <a:p>
            <a:pPr lvl="1"/>
            <a:endParaRPr lang="en-GB" dirty="0"/>
          </a:p>
        </p:txBody>
      </p:sp>
    </p:spTree>
    <p:extLst>
      <p:ext uri="{BB962C8B-B14F-4D97-AF65-F5344CB8AC3E}">
        <p14:creationId xmlns:p14="http://schemas.microsoft.com/office/powerpoint/2010/main" val="310419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Taxonomy </a:t>
            </a:r>
            <a:br>
              <a:rPr lang="en-GB" dirty="0" smtClean="0"/>
            </a:br>
            <a:r>
              <a:rPr lang="en-GB" dirty="0" smtClean="0"/>
              <a:t>November release</a:t>
            </a:r>
            <a:endParaRPr lang="en-GB" dirty="0"/>
          </a:p>
        </p:txBody>
      </p:sp>
      <p:sp>
        <p:nvSpPr>
          <p:cNvPr id="3" name="Content Placeholder 2"/>
          <p:cNvSpPr>
            <a:spLocks noGrp="1"/>
          </p:cNvSpPr>
          <p:nvPr>
            <p:ph idx="1"/>
          </p:nvPr>
        </p:nvSpPr>
        <p:spPr>
          <a:xfrm>
            <a:off x="1090089" y="1844823"/>
            <a:ext cx="7442351" cy="3744417"/>
          </a:xfrm>
          <a:ln>
            <a:solidFill>
              <a:srgbClr val="00B0F0"/>
            </a:solidFill>
          </a:ln>
        </p:spPr>
        <p:txBody>
          <a:bodyPr>
            <a:normAutofit/>
          </a:bodyPr>
          <a:lstStyle/>
          <a:p>
            <a:pPr>
              <a:buFont typeface="Wingdings" pitchFamily="2" charset="2"/>
              <a:buChar char="q"/>
            </a:pPr>
            <a:endParaRPr lang="en-GB" sz="1600" dirty="0" smtClean="0">
              <a:latin typeface="Calibri" pitchFamily="34" charset="0"/>
              <a:cs typeface="Calibri" pitchFamily="34" charset="0"/>
            </a:endParaRPr>
          </a:p>
          <a:p>
            <a:pPr marL="0" indent="0">
              <a:buNone/>
            </a:pPr>
            <a:r>
              <a:rPr lang="en-GB" sz="1200" dirty="0" smtClean="0">
                <a:cs typeface="Calibri" pitchFamily="34" charset="0"/>
              </a:rPr>
              <a:t>  Covering:</a:t>
            </a:r>
          </a:p>
          <a:p>
            <a:pPr>
              <a:buFont typeface="Wingdings" pitchFamily="2" charset="2"/>
              <a:buChar char="q"/>
            </a:pPr>
            <a:endParaRPr lang="en-GB" sz="1200" dirty="0" smtClean="0">
              <a:cs typeface="Calibri" pitchFamily="34" charset="0"/>
            </a:endParaRPr>
          </a:p>
          <a:p>
            <a:pPr lvl="1">
              <a:spcBef>
                <a:spcPts val="600"/>
              </a:spcBef>
              <a:spcAft>
                <a:spcPts val="600"/>
              </a:spcAft>
              <a:buFont typeface="Wingdings" pitchFamily="2" charset="2"/>
              <a:buChar char="§"/>
            </a:pPr>
            <a:r>
              <a:rPr lang="en-GB" sz="1200" dirty="0">
                <a:cs typeface="Calibri" pitchFamily="34" charset="0"/>
              </a:rPr>
              <a:t>Latest business requirements updated mid-October covering: Solo, Group, Quarterly, Annual, Public Disclosure. </a:t>
            </a:r>
          </a:p>
          <a:p>
            <a:pPr lvl="1">
              <a:spcBef>
                <a:spcPts val="600"/>
              </a:spcBef>
              <a:spcAft>
                <a:spcPts val="600"/>
              </a:spcAft>
              <a:buFont typeface="Wingdings" pitchFamily="2" charset="2"/>
              <a:buChar char="§"/>
            </a:pPr>
            <a:r>
              <a:rPr lang="en-GB" sz="1200" dirty="0">
                <a:cs typeface="Calibri" pitchFamily="34" charset="0"/>
              </a:rPr>
              <a:t>DPM update incorporating the latest changes approved by SG3 (up until 21/08/2013)</a:t>
            </a:r>
          </a:p>
          <a:p>
            <a:pPr lvl="1">
              <a:spcBef>
                <a:spcPts val="600"/>
              </a:spcBef>
              <a:spcAft>
                <a:spcPts val="600"/>
              </a:spcAft>
              <a:buFont typeface="Wingdings" pitchFamily="2" charset="2"/>
              <a:buChar char="§"/>
            </a:pPr>
            <a:r>
              <a:rPr lang="en-US" sz="1200" dirty="0" smtClean="0">
                <a:cs typeface="Calibri" pitchFamily="34" charset="0"/>
              </a:rPr>
              <a:t>Subset of assertion formulas</a:t>
            </a:r>
            <a:endParaRPr lang="en-GB" sz="1200" dirty="0" smtClean="0">
              <a:cs typeface="Calibri" pitchFamily="34" charset="0"/>
            </a:endParaRPr>
          </a:p>
          <a:p>
            <a:pPr lvl="1">
              <a:spcBef>
                <a:spcPts val="600"/>
              </a:spcBef>
              <a:spcAft>
                <a:spcPts val="600"/>
              </a:spcAft>
              <a:buFont typeface="Wingdings" pitchFamily="2" charset="2"/>
              <a:buChar char="§"/>
            </a:pPr>
            <a:r>
              <a:rPr lang="en-GB" sz="1200" dirty="0" smtClean="0">
                <a:cs typeface="Calibri" pitchFamily="34" charset="0"/>
              </a:rPr>
              <a:t>Filing </a:t>
            </a:r>
            <a:r>
              <a:rPr lang="en-GB" sz="1200" dirty="0">
                <a:cs typeface="Calibri" pitchFamily="34" charset="0"/>
              </a:rPr>
              <a:t>indicators updated to match the latest version </a:t>
            </a:r>
          </a:p>
          <a:p>
            <a:pPr lvl="1">
              <a:spcBef>
                <a:spcPts val="600"/>
              </a:spcBef>
              <a:spcAft>
                <a:spcPts val="600"/>
              </a:spcAft>
              <a:buFont typeface="Wingdings" pitchFamily="2" charset="2"/>
              <a:buChar char="§"/>
            </a:pPr>
            <a:r>
              <a:rPr lang="en-GB" sz="1200" dirty="0">
                <a:cs typeface="Calibri" pitchFamily="34" charset="0"/>
              </a:rPr>
              <a:t>Use of 2013-05-17 (“Dublin”) PWD version of the Table </a:t>
            </a:r>
            <a:r>
              <a:rPr lang="en-GB" sz="1200" dirty="0" err="1">
                <a:cs typeface="Calibri" pitchFamily="34" charset="0"/>
              </a:rPr>
              <a:t>Linkbase</a:t>
            </a:r>
            <a:r>
              <a:rPr lang="en-GB" sz="1200" dirty="0">
                <a:cs typeface="Calibri" pitchFamily="34" charset="0"/>
              </a:rPr>
              <a:t> specification</a:t>
            </a:r>
          </a:p>
          <a:p>
            <a:pPr lvl="1">
              <a:spcBef>
                <a:spcPts val="600"/>
              </a:spcBef>
              <a:spcAft>
                <a:spcPts val="600"/>
              </a:spcAft>
              <a:buFont typeface="Wingdings" pitchFamily="2" charset="2"/>
              <a:buChar char="§"/>
            </a:pPr>
            <a:r>
              <a:rPr lang="en-GB" sz="1200" dirty="0">
                <a:cs typeface="Calibri" pitchFamily="34" charset="0"/>
              </a:rPr>
              <a:t>HD and MD layer (coded prototype conversion included in the Nov.4 release)</a:t>
            </a:r>
          </a:p>
          <a:p>
            <a:pPr lvl="1">
              <a:spcBef>
                <a:spcPts val="600"/>
              </a:spcBef>
              <a:spcAft>
                <a:spcPts val="600"/>
              </a:spcAft>
              <a:buFont typeface="Wingdings" pitchFamily="2" charset="2"/>
              <a:buChar char="§"/>
            </a:pPr>
            <a:r>
              <a:rPr lang="en-GB" sz="1200" dirty="0" smtClean="0">
                <a:cs typeface="Calibri" pitchFamily="34" charset="0"/>
              </a:rPr>
              <a:t>Updated technical documentation</a:t>
            </a:r>
          </a:p>
          <a:p>
            <a:pPr>
              <a:spcBef>
                <a:spcPts val="600"/>
              </a:spcBef>
              <a:spcAft>
                <a:spcPts val="600"/>
              </a:spcAft>
            </a:pPr>
            <a:endParaRPr lang="en-GB" sz="1600" dirty="0"/>
          </a:p>
          <a:p>
            <a:pPr lvl="1"/>
            <a:endParaRPr lang="en-GB" dirty="0"/>
          </a:p>
        </p:txBody>
      </p:sp>
      <p:sp>
        <p:nvSpPr>
          <p:cNvPr id="4" name="TextBox 3"/>
          <p:cNvSpPr txBox="1"/>
          <p:nvPr/>
        </p:nvSpPr>
        <p:spPr>
          <a:xfrm rot="16200000">
            <a:off x="-1126505" y="3707159"/>
            <a:ext cx="4032449" cy="307777"/>
          </a:xfrm>
          <a:prstGeom prst="rect">
            <a:avLst/>
          </a:prstGeom>
          <a:noFill/>
        </p:spPr>
        <p:txBody>
          <a:bodyPr wrap="square" rtlCol="0">
            <a:spAutoFit/>
          </a:bodyPr>
          <a:lstStyle/>
          <a:p>
            <a:pPr algn="ctr"/>
            <a:r>
              <a:rPr lang="en-GB" sz="1200" b="1" dirty="0" smtClean="0">
                <a:solidFill>
                  <a:schemeClr val="accent2"/>
                </a:solidFill>
                <a:latin typeface="Calibri"/>
              </a:rPr>
              <a:t> </a:t>
            </a:r>
            <a:r>
              <a:rPr lang="en-GB" sz="1400" b="1" dirty="0" smtClean="0">
                <a:latin typeface="Calibri" pitchFamily="34" charset="0"/>
                <a:cs typeface="Calibri" pitchFamily="34" charset="0"/>
              </a:rPr>
              <a:t> </a:t>
            </a:r>
            <a:r>
              <a:rPr lang="en-GB" sz="1400" b="1" i="1" dirty="0" smtClean="0">
                <a:solidFill>
                  <a:srgbClr val="FFC000"/>
                </a:solidFill>
                <a:latin typeface="Calibri" pitchFamily="34" charset="0"/>
                <a:cs typeface="Calibri" pitchFamily="34" charset="0"/>
              </a:rPr>
              <a:t>Preparatory</a:t>
            </a:r>
            <a:r>
              <a:rPr lang="en-GB" sz="1400" dirty="0" smtClean="0">
                <a:solidFill>
                  <a:srgbClr val="FFC000"/>
                </a:solidFill>
                <a:latin typeface="Calibri" pitchFamily="34" charset="0"/>
                <a:cs typeface="Calibri" pitchFamily="34" charset="0"/>
              </a:rPr>
              <a:t> </a:t>
            </a:r>
            <a:r>
              <a:rPr lang="en-GB" sz="1400" dirty="0" smtClean="0">
                <a:solidFill>
                  <a:schemeClr val="bg1">
                    <a:lumMod val="50000"/>
                  </a:schemeClr>
                </a:solidFill>
                <a:latin typeface="Calibri" pitchFamily="34" charset="0"/>
                <a:cs typeface="Calibri" pitchFamily="34" charset="0"/>
              </a:rPr>
              <a:t>SII DPM and XBRL Taxonomy</a:t>
            </a:r>
            <a:r>
              <a:rPr lang="en-GB" sz="1400" dirty="0" smtClean="0">
                <a:latin typeface="Calibri" pitchFamily="34" charset="0"/>
                <a:cs typeface="Calibri" pitchFamily="34" charset="0"/>
              </a:rPr>
              <a:t> </a:t>
            </a:r>
          </a:p>
        </p:txBody>
      </p:sp>
      <p:cxnSp>
        <p:nvCxnSpPr>
          <p:cNvPr id="5" name="Straight Connector 4"/>
          <p:cNvCxnSpPr/>
          <p:nvPr/>
        </p:nvCxnSpPr>
        <p:spPr>
          <a:xfrm>
            <a:off x="618034" y="1556792"/>
            <a:ext cx="11815" cy="4032448"/>
          </a:xfrm>
          <a:prstGeom prst="line">
            <a:avLst/>
          </a:prstGeom>
          <a:ln w="15875">
            <a:solidFill>
              <a:srgbClr val="4F81BD"/>
            </a:solidFill>
          </a:ln>
        </p:spPr>
        <p:style>
          <a:lnRef idx="1">
            <a:schemeClr val="accent1"/>
          </a:lnRef>
          <a:fillRef idx="0">
            <a:schemeClr val="accent1"/>
          </a:fillRef>
          <a:effectRef idx="0">
            <a:schemeClr val="accent1"/>
          </a:effectRef>
          <a:fontRef idx="minor">
            <a:schemeClr val="tx1"/>
          </a:fontRef>
        </p:style>
      </p:cxnSp>
      <p:sp>
        <p:nvSpPr>
          <p:cNvPr id="6" name="Flowchart: Merge 5"/>
          <p:cNvSpPr/>
          <p:nvPr/>
        </p:nvSpPr>
        <p:spPr>
          <a:xfrm rot="16200000">
            <a:off x="629849" y="1570381"/>
            <a:ext cx="190500" cy="190500"/>
          </a:xfrm>
          <a:prstGeom prst="flowChartMerge">
            <a:avLst/>
          </a:prstGeom>
          <a:solidFill>
            <a:srgbClr val="0072BC"/>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2400">
              <a:solidFill>
                <a:srgbClr val="FFFFFF"/>
              </a:solidFill>
            </a:endParaRPr>
          </a:p>
        </p:txBody>
      </p:sp>
      <p:sp>
        <p:nvSpPr>
          <p:cNvPr id="8" name="TextBox 7"/>
          <p:cNvSpPr txBox="1"/>
          <p:nvPr/>
        </p:nvSpPr>
        <p:spPr>
          <a:xfrm>
            <a:off x="1043608" y="1554038"/>
            <a:ext cx="772299" cy="206844"/>
          </a:xfrm>
          <a:prstGeom prst="rect">
            <a:avLst/>
          </a:prstGeom>
          <a:noFill/>
        </p:spPr>
        <p:txBody>
          <a:bodyPr vert="horz" wrap="none" lIns="88900" tIns="1270" rIns="88900" bIns="44450" rtlCol="0" anchorCtr="0">
            <a:noAutofit/>
          </a:bodyPr>
          <a:lstStyle/>
          <a:p>
            <a:pPr eaLnBrk="0" fontAlgn="base" hangingPunct="0">
              <a:spcBef>
                <a:spcPct val="0"/>
              </a:spcBef>
              <a:spcAft>
                <a:spcPct val="0"/>
              </a:spcAft>
            </a:pPr>
            <a:r>
              <a:rPr lang="en-GB" sz="1400" b="1" dirty="0">
                <a:solidFill>
                  <a:srgbClr val="333399">
                    <a:lumMod val="75000"/>
                  </a:srgbClr>
                </a:solidFill>
                <a:latin typeface="Calibri"/>
              </a:rPr>
              <a:t>Nov-2013</a:t>
            </a:r>
          </a:p>
        </p:txBody>
      </p:sp>
    </p:spTree>
    <p:extLst>
      <p:ext uri="{BB962C8B-B14F-4D97-AF65-F5344CB8AC3E}">
        <p14:creationId xmlns:p14="http://schemas.microsoft.com/office/powerpoint/2010/main" val="6911670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JSZW5kZXJpbmdPcHRpb25zIjp7Ik1pbGVzdG9uZXNPdmVybGFwcGluZ0hhbmRsaW5nT3B0aW9ucyI6MiwiVGFza3NXaXRoVGl0bGVzTG9uZ2VyVGhhblRoZVRhc2tTaGFwZURldGVjdGVkIjp0cnVlfSwiUmVuZGVyaW5nTWFwIjp7Ik1pbGVzdG9uZXMiOlt7Ik1pbGVzdG9uZUlkIjoiYzQxNDFhZjMtYWMzOC00NjVjLWI1M2YtY2M3ZjdhNGFhOWY1IiwiVGl0bGVTaGFwZU5hbWUiOiJUZXh0Qm94IDQ2NzEiLCJEYXRlU2hhcGVOYW1lIjoiVGV4dEJveCA0NjczIiwiTWFya2VyU2hhcGVOYW1lIjoiRmxvd2NoYXJ0OiBNZXJnZSA0NjY5IiwiQ29ubmVjdG9yU2hhcGVOYW1lIjpudWxsfSx7Ik1pbGVzdG9uZUlkIjoiNDg0NGZmYzItNWIzYi00OTUyLWI5YWItMDU5ZGQ4NDUzYjBiIiwiVGl0bGVTaGFwZU5hbWUiOiJUZXh0Qm94IDQ2NzkiLCJEYXRlU2hhcGVOYW1lIjoiVGV4dEJveCA0NjgxIiwiTWFya2VyU2hhcGVOYW1lIjoiRGlhbW9uZCA0Njc3IiwiQ29ubmVjdG9yU2hhcGVOYW1lIjpudWxsfSx7Ik1pbGVzdG9uZUlkIjoiNDZmYWU5YjEtMWEzNC00ZmQ3LTkxNWItNjMxZDllNzRiYWJiIiwiVGl0bGVTaGFwZU5hbWUiOiJUZXh0Qm94IDQ2ODciLCJEYXRlU2hhcGVOYW1lIjoiVGV4dEJveCA0Njg5IiwiTWFya2VyU2hhcGVOYW1lIjoiRGlhbW9uZCA0Njg1IiwiQ29ubmVjdG9yU2hhcGVOYW1lIjpudWxsfSx7Ik1pbGVzdG9uZUlkIjoiMDQwNzJiNDMtNmI0MC00OGMwLTlkNDktMjY2NTQ5NWM1ZGI0IiwiVGl0bGVTaGFwZU5hbWUiOiJUZXh0Qm94IDQ2OTkiLCJEYXRlU2hhcGVOYW1lIjoiVGV4dEJveCA0NzAxIiwiTWFya2VyU2hhcGVOYW1lIjoiRmxvd2NoYXJ0OiBNZXJnZSA0Njk1IiwiQ29ubmVjdG9yU2hhcGVOYW1lIjoiU3RyYWlnaHQgQ29ubmVjdG9yIDQ2OTcifSx7Ik1pbGVzdG9uZUlkIjoiNmZjZDhjNDktYTE4Yy00YzVkLWFmMmItNjVmZTVhNGZkMGM1IiwiVGl0bGVTaGFwZU5hbWUiOiJUZXh0Qm94IDQ3MDUiLCJEYXRlU2hhcGVOYW1lIjoiVGV4dEJveCA0NzA3IiwiTWFya2VyU2hhcGVOYW1lIjoiRGlhbW9uZCA0NzAzIiwiQ29ubmVjdG9yU2hhcGVOYW1lIjpudWxsfSx7Ik1pbGVzdG9uZUlkIjoiNmFlMzFjOTktZjY4Ni00YWFlLTg0MGQtZTExMDU2NmVhNjNkIiwiVGl0bGVTaGFwZU5hbWUiOiJUZXh0Qm94IDQ3MTMiLCJEYXRlU2hhcGVOYW1lIjoiVGV4dEJveCA0NzE1IiwiTWFya2VyU2hhcGVOYW1lIjoiRmxvd2NoYXJ0OiBNZXJnZSA0NzExIiwiQ29ubmVjdG9yU2hhcGVOYW1lIjpudWxsfV0sIlRhc2tzIjpbeyJUYXNrSWQiOiJmZTgyYTA1NC1lYjcyLTQ4NTEtYTkzZi02YTYwNjQzMmJmYWMiLCJUaXRsZVNoYXBlTmFtZSI6IlRleHRCb3ggNDcyMyIsIkR1cmF0aW9uVGV4dFNoYXBlTmFtZSI6IlRleHRCb3ggNDczMSIsIlNlZ21lbnRTaGFwZU5hbWUiOiJQZW50YWdvbiA0NzIwIiwiVmVydGljYWxMZWZ0Q29ubmVjdG9yU2hhcGVOYW1lIjoiU3RyYWlnaHQgQ29ubmVjdG9yIDQ3MjUiLCJWZXJ0aWNhbFJpZ2h0Q29ubmVjdG9yU2hhcGVOYW1lIjoiU3RyYWlnaHQgQ29ubmVjdG9yIDQ3MjciLCJIb3Jpem9udGFsQ29ubmVjdG9yU2hhcGVOYW1lIjpudWxsLCJMZWZ0RGF0ZVNoYXBlTmFtZSI6bnVsbCwiUmlnaHREYXRlU2hhcGVOYW1lIjoiVGV4dEJveCA0NzI5In0seyJUYXNrSWQiOiIyM2I0MmNhZC1kOWJjLTQzN2YtYjczOS1jNjhjNjI3MzdjM2EiLCJUaXRsZVNoYXBlTmFtZSI6bnVsbCwiRHVyYXRpb25UZXh0U2hhcGVOYW1lIjoiVGV4dEJveCA0NzQyIiwiU2VnbWVudFNoYXBlTmFtZSI6IlJlY3RhbmdsZSA0NzMyIiwiVmVydGljYWxMZWZ0Q29ubmVjdG9yU2hhcGVOYW1lIjoiU3RyYWlnaHQgQ29ubmVjdG9yIDQ3MzYiLCJWZXJ0aWNhbFJpZ2h0Q29ubmVjdG9yU2hhcGVOYW1lIjoiU3RyYWlnaHQgQ29ubmVjdG9yIDQ3MzgiLCJIb3Jpem9udGFsQ29ubmVjdG9yU2hhcGVOYW1lIjpudWxsLCJMZWZ0RGF0ZVNoYXBlTmFtZSI6bnVsbCwiUmlnaHREYXRlU2hhcGVOYW1lIjoiVGV4dEJveCA0NzQwIn0seyJUYXNrSWQiOiI4MmQxYjdhYS1lNzdkLTQxYTItYmUxNC1kNjlmNWU1MDFiMWIiLCJUaXRsZVNoYXBlTmFtZSI6bnVsbCwiRHVyYXRpb25UZXh0U2hhcGVOYW1lIjoiVGV4dEJveCA0NzUzIiwiU2VnbWVudFNoYXBlTmFtZSI6IlJlY3RhbmdsZSA0NzQzIiwiVmVydGljYWxMZWZ0Q29ubmVjdG9yU2hhcGVOYW1lIjoiU3RyYWlnaHQgQ29ubmVjdG9yIDQ3NDciLCJWZXJ0aWNhbFJpZ2h0Q29ubmVjdG9yU2hhcGVOYW1lIjoiU3RyYWlnaHQgQ29ubmVjdG9yIDQ3NDkiLCJIb3Jpem9udGFsQ29ubmVjdG9yU2hhcGVOYW1lIjpudWxsLCJMZWZ0RGF0ZVNoYXBlTmFtZSI6bnVsbCwiUmlnaHREYXRlU2hhcGVOYW1lIjoiVGV4dEJveCA0NzUxIn0seyJUYXNrSWQiOiIyM2MxNTIzMi03ZDMxLTRlOTUtOGUxMS1jYTI1MWYzM2ZiNDkiLCJUaXRsZVNoYXBlTmFtZSI6bnVsbCwiRHVyYXRpb25UZXh0U2hhcGVOYW1lIjoiVGV4dEJveCA0NzY0IiwiU2VnbWVudFNoYXBlTmFtZSI6IlJlY3RhbmdsZSA0NzU0IiwiVmVydGljYWxMZWZ0Q29ubmVjdG9yU2hhcGVOYW1lIjoiU3RyYWlnaHQgQ29ubmVjdG9yIDQ3NTgiLCJWZXJ0aWNhbFJpZ2h0Q29ubmVjdG9yU2hhcGVOYW1lIjoiU3RyYWlnaHQgQ29ubmVjdG9yIDQ3NjAiLCJIb3Jpem9udGFsQ29ubmVjdG9yU2hhcGVOYW1lIjpudWxsLCJMZWZ0RGF0ZVNoYXBlTmFtZSI6bnVsbCwiUmlnaHREYXRlU2hhcGVOYW1lIjoiVGV4dEJveCA0NzYyIn0seyJUYXNrSWQiOiIxMWE1ZmQyMC0xNjlhLTRlNWEtYTBiZS1kMDQ4ZGJhMDhmZjIiLCJUaXRsZVNoYXBlTmFtZSI6bnVsbCwiRHVyYXRpb25UZXh0U2hhcGVOYW1lIjoiVGV4dEJveCA0Nzc1IiwiU2VnbWVudFNoYXBlTmFtZSI6IlJlY3RhbmdsZSA0NzY1IiwiVmVydGljYWxMZWZ0Q29ubmVjdG9yU2hhcGVOYW1lIjoiU3RyYWlnaHQgQ29ubmVjdG9yIDQ3NjkiLCJWZXJ0aWNhbFJpZ2h0Q29ubmVjdG9yU2hhcGVOYW1lIjoiU3RyYWlnaHQgQ29ubmVjdG9yIDQ3NzEiLCJIb3Jpem9udGFsQ29ubmVjdG9yU2hhcGVOYW1lIjpudWxsLCJMZWZ0RGF0ZVNoYXBlTmFtZSI6bnVsbCwiUmlnaHREYXRlU2hhcGVOYW1lIjoiVGV4dEJveCA0NzczIn1dLCJUaW1lYmFuZCI6eyJFbGFwc2VkVGltZVNoYXBlTmFtZSI6IlJlY3RhbmdsZSA0NjY0IiwiVG9kYXlNYXJrZXJTaGFwZU5hbWUiOiJJc29zY2VsZXMgVHJpYW5nbGUgNDY2NyIsIlRvZGF5TWFya2VyVGV4dFNoYXBlTmFtZSI6IlRleHRCb3ggNDY2OCIsIlJpZ2h0RW5kQ2Fwc1NoYXBlTmFtZSI6IlRleHRCb3ggNDY2MyIsIkxlZnRFbmRDYXBzU2hhcGVOYW1lIjoiVGV4dEJveCA0NjU0IiwiRWxhcHNlZFJlY3RhbmdsZVNoYXBlTmFtZSI6IlJlY3RhbmdsZSA0NjY2IiwiU2VnbWVudFNoYXBlc05hbWVzIjpbIlJlY3RhbmdsZSA0NjUzIiwiVGV4dEJveCA0NjU1IiwiVGV4dEJveCA0NjU2IiwiVGV4dEJveCA0NjU3IiwiVGV4dEJveCA0NjU4IiwiVGV4dEJveCA0NjU5IiwiVGV4dEJveCA0NjYwIiwiVGV4dEJveCA0NjYxIiwiVGV4dEJveCA0NjYyIl19fSwiRWRpdGlvbiI6MCwiQ3VsdHVyZUluZm9OYW1lIjoiZW4tVVMiLCJWZXJzaW9uIjoiMi4wLjAuMCIsIk1pbGVzdG9uZXMiOlt7IkludGVybmFsSWQiOiI2YWUzMWM5OS1mNjg2LTRhYWUtODQwZC1lMTEwNTY2ZWE2M2QiLCJUaXRsZUxlZnQiOjEyNS42NDk2MDUsIlRpdGxlVG9wIjo0NzQuNSwiVGl0bGVXaWR0aCI6NzAuMCwiQ29sb3IiOiIyLCAxNzgsIDIzOCIsIlV0Y0RhdGUiOiIyMDEzLTEyLTAxVDAwOjAwOjAwWiIsIlRpdGxlIjoiUHJvamVjdCBLaWNrb2ZmIiwiU3R5bGUiOjAsIkJlbG93VGltZWJhbmQiOnRydWUsIkN1c3RvbVNldHRpbmdzIjp7IklzRGF0ZVZpc2libGUiOmZhbHNlLCJUaXRsZUZvbnRTZXR0aW5ncyI6eyJGb250U2l6ZSI6MTEsIkZvbnROYW1lIjoiVmVyZGFuYSIsIklzQm9sZCI6dHJ1ZSwiSXNJdGFsaWMiOnRydWUsIklzVW5kZXJsaW5lZCI6ZmFsc2UsIkZvcmVncm91bmRDb2xvciI6IjAsIDAsIDAsIDAifSwiRGF0ZUZvbnRTZXR0aW5ncyI6eyJGb250U2l6ZSI6MTAsIkZvbnROYW1lIjoiVmVyZGFuYSIsIklzQm9sZCI6ZmFsc2UsIklzSXRhbGljIjpmYWxzZSwiSXNVbmRlcmxpbmVkIjpmYWxzZSwiRm9yZWdyb3VuZENvbG9yIjoiMCwgMCwgMCwgMCJ9fSwiSGlkZURhdGUiOmZhbHNlfSx7IkludGVybmFsSWQiOiIwNDA3MmI0My02YjQwLTQ4YzAtOWQ0OS0yNjY1NDk1YzVkYjQiLCJUaXRsZUxlZnQiOjMwMy43NDg3NDksIlRpdGxlVG9wIjpudWxsLCJUaXRsZVdpZHRoIjoxMjAuMCwiQ29sb3IiOiI1MSwgNTEsIDE1MyIsIlV0Y0RhdGUiOiIyMDE0LTAxLTMwVDAwOjAwOjAwWiIsIlRpdGxlIjoiQm9TIERlY2lzc2lvbiBHbyBOby1nbyBEZWNpc2lvbiAiLCJTdHlsZSI6MiwiQmVsb3dUaW1lYmFuZCI6ZmFsc2UsIkN1c3RvbVNldHRpbmdzIjp7IklzRGF0ZVZpc2libGUiOmZhbHNlLCJUaXRsZUZvbnRTZXR0aW5ncyI6eyJGb250U2l6ZSI6MTEsIkZvbnROYW1lIjoiVmVyZGFuYSIsIklzQm9sZCI6ZmFsc2UsIklzSXRhbGljIjpmYWxzZSwiSXNVbmRlcmxpbmVkIjpmYWxzZSwiRm9yZWdyb3VuZENvbG9yIjoiMCwgMCwgMCwgMCJ9LCJEYXRlRm9udFNldHRpbmdzIjp7IkZvbnRTaXplIjoxMCwiRm9udE5hbWUiOiJWZXJkYW5hIiwiSXNCb2xkIjpmYWxzZSwiSXNJdGFsaWMiOmZhbHNlLCJJc1VuZGVybGluZWQiOmZhbHNlLCJGb3JlZ3JvdW5kQ29sb3IiOiIwLCAwLCAwLCAwIn19LCJIaWRlRGF0ZSI6ZmFsc2V9LHsiSW50ZXJuYWxJZCI6IjZmY2Q4YzQ5LWExOGMtNGM1ZC1hZjJiLTY1ZmU1YTRmZDBjNSIsIlRpdGxlTGVmdCI6MjA0LjcyMzkzOCwiVGl0bGVUb3AiOjQ3NC41LCJUaXRsZVdpZHRoIjoxMTAuMCwiQ29sb3IiOiIxNTAsIDIxNCwgNjYiLCJVdGNEYXRlIjoiMjAxNC0wMS0xNVQwMDowMDowMFoiLCJUaXRsZSI6IkFscGhhIEludGVybmFsIFJlbGVhc2UiLCJTdHlsZSI6MSwiQmVsb3dUaW1lYmFuZCI6dHJ1ZSwiQ3VzdG9tU2V0dGluZ3MiOnsiSXNEYXRlVmlzaWJsZSI6ZmFsc2UsIlRpdGxlRm9udFNldHRpbmdzIjp7IkZvbnRTaXplIjoxMSwiRm9udE5hbWUiOiJWZXJkYW5hIiwiSXNCb2xkIjpmYWxzZSwiSXNJdGFsaWMiOmZhbHNlLCJJc1VuZGVybGluZWQiOmZhbHNlLCJGb3JlZ3JvdW5kQ29sb3IiOiIwLCAwLCAwLCAwIn0sIkRhdGVGb250U2V0dGluZ3MiOnsiRm9udFNpemUiOjEwLCJGb250TmFtZSI6IlZlcmRhbmEiLCJJc0JvbGQiOmZhbHNlLCJJc0l0YWxpYyI6ZmFsc2UsIklzVW5kZXJsaW5lZCI6ZmFsc2UsIkZvcmVncm91bmRDb2xvciI6IjAsIDAsIDAsIDAifX0sIkhpZGVEYXRlIjpmYWxzZX0seyJJbnRlcm5hbElkIjoiNDZmYWU5YjEtMWEzNC00ZmQ3LTkxNWItNjMxZDllNzRiYWJiIiwiVGl0bGVMZWZ0IjozMDMuNzk4MzQsIlRpdGxlVG9wIjozNTkuMCwiVGl0bGVXaWR0aCI6MTEwLjAsIkNvbG9yIjoiMjYsIDE3MCwgNjYiLCJVdGNEYXRlIjoiMjAxNC0wMy0wMVQwMDowMDowMFoiLCJUaXRsZSI6IkZpcnN0IFB1YmxpYyBCZXRhIiwiU3R5bGUiOjEsIkJlbG93VGltZWJhbmQiOmZhbHNlLCJDdXN0b21TZXR0aW5ncyI6eyJJc0RhdGVWaXNpYmxlIjpmYWxzZSwiVGl0bGVGb250U2V0dGluZ3MiOnsiRm9udFNpemUiOjExLCJGb250TmFtZSI6IlZlcmRhbmEiLCJJc0JvbGQiOmZhbHNlLCJJc0l0YWxpYyI6ZmFsc2UsIklzVW5kZXJsaW5lZCI6ZmFsc2UsIkZvcmVncm91bmRDb2xvciI6IjAsIDAsIDAsIDAifSwiRGF0ZUZvbnRTZXR0aW5ncyI6eyJGb250U2l6ZSI6MTAsIkZvbnROYW1lIjoiVmVyZGFuYSIsIklzQm9sZCI6ZmFsc2UsIklzSXRhbGljIjpmYWxzZSwiSXNVbmRlcmxpbmVkIjp0cnVlLCJGb3JlZ3JvdW5kQ29sb3IiOiIwLCAwLCAwLCAwIn19LCJIaWRlRGF0ZSI6ZmFsc2V9LHsiSW50ZXJuYWxJZCI6ImM0MTQxYWYzLWFjMzgtNDY1Yy1iNTNmLWNjN2Y3YTRhYTlmNSIsIlRpdGxlTGVmdCI6NTcwLjE5ODI0MiwiVGl0bGVUb3AiOjQ3NC41LCJUaXRsZVdpZHRoIjoxMTAuMCwiQ29sb3IiOiJCbGFjayIsIlV0Y0RhdGUiOiIyMDE0LTA2LTMwVDAwOjAwOjAwWiIsIlRpdGxlIjoiUHJvamVjdCBEZXZlbG9wbWVudCBDbG9zZSIsIlN0eWxlIjowLCJCZWxvd1RpbWViYW5kIjp0cnVlLCJDdXN0b21TZXR0aW5ncyI6eyJJc0RhdGVWaXNpYmxlIjpmYWxzZSwiVGl0bGVGb250U2V0dGluZ3MiOnsiRm9udFNpemUiOjExLCJGb250TmFtZSI6IlZlcmRhbmEiLCJJc0JvbGQiOnRydWUsIklzSXRhbGljIjp0cnVlLCJJc1VuZGVybGluZWQiOmZhbHNlLCJGb3JlZ3JvdW5kQ29sb3IiOiIwLCAwLCAwLCAwIn0sIkRhdGVGb250U2V0dGluZ3MiOnsiRm9udFNpemUiOjEwLCJGb250TmFtZSI6IlZlcmRhbmEiLCJJc0JvbGQiOmZhbHNlLCJJc0l0YWxpYyI6ZmFsc2UsIklzVW5kZXJsaW5lZCI6ZmFsc2UsIkZvcmVncm91bmRDb2xvciI6IjAsIDAsIDAsIDAifX0sIkhpZGVEYXRlIjpmYWxzZX0seyJJbnRlcm5hbElkIjoiNDg0NGZmYzItNWIzYi00OTUyLWI5YWItMDU5ZGQ4NDUzYjBiIiwiVGl0bGVMZWZ0Ijo0MzguMDk5MTIxLCJUaXRsZVRvcCI6MzQ4LjYwNTM0NywiVGl0bGVXaWR0aCI6MTEwLjAsIkNvbG9yIjoiMjYsIDE3MCwgNjYiLCJVdGNEYXRlIjoiMjAxNC0wNS0wMVQwMDowMDowMFoiLCJUaXRsZSI6IlJlbGVhc2UgY2FuZGlkYXRlIiwiU3R5bGUiOjEsIkJlbG93VGltZWJhbmQiOmZhbHNlLCJDdXN0b21TZXR0aW5ncyI6eyJJc0RhdGVWaXNpYmxlIjp0cnVlLCJUaXRsZUZvbnRTZXR0aW5ncyI6eyJGb250U2l6ZSI6MTEsIkZvbnROYW1lIjoiVmVyZGFuYSIsIklzQm9sZCI6ZmFsc2UsIklzSXRhbGljIjpmYWxzZSwiSXNVbmRlcmxpbmVkIjpmYWxzZSwiRm9yZWdyb3VuZENvbG9yIjoiMCwgMCwgMCwgMCJ9LCJEYXRlRm9udFNldHRpbmdzIjp7IkZvbnRTaXplIjoxMCwiRm9udE5hbWUiOiJWZXJkYW5hIiwiSXNCb2xkIjpmYWxzZSwiSXNJdGFsaWMiOmZhbHNlLCJJc1VuZGVybGluZWQiOmZhbHNlLCJGb3JlZ3JvdW5kQ29sb3IiOiIwLCAwLCAwLCAwIn19LCJIaWRlRGF0ZSI6ZmFsc2V9XSwiVGltZUxpbmVUeXBlIjozLCJUYXNrcyI6W3siSW50ZXJuYWxJZCI6IjExYTVmZDIwLTE2OWEtNGU1YS1hMGJlLWQwNDhkYmEwOGZmMiIsIkluZGV4IjowLCJDb2xvciI6IjQ1LCA0NSwgMTM4IiwiVXRjU3RhcnREYXRlIjoiMjAxMy0xMS0wMVQwMDowMDowMFoiLCJVdGNFbmREYXRlIjoiMjAxNC0wMy0wMVQwMDowMDowMCIsIlRpdGxlIjoiU2NvcGUgb2YgcmVxdWlyZW1lbnRzIGRlZmluaXRpb24iLCJTaGFwZSI6MCwiQ3VzdG9tU2V0dGluZ3MiOnsiVGl0bGVXaWR0aCI6MTUxLjk2OTc1NywiVGl0bGVGb250U2V0dGluZ3MiOnsiRm9udFNpemUiOjExLCJGb250TmFtZSI6IlZlcmRhbmEiLCJJc0JvbGQiOnRydWUsIklzSXRhbGljIjpmYWxzZSwiSXNVbmRlcmxpbmVkIjpmYWxzZSwiRm9yZWdyb3VuZENvbG9yIjoiMCwgMCwgMCwgMCJ9LCJTdGFydERhdGVGb250U2V0dGluZ3MiOnsiRm9udFNpemUiOjEwLCJGb250TmFtZSI6IkNhbGlicmkiLCJJc0JvbGQiOmZhbHNlLCJJc0l0YWxpYyI6ZmFsc2UsIklzVW5kZXJsaW5lZCI6ZmFsc2UsIkZvcmVncm91bmRDb2xvciI6IjAsIDMxLCA3MywgMTI1In0sIkVuZERhdGVGb250U2V0dGluZ3MiOnsiRm9udFNpemUiOjEwLCJGb250TmFtZSI6IkNhbGlicmkiLCJJc0JvbGQiOmZhbHNlLCJJc0l0YWxpYyI6ZmFsc2UsIklzVW5kZXJsaW5lZCI6ZmFsc2UsIkZvcmVncm91bmRDb2xvciI6IjAsIDMxLCA3MywgMTI1In19fSx7IkludGVybmFsSWQiOiIyM2MxNTIzMi03ZDMxLTRlOTUtOGUxMS1jYTI1MWYzM2ZiNDkiLCJJbmRleCI6MSwiQ29sb3IiOiIyMTgsIDIzNywgMjM5IiwiVXRjU3RhcnREYXRlIjoiMjAxMy0xMi0wMVQwMDowMDowMFoiLCJVdGNFbmREYXRlIjoiMjAxNC0wMS0xNVQwMDowMDowMCIsIlRpdGxlIjoiUHJvdG90eXBlIiwiU2hhcGUiOjAsIkN1c3RvbVNldHRpbmdzIjp7IlRpdGxlV2lkdGgiOjUyLjcyMjQ0MjYsIlRpdGxlRm9udFNldHRpbmdzIjp7IkZvbnRTaXplIjoxMSwiRm9udE5hbWUiOiJWZXJkYW5hIiwiSXNCb2xkIjp0cnVlLCJJc0l0YWxpYyI6ZmFsc2UsIklzVW5kZXJsaW5lZCI6ZmFsc2UsIkZvcmVncm91bmRDb2xvciI6IjAsIDAsIDAsIDAifSwiU3RhcnREYXRlRm9udFNldHRpbmdzIjp7IkZvbnRTaXplIjoxMCwiRm9udE5hbWUiOiJDYWxpYnJpIiwiSXNCb2xkIjpmYWxzZSwiSXNJdGFsaWMiOmZhbHNlLCJJc1VuZGVybGluZWQiOmZhbHNlLCJGb3JlZ3JvdW5kQ29sb3IiOiIwLCAzMSwgNzMsIDEyNSJ9LCJFbmREYXRlRm9udFNldHRpbmdzIjp7IkZvbnRTaXplIjoxMCwiRm9udE5hbWUiOiJDYWxpYnJpIiwiSXNCb2xkIjpmYWxzZSwiSXNJdGFsaWMiOmZhbHNlLCJJc1VuZGVybGluZWQiOmZhbHNlLCJGb3JlZ3JvdW5kQ29sb3IiOiIwLCAzMSwgNzMsIDEyNSJ9fX0seyJJbnRlcm5hbElkIjoiODJkMWI3YWEtZTc3ZC00MWEyLWJlMTQtZDY5ZjVlNTAxYjFiIiwiSW5kZXgiOjMsIkNvbG9yIjoiMCwgMTE0LCAxODgiLCJVdGNTdGFydERhdGUiOiIyMDEzLTEyLTAyVDAwOjAwOjAwWiIsIlV0Y0VuZERhdGUiOiIyMDE0LTA1LTIwVDAwOjAwOjAwIiwiVGl0bGUiOiJEZXZlbG9wbWVudCIsIlNoYXBlIjowLCJDdXN0b21TZXR0aW5ncyI6eyJUaXRsZVdpZHRoIjo3MS41MzA3ODQ2LCJUaXRsZUZvbnRTZXR0aW5ncyI6eyJGb250U2l6ZSI6MTEsIkZvbnROYW1lIjoiVmVyZGFuYSIsIklzQm9sZCI6dHJ1ZSwiSXNJdGFsaWMiOmZhbHNlLCJJc1VuZGVybGluZWQiOmZhbHNlLCJGb3JlZ3JvdW5kQ29sb3IiOiIwLCAwLCAwLCAwIn0sIlN0YXJ0RGF0ZUZvbnRTZXR0aW5ncyI6eyJGb250U2l6ZSI6MTAsIkZvbnROYW1lIjoiQ2FsaWJyaSIsIklzQm9sZCI6ZmFsc2UsIklzSXRhbGljIjpmYWxzZSwiSXNVbmRlcmxpbmVkIjpmYWxzZSwiRm9yZWdyb3VuZENvbG9yIjoiMCwgMzEsIDczLCAxMjUifSwiRW5kRGF0ZUZvbnRTZXR0aW5ncyI6eyJGb250U2l6ZSI6MTAsIkZvbnROYW1lIjoiQ2FsaWJyaSIsIklzQm9sZCI6ZmFsc2UsIklzSXRhbGljIjpmYWxzZSwiSXNVbmRlcmxpbmVkIjpmYWxzZSwiRm9yZWdyb3VuZENvbG9yIjoiMCwgMzEsIDczLCAxMjUifX19LHsiSW50ZXJuYWxJZCI6IjIzYjQyY2FkLWQ5YmMtNDM3Zi1iNzM5LWM2OGM2MjczN2MzYSIsIkluZGV4Ijo0LCJDb2xvciI6IjAsIDExNCwgMTg4IiwiVXRjU3RhcnREYXRlIjoiMjAxNC0wNS0yMFQwMDowMDowMFoiLCJVdGNFbmREYXRlIjoiMjAxNC0wNi0yMFQwMDowMDowMCIsIlRpdGxlIjoiU3RhYmlsaXplIiwiU2hhcGUiOjAsIkN1c3RvbVNldHRpbmdzIjp7IlRpdGxlV2lkdGgiOjQzLjgzNjY5MjgsIlRpdGxlRm9udFNldHRpbmdzIjp7IkZvbnRTaXplIjoxMSwiRm9udE5hbWUiOiJWZXJkYW5hIiwiSXNCb2xkIjp0cnVlLCJJc0l0YWxpYyI6ZmFsc2UsIklzVW5kZXJsaW5lZCI6ZmFsc2UsIkZvcmVncm91bmRDb2xvciI6IjAsIDAsIDAsIDAifSwiU3RhcnREYXRlRm9udFNldHRpbmdzIjp7IkZvbnRTaXplIjoxMCwiRm9udE5hbWUiOiJDYWxpYnJpIiwiSXNCb2xkIjpmYWxzZSwiSXNJdGFsaWMiOmZhbHNlLCJJc1VuZGVybGluZWQiOmZhbHNlLCJGb3JlZ3JvdW5kQ29sb3IiOiIwLCAzMSwgNzMsIDEyNSJ9LCJFbmREYXRlRm9udFNldHRpbmdzIjp7IkZvbnRTaXplIjoxMCwiRm9udE5hbWUiOiJDYWxpYnJpIiwiSXNCb2xkIjpmYWxzZSwiSXNJdGFsaWMiOmZhbHNlLCJJc1VuZGVybGluZWQiOmZhbHNlLCJGb3JlZ3JvdW5kQ29sb3IiOiIwLCAzMSwgNzMsIDEyNSJ9fX0seyJJbnRlcm5hbElkIjoiZmU4MmEwNTQtZWI3Mi00ODUxLWE5M2YtNmE2MDY0MzJiZmFjIiwiSW5kZXgiOjUsIkNvbG9yIjoiV2hpdGUiLCJVdGNTdGFydERhdGUiOiIyMDE0LTA2LTE3VDAwOjAwOjAwWiIsIlV0Y0VuZERhdGUiOiIyMDE0LTA2LTI3VDAwOjAwOjAwIiwiVGl0bGUiOiJMYXVuY2giLCJTaGFwZSI6MywiQ3VzdG9tU2V0dGluZ3MiOnsiVGl0bGVXaWR0aCI6MzcuNjE2NjE1MywiVGl0bGVGb250U2V0dGluZ3MiOnsiRm9udFNpemUiOjExLCJGb250TmFtZSI6IlZlcmRhbmEiLCJJc0JvbGQiOnRydWUsIklzSXRhbGljIjpmYWxzZSwiSXNVbmRlcmxpbmVkIjpmYWxzZSwiRm9yZWdyb3VuZENvbG9yIjoiMCwgMCwgMCwgMCJ9LCJTdGFydERhdGVGb250U2V0dGluZ3MiOnsiRm9udFNpemUiOjEwLCJGb250TmFtZSI6IkNhbGlicmkiLCJJc0JvbGQiOmZhbHNlLCJJc0l0YWxpYyI6ZmFsc2UsIklzVW5kZXJsaW5lZCI6ZmFsc2UsIkZvcmVncm91bmRDb2xvciI6IjAsIDMxLCA3MywgMTI1In0sIkVuZERhdGVGb250U2V0dGluZ3MiOnsiRm9udFNpemUiOjEwLCJGb250TmFtZSI6IkNhbGlicmkiLCJJc0JvbGQiOmZhbHNlLCJJc0l0YWxpYyI6ZmFsc2UsIklzVW5kZXJsaW5lZCI6ZmFsc2UsIkZvcmVncm91bmRDb2xvciI6IjAsIDMxLCA3MywgMTI1In19fV0sIlN0eWxlIjp7IlRpbWVsaW5lU2V0dGluZ3MiOnsiVG9kYXlNYXJrZXJGb250U2V0dGluZ3MiOnsiRm9udFNpemUiOjExLCJGb250TmFtZSI6IkNhbGlicmkiLCJJc0JvbGQiOmZhbHNlLCJJc0l0YWxpYyI6ZmFsc2UsIklzVW5kZXJsaW5lZCI6ZmFsc2UsIkZvcmVncm91bmRDb2xvciI6IjAsIDAsIDAsIDAifSwiU3RhcnRZZWFyRm9udCI6eyJGb250U2l6ZSI6MjAsIkZvbnROYW1lIjoiQ2FsaWJyaSIsIklzQm9sZCI6dHJ1ZSwiSXNJdGFsaWMiOmZhbHNlLCJJc1VuZGVybGluZWQiOmZhbHNlLCJGb3JlZ3JvdW5kQ29sb3IiOiIwLCA1MSwgNTEsIDE1MyJ9LCJFbmRZZWFyRm9udCI6eyJGb250U2l6ZSI6MjAsIkZvbnROYW1lIjoiQ2FsaWJyaSIsIklzQm9sZCI6dHJ1ZSwiSXNJdGFsaWMiOmZhbHNlLCJJc1VuZGVybGluZWQiOmZhbHNlLCJGb3JlZ3JvdW5kQ29sb3IiOiIwLCA1MSwgNTEsIDE1MyJ9LCJJc1RoaW4iOmZhbHNlLCJIYXMzREVmZmVjdCI6dHJ1ZSwiVGltZWJhbmRJc1JvdW5kZWQiOmZhbHNlLCJUaW1lYmFuZENvbG9yIjoiMzEsIDczLCAxMjUiLCJUaW1lYmFuZEZvbnRTZXR0aW5ncyI6eyJGb250U2l6ZSI6MTIsIkZvbnROYW1lIjoiQ2FsaWJyaSIsIklzQm9sZCI6ZmFsc2UsIklzSXRhbGljIjpmYWxzZSwiSXNVbmRlcmxpbmVkIjpmYWxzZSwiRm9yZWdyb3VuZENvbG9yIjoiV2hpdGUifSwiRWxhcHNlZFRpbWVDb2xvciI6IlJlZCIsIkVsYXBzZWRUaW1lU3R5bGUiOjEsIlRvZGF5TWFya2VyUG9zaXRpb24iOjEsIkNhcHNQb3NpdGlvbiI6M30sIkRlZmF1bHRNaWxlc3RvbmVTZXR0aW5ncyI6eyJGbGFnQ29ubmVjdG9yU2V0dGluZ3MiOnsiQ29sb3IiOiI3OSwgMTI5LCAxODkifSwiRGF0ZUZvcm1hdCI6eyJGb3JtYXRTdHJpbmciOiJNTS9kZC95eSIsIlNlcGFyYXRvciI6Ii4iLCJVc2VJbnRlcm5hdGlvbmFsRGF0ZUZvcm1hdCI6ZmFsc2V9LCJXb3JkV3JhcCI6dHJ1ZSwiSXNEYXRlVmlzaWJsZSI6dHJ1ZSwiVGl0bGVGb250U2V0dGluZ3MiOnsiRm9udFNpemUiOjExLCJGb250TmFtZSI6IkNhbGlicmkiLCJJc0JvbGQiOmZhbHNlLCJJc0l0YWxpYyI6ZmFsc2UsIklzVW5kZXJsaW5lZCI6ZmFsc2UsIkZvcmVncm91bmRDb2xvciI6IkJsYWNrIn0sIkRhdGVGb250U2V0dGluZ3MiOnsiRm9udFNpemUiOjEwLCJGb250TmFtZSI6IkNhbGlicmkiLCJJc0JvbGQiOmZhbHNlLCJJc0l0YWxpYyI6ZmFsc2UsIklzVW5kZXJsaW5lZCI6ZmFsc2UsIkZvcmVncm91bmRDb2xvciI6IjMxLCA3MywgMTI1In19LCJEZWZhdWx0VGFza1NldHRpbmdzIjp7IldvcmRXcmFwIjpmYWxzZSwiRGF0ZUZvbnRTZXR0aW5ncyI6eyJGb250U2l6ZSI6MTAsIkZvbnROYW1lIjoiQ2FsaWJyaSIsIklzQm9sZCI6ZmFsc2UsIklzSXRhbGljIjpmYWxzZSwiSXNVbmRlcmxpbmVkIjpmYWxzZSwiRm9yZWdyb3VuZENvbG9yIjoiMzEsIDczLCAxMjUifSwiSXNUaGljayI6dHJ1ZSwiVGFza3NBYm92ZVRpbWViYW5kIjp0cnVlLCJEYXRlRm9ybWF0Ijp7IkZvcm1hdFN0cmluZyI6Ik1NL2RkL3l5IiwiU2VwYXJhdG9yIjoiLiIsIlVzZUludGVybmF0aW9uYWxEYXRlRm9ybWF0IjpmYWxzZX0sIkR1cmF0aW9uUG9zaXRpb24iOjAsIkR1cmF0aW9uRm9ybWF0IjowLCJSZW5kZXJMb25nVGFza1RpdGxlQWJvdmVUYXNrU2hhcGUiOnRydWUsIklzSG9yaXpvbnRhbENvbm5lY3RvclZpc2libGUiOmZhbHNlLCJJc1ZlcnRpY2FsQ29ubmVjdG9yVmlzaWJsZSI6dHJ1ZSwiSG9yaXpvbnRhbENvbm5lY3RvclNldHRpbmdzIjp7IkNvbG9yIjoiMjM4LCAyMzYsIDIyNSJ9LCJWZXJ0aWNhbENvbm5lY3RvclNldHRpbmdzIjp7IkNvbG9yIjoiMjA0LCAyMDQsIDIwNCJ9LCJJbnRlcnZhbFRleHRQb3NpdGlvbiI6MSwiSW50ZXJ2YWxEYXRlUG9zaXRpb24iOjIsIlRpdGxlV2lkdGgiOm51bGwsIlRpdGxlRm9udFNldHRpbmdzIjp7IkZvbnRTaXplIjoxMSwiRm9udE5hbWUiOiJDYWxpYnJpIiwiSXNCb2xkIjpmYWxzZSwiSXNJdGFsaWMiOmZhbHNlLCJJc1VuZGVybGluZWQiOmZhbHNlLCJGb3JlZ3JvdW5kQ29sb3IiOiJCbGFjayJ9fSwiU2NhbGVTZXR0aW5ncyI6eyJEYXRlRm9ybWF0IjoiTU1NIiwiSW50ZXJ2YWxUeXBlIjoyLCJVc2VBdXRvbWF0aWNUaW1lU2NhbGUiOnRydWUsIkN1c3RvbVRpbWVTY2FsZVV0Y1N0YXJ0RGF0ZSI6IjAwMDEtMDEtMDFUMDA6MDA6MDBaIiwiQ3VzdG9tVGltZVNjYWxlVXRjRW5kRGF0ZSI6IjAwMDEtMDEtMDFUMDA6MDA6MDBaIn19LCJUaW1lYmFuZFZlcnRpY2FsUG9zaXRpb24iOnsiUXVpY2tQb3NpdGlvbiI6MiwiUmVsYXRpdmVQb3NpdGlvbiI6NzUuMCwiQWJzb2x1dGVQb3NpdGlvbiI6NDA1LjAsIlByZXZpb3VzQWJzb2x1dGVQb3NpdGlvbiI6NDA1LjB9fQ=="/>
  <p:tag name="__MASTER" val="__part_0"/>
</p:tagLst>
</file>

<file path=ppt/theme/theme1.xml><?xml version="1.0" encoding="utf-8"?>
<a:theme xmlns:a="http://schemas.openxmlformats.org/drawingml/2006/main" name="5_EIOPA_presentation_temp_Office2010">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OPA_presentation_temp">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IOPA_presentation_temp">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EIOPA_presentation_temp">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1387</Words>
  <Application>Microsoft Office PowerPoint</Application>
  <PresentationFormat>On-screen Show (4:3)</PresentationFormat>
  <Paragraphs>284</Paragraphs>
  <Slides>20</Slides>
  <Notes>4</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5_EIOPA_presentation_temp_Office2010</vt:lpstr>
      <vt:lpstr>EIOPA_presentation_temp</vt:lpstr>
      <vt:lpstr>1_EIOPA_presentation_temp</vt:lpstr>
      <vt:lpstr>2_EIOPA_presentation_temp</vt:lpstr>
      <vt:lpstr>EIOPA UPDATE XBRL Europe day</vt:lpstr>
      <vt:lpstr>2013 Timeline </vt:lpstr>
      <vt:lpstr>Context of previous meeting</vt:lpstr>
      <vt:lpstr>Mid-year expectations </vt:lpstr>
      <vt:lpstr>Since then … (1)</vt:lpstr>
      <vt:lpstr>Incidence on reporting</vt:lpstr>
      <vt:lpstr>Since then … (2)</vt:lpstr>
      <vt:lpstr>Incidence on reporting</vt:lpstr>
      <vt:lpstr>Taxonomy  November release</vt:lpstr>
      <vt:lpstr>Taxonomy  December release</vt:lpstr>
      <vt:lpstr>PoC Taxonomy  December release</vt:lpstr>
      <vt:lpstr>2014 Taxonomy Timeline</vt:lpstr>
      <vt:lpstr>Reporting Tool for Undertakings.</vt:lpstr>
      <vt:lpstr>The Tool for Undertakings Project (TfU)</vt:lpstr>
      <vt:lpstr>Since then … (3)</vt:lpstr>
      <vt:lpstr>Standalone solution Functions: In and Out of Scope</vt:lpstr>
      <vt:lpstr>Standalone solution architecture</vt:lpstr>
      <vt:lpstr>Standalone solution timeline</vt:lpstr>
      <vt:lpstr>Keeping up to date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Frantzi</dc:creator>
  <cp:lastModifiedBy>Pierre-Jean Vouette</cp:lastModifiedBy>
  <cp:revision>35</cp:revision>
  <dcterms:created xsi:type="dcterms:W3CDTF">2013-12-04T18:15:48Z</dcterms:created>
  <dcterms:modified xsi:type="dcterms:W3CDTF">2013-12-11T07:39:07Z</dcterms:modified>
</cp:coreProperties>
</file>