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1" r:id="rId2"/>
    <p:sldMasterId id="2147483792" r:id="rId3"/>
    <p:sldMasterId id="2147483816" r:id="rId4"/>
    <p:sldMasterId id="2147483870" r:id="rId5"/>
    <p:sldMasterId id="2147483882" r:id="rId6"/>
    <p:sldMasterId id="2147483901" r:id="rId7"/>
    <p:sldMasterId id="2147483912" r:id="rId8"/>
    <p:sldMasterId id="2147483924" r:id="rId9"/>
  </p:sldMasterIdLst>
  <p:notesMasterIdLst>
    <p:notesMasterId r:id="rId45"/>
  </p:notesMasterIdLst>
  <p:handoutMasterIdLst>
    <p:handoutMasterId r:id="rId46"/>
  </p:handoutMasterIdLst>
  <p:sldIdLst>
    <p:sldId id="256" r:id="rId10"/>
    <p:sldId id="358" r:id="rId11"/>
    <p:sldId id="400" r:id="rId12"/>
    <p:sldId id="391" r:id="rId13"/>
    <p:sldId id="392" r:id="rId14"/>
    <p:sldId id="393" r:id="rId15"/>
    <p:sldId id="394" r:id="rId16"/>
    <p:sldId id="398" r:id="rId17"/>
    <p:sldId id="365" r:id="rId18"/>
    <p:sldId id="420" r:id="rId19"/>
    <p:sldId id="411" r:id="rId20"/>
    <p:sldId id="413" r:id="rId21"/>
    <p:sldId id="414" r:id="rId22"/>
    <p:sldId id="415" r:id="rId23"/>
    <p:sldId id="381" r:id="rId24"/>
    <p:sldId id="418" r:id="rId25"/>
    <p:sldId id="419" r:id="rId26"/>
    <p:sldId id="388" r:id="rId27"/>
    <p:sldId id="408" r:id="rId28"/>
    <p:sldId id="417" r:id="rId29"/>
    <p:sldId id="372" r:id="rId30"/>
    <p:sldId id="371" r:id="rId31"/>
    <p:sldId id="412" r:id="rId32"/>
    <p:sldId id="373" r:id="rId33"/>
    <p:sldId id="374" r:id="rId34"/>
    <p:sldId id="375" r:id="rId35"/>
    <p:sldId id="377" r:id="rId36"/>
    <p:sldId id="370" r:id="rId37"/>
    <p:sldId id="385" r:id="rId38"/>
    <p:sldId id="387" r:id="rId39"/>
    <p:sldId id="386" r:id="rId40"/>
    <p:sldId id="405" r:id="rId41"/>
    <p:sldId id="421" r:id="rId42"/>
    <p:sldId id="379" r:id="rId43"/>
    <p:sldId id="292" r:id="rId44"/>
  </p:sldIdLst>
  <p:sldSz cx="9144000" cy="5143500" type="screen16x9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8962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77925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16887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55850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337755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727381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117007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gun-clijmans Rita" initials="RO" lastIdx="11" clrIdx="0"/>
  <p:cmAuthor id="1" name="Andromeda Wood" initials="" lastIdx="0" clrIdx="1"/>
  <p:cmAuthor id="2" name="Czajka Bartek" initials="CB" lastIdx="2" clrIdx="2"/>
  <p:cmAuthor id="3" name="Wood Andie" initials="W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7033"/>
    <a:srgbClr val="8DA381"/>
    <a:srgbClr val="A9C399"/>
    <a:srgbClr val="1D3766"/>
    <a:srgbClr val="BED7E6"/>
    <a:srgbClr val="78496A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186" autoAdjust="0"/>
  </p:normalViewPr>
  <p:slideViewPr>
    <p:cSldViewPr>
      <p:cViewPr>
        <p:scale>
          <a:sx n="90" d="100"/>
          <a:sy n="90" d="100"/>
        </p:scale>
        <p:origin x="-2346" y="-1170"/>
      </p:cViewPr>
      <p:guideLst>
        <p:guide orient="horz" pos="1847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B68212-C128-4F36-8A6B-F962E364213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52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80A9-88C2-4768-8DDA-ED280696046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2BF8EC-BDB8-4771-8058-D6D978F98D99}" type="slidenum">
              <a:rPr lang="en-GB" sz="1200"/>
              <a:pPr eaLnBrk="1" hangingPunct="1"/>
              <a:t>1</a:t>
            </a:fld>
            <a:endParaRPr lang="en-GB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Bartek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Andie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u="none" dirty="0" smtClean="0"/>
              <a:t>Andie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65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40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Bartek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82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Bartek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Bartek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Bartek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b="0" u="none" dirty="0" smtClean="0"/>
              <a:t>Bartek</a:t>
            </a:r>
            <a:endParaRPr lang="en-US" sz="8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18F35C-C162-4AEB-9410-E084F5B7EE34}" type="slidenum">
              <a:rPr lang="en-GB" b="0" smtClean="0"/>
              <a:pPr eaLnBrk="1" hangingPunct="1"/>
              <a:t>28</a:t>
            </a:fld>
            <a:endParaRPr lang="en-GB" b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Bartek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83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Bartek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30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Bartek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30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0745" y="9362683"/>
            <a:ext cx="2945341" cy="49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B1AAA2-0830-459C-9857-68475E229F0D}" type="slidenum">
              <a:rPr lang="en-GB" sz="1200" b="0"/>
              <a:pPr algn="r" eaLnBrk="1" hangingPunct="1"/>
              <a:t>34</a:t>
            </a:fld>
            <a:endParaRPr lang="en-GB" sz="1200" b="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2" y="4682927"/>
            <a:ext cx="5435594" cy="443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CCE691-E43C-46A6-95D4-5D76AA8DA68B}" type="slidenum">
              <a:rPr lang="en-GB" sz="1200"/>
              <a:pPr eaLnBrk="1" hangingPunct="1"/>
              <a:t>35</a:t>
            </a:fld>
            <a:endParaRPr lang="en-GB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39775"/>
            <a:ext cx="6567487" cy="36957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Olivier</a:t>
            </a:r>
            <a:endParaRPr lang="en-US" b="1" u="sn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71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74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Olivier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36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5C0C79-D2E1-4903-B340-DB325B7CA9A7}" type="slidenum">
              <a:rPr lang="en-US" b="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Olivier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0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p templat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/>
          <a:stretch>
            <a:fillRect/>
          </a:stretch>
        </p:blipFill>
        <p:spPr bwMode="auto">
          <a:xfrm>
            <a:off x="265236" y="0"/>
            <a:ext cx="8612065" cy="36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03385" y="4514850"/>
            <a:ext cx="373819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800" dirty="0"/>
              <a:t>The views expressed in this presentation are those of the presenter, </a:t>
            </a:r>
            <a:br>
              <a:rPr lang="en-GB" sz="800" dirty="0"/>
            </a:br>
            <a:r>
              <a:rPr lang="en-GB" sz="800" dirty="0"/>
              <a:t>not necessarily those of the IASB or IFRS Foundation.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681404" y="653713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  <a:ea typeface="+mn-ea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0454" y="4847035"/>
            <a:ext cx="5647592" cy="1428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38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0156-95D6-49FA-BC35-2D055B922F2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427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8" y="0"/>
            <a:ext cx="847578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4" y="4413647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6" y="4847035"/>
            <a:ext cx="52138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2011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IFRS Foundation.  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add title / divider screen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add speakers details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ea typeface="+mn-ea"/>
              </a:rPr>
              <a:t>30 Nvember 2011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12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ea typeface="+mn-ea"/>
              </a:rPr>
              <a:t>30 Nvember 2011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5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62B69-D284-4E23-9676-1FE14B90795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9076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8" y="0"/>
            <a:ext cx="847578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4" y="4413647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6" y="4847035"/>
            <a:ext cx="52138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95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30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21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11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815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406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36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3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03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 sz="2000"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3A3DB-6ADF-47AA-AFE8-6C4D0D78AB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528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64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0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46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47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8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6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5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2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5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000"/>
            </a:lvl2pPr>
            <a:lvl3pPr marL="1152643" indent="-227282">
              <a:defRPr sz="1900"/>
            </a:lvl3pPr>
            <a:lvl4pPr marL="1152643" indent="-227282">
              <a:tabLst/>
              <a:defRPr sz="1900"/>
            </a:lvl4pPr>
            <a:lvl5pPr marL="1152643" indent="-227282">
              <a:tabLst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A33-4B8D-4E0D-A0C0-F6961AEF597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237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0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77" y="1437085"/>
            <a:ext cx="1261697" cy="1930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89" y="1437085"/>
            <a:ext cx="3644411" cy="1930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0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7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0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3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92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0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  <a:ea typeface="+mn-ea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ea typeface="+mn-ea"/>
              </a:rPr>
              <a:t>The views expressed in this presentation are those of the presenter, </a:t>
            </a:r>
            <a:br>
              <a:rPr lang="en-GB" sz="900" dirty="0">
                <a:ea typeface="+mn-ea"/>
              </a:rPr>
            </a:br>
            <a:r>
              <a:rPr lang="en-GB" sz="900" dirty="0">
                <a:ea typeface="+mn-ea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74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2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77" y="1437085"/>
            <a:ext cx="1261697" cy="1930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89" y="1437085"/>
            <a:ext cx="3644411" cy="1930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90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8" y="0"/>
            <a:ext cx="847578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4" y="4413647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6" y="4847035"/>
            <a:ext cx="52138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ea typeface="+mn-ea"/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ea typeface="+mn-ea"/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5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9137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9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4149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0BBB8-8FD7-44EE-BDE3-46D3446267A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749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973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0441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154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EBF8-D00A-426E-A0B0-2A1C860BF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25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8" y="0"/>
            <a:ext cx="847578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4" y="4413647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000000"/>
                </a:solidFill>
                <a:cs typeface="Arial" charset="0"/>
              </a:rPr>
            </a:br>
            <a:r>
              <a:rPr lang="en-GB" sz="900" dirty="0">
                <a:solidFill>
                  <a:srgbClr val="000000"/>
                </a:solidFill>
                <a:cs typeface="Arial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6" y="4847035"/>
            <a:ext cx="521383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GB" sz="600" dirty="0" smtClean="0">
                <a:solidFill>
                  <a:srgbClr val="000000"/>
                </a:solidFill>
                <a:cs typeface="Arial" charset="0"/>
              </a:rPr>
              <a:t>IFRS Foundation |  </a:t>
            </a:r>
            <a:r>
              <a:rPr lang="en-GB" sz="600" dirty="0">
                <a:solidFill>
                  <a:srgbClr val="000000"/>
                </a:solidFill>
                <a:cs typeface="Arial" charset="0"/>
              </a:rPr>
              <a:t>30 Cannon Street  |  London EC4M 6XH  |  UK.  www.ifrs.org</a:t>
            </a: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7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1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DD98-AA64-4E8D-BBA5-7B60474D786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34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27282" indent="-227282">
              <a:lnSpc>
                <a:spcPct val="100000"/>
              </a:lnSpc>
              <a:spcBef>
                <a:spcPts val="798"/>
              </a:spcBef>
              <a:buClr>
                <a:schemeClr val="bg2"/>
              </a:buClr>
              <a:buFont typeface="Arial" pitchFamily="34" charset="0"/>
              <a:buChar char="•"/>
              <a:defRPr sz="2200"/>
            </a:lvl2pPr>
            <a:lvl3pPr marL="527618" indent="-227282">
              <a:defRPr/>
            </a:lvl3pPr>
            <a:lvl4pPr marL="844189" indent="-227282">
              <a:defRPr/>
            </a:lvl4pPr>
            <a:lvl5pPr marL="1152643" indent="-227282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29F9-D2D0-40F6-A37D-6B8C1D1A3E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659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454" indent="-308454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763017" indent="-308454">
              <a:spcBef>
                <a:spcPts val="798"/>
              </a:spcBef>
              <a:buClr>
                <a:schemeClr val="bg2"/>
              </a:buClr>
              <a:buFont typeface="Wingdings" pitchFamily="2" charset="2"/>
              <a:buChar char=""/>
              <a:defRPr sz="2200"/>
            </a:lvl2pPr>
            <a:lvl3pPr marL="1152643" indent="-227282">
              <a:defRPr sz="2000"/>
            </a:lvl3pPr>
            <a:lvl4pPr marL="1152643" indent="-227282">
              <a:tabLst/>
              <a:defRPr/>
            </a:lvl4pPr>
            <a:lvl5pPr marL="1152643" indent="-22728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BC74-ED40-4463-8EE2-3D55F1340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466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6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005576"/>
            <a:ext cx="3780463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2"/>
                </a:solidFill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1599642"/>
            <a:ext cx="3780463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005576"/>
            <a:ext cx="3914866" cy="479822"/>
          </a:xfrm>
        </p:spPr>
        <p:txBody>
          <a:bodyPr anchor="b"/>
          <a:lstStyle>
            <a:lvl1pPr marL="0" indent="0">
              <a:buNone/>
              <a:defRPr lang="en-US" sz="22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599642"/>
            <a:ext cx="3914866" cy="2963466"/>
          </a:xfrm>
        </p:spPr>
        <p:txBody>
          <a:bodyPr/>
          <a:lstStyle>
            <a:lvl1pPr>
              <a:spcBef>
                <a:spcPts val="798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92E7-EFDA-4541-B7D4-D7FB2ABAE6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001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7C498C-C484-45C7-BC7E-3DA783BE671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90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738608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078706"/>
            <a:ext cx="3738462" cy="3652838"/>
          </a:xfrm>
        </p:spPr>
        <p:txBody>
          <a:bodyPr/>
          <a:lstStyle>
            <a:lvl1pPr>
              <a:lnSpc>
                <a:spcPct val="100000"/>
              </a:lnSpc>
              <a:spcBef>
                <a:spcPts val="798"/>
              </a:spcBef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8896-68B1-49C1-A55D-D920EE6D16D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5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F533-9B96-43CD-B122-F5F0C94D0C1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9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491630"/>
            <a:ext cx="5383983" cy="3132348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E216-235B-45EF-8F2A-6F67B7A245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296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383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76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44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0289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020" y="2970610"/>
            <a:ext cx="2453054" cy="39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0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2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5D06-945D-40F4-A09D-773022BF605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19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50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40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40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11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377" y="1437085"/>
            <a:ext cx="1261697" cy="1930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0289" y="1437085"/>
            <a:ext cx="3644411" cy="1930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822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1275 PPT divider_150_rgb_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International Financial Reporting Standards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</a:br>
            <a:r>
              <a:rPr lang="en-GB" sz="900" dirty="0">
                <a:solidFill>
                  <a:srgbClr val="5F6062"/>
                </a:solidFill>
                <a:ea typeface="ＭＳ Ｐゴシック" charset="-128"/>
                <a:cs typeface="Arial" charset="0"/>
              </a:rPr>
              <a:t>not necessarily those of the IASB or IFRS Foundation</a:t>
            </a:r>
          </a:p>
        </p:txBody>
      </p:sp>
      <p:pic>
        <p:nvPicPr>
          <p:cNvPr id="7" name="Picture 13" descr="IFRS TM 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278606"/>
            <a:ext cx="1189892" cy="2095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5F6062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04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1275_Signpost_72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0"/>
            <a:ext cx="847578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International Financial Reporting Standards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700454" y="4413647"/>
            <a:ext cx="3738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The views expressed in this presentation are those of the presenter, </a:t>
            </a:r>
            <a:br>
              <a:rPr lang="en-US" sz="9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not necessarily those of the IASB or IFRS Foundation.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gray">
          <a:xfrm>
            <a:off x="722436" y="4847035"/>
            <a:ext cx="52138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GB" sz="600" dirty="0">
                <a:solidFill>
                  <a:srgbClr val="000000"/>
                </a:solidFill>
                <a:latin typeface="Arial" pitchFamily="34" charset="0"/>
              </a:rPr>
              <a:t>© 2010 IFRS Foundation.  30 Cannon Street  |  London EC4M 6XH  |  UK.  www.ifrs.org</a:t>
            </a:r>
          </a:p>
        </p:txBody>
      </p:sp>
      <p:pic>
        <p:nvPicPr>
          <p:cNvPr id="8" name="Picture 32" descr="IFRS TM 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3" y="4546997"/>
            <a:ext cx="212627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435894"/>
            <a:ext cx="5046785" cy="1463279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/ divider screen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2971800"/>
            <a:ext cx="5046785" cy="396479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speakers details</a:t>
            </a:r>
          </a:p>
        </p:txBody>
      </p:sp>
    </p:spTree>
    <p:extLst>
      <p:ext uri="{BB962C8B-B14F-4D97-AF65-F5344CB8AC3E}">
        <p14:creationId xmlns:p14="http://schemas.microsoft.com/office/powerpoint/2010/main" val="201514065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2FC7-7A26-4EA1-AE8C-D987399932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4278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04D7-5CBB-4069-94F3-5E05EB8A8F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6032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078706"/>
            <a:ext cx="3851031" cy="3652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161" y="1078706"/>
            <a:ext cx="3852497" cy="3652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ABB9-E96A-491D-8717-644F799E90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91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D4674-84A7-4B9E-86D3-6B51B0ED57C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7865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CDAB-7F76-4FFE-8E30-2A4D0D6ECE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278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AA49-9442-4C1B-8962-5B7EC0163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2413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EBF8-D00A-426E-A0B0-2A1C860BFA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2688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7D29-9761-48F1-8815-1AFCBE5891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5468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1A78-4852-477C-8FE7-CCE0376B6B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3404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9F6D-E36B-4ACE-817C-E96797932F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397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974" y="136922"/>
            <a:ext cx="1960685" cy="45946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523" y="136922"/>
            <a:ext cx="5745774" cy="45946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9137-4A4E-46F2-AED6-7F247E3E59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809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677300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0454" y="1078706"/>
            <a:ext cx="7844204" cy="365283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2D21-6D09-4EF4-81A9-936D1DCB1C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9238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078706"/>
            <a:ext cx="3672139" cy="36528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00"/>
            </a:lvl1pPr>
            <a:lvl2pPr marL="292219" indent="-292219">
              <a:spcBef>
                <a:spcPts val="31"/>
              </a:spcBef>
              <a:buClr>
                <a:schemeClr val="bg2"/>
              </a:buClr>
              <a:buFont typeface="Arial" pitchFamily="34" charset="0"/>
              <a:buChar char="•"/>
              <a:defRPr sz="1900"/>
            </a:lvl2pPr>
            <a:lvl3pPr marL="527618" indent="-227282">
              <a:defRPr sz="1900"/>
            </a:lvl3pPr>
            <a:lvl4pPr marL="844189" indent="-227282">
              <a:defRPr sz="1900"/>
            </a:lvl4pPr>
            <a:lvl5pPr marL="844189" indent="-227282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059656"/>
            <a:ext cx="4188069" cy="3671888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1F6-12F6-4A9B-8846-5F4BFDC9D3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47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en-US" sz="15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© 2012 IFRS Foundation.  30 Cannon Street  |  London EC4M 6XH  |  UK.  www.ifrs.org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8E17C923-6266-4805-A6B0-2B3F8B6E1E7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dirty="0"/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480323"/>
            <a:ext cx="2771043" cy="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8" r:id="rId5"/>
    <p:sldLayoutId id="2147483773" r:id="rId6"/>
    <p:sldLayoutId id="2147483779" r:id="rId7"/>
    <p:sldLayoutId id="2147483772" r:id="rId8"/>
    <p:sldLayoutId id="2147483771" r:id="rId9"/>
    <p:sldLayoutId id="2147483770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6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fontAlgn="base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  <a:ea typeface="+mn-ea"/>
              </a:rPr>
              <a:t>PLEASE REPLACE WITH YEAR MONTH AND NAME OF PRESENTATION</a:t>
            </a: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3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1275 PPT divider_150_rgb_G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89" y="1437085"/>
            <a:ext cx="5046785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89" y="2970610"/>
            <a:ext cx="5046785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smtClean="0"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6152" name="Picture 14" descr="IFRS TM logo_CMY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3" y="4546997"/>
            <a:ext cx="212627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1275 PPT divider_150_rgb_G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89" y="1437085"/>
            <a:ext cx="5046785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89" y="2970610"/>
            <a:ext cx="5046785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FFF"/>
                </a:solidFill>
                <a:ea typeface="+mn-ea"/>
                <a:cs typeface="Arial" charset="0"/>
              </a:rPr>
              <a:t>International Financial Reporting Standards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  <a:t>The views expressed in this presentation are those of the presenter, </a:t>
            </a:r>
            <a:b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</a:br>
            <a:r>
              <a:rPr lang="en-US" sz="900" dirty="0" smtClean="0">
                <a:solidFill>
                  <a:srgbClr val="000000"/>
                </a:solidFill>
                <a:ea typeface="+mn-ea"/>
                <a:cs typeface="Arial" charset="0"/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+mn-ea"/>
                <a:cs typeface="Arial" charset="0"/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6152" name="Picture 14" descr="IFRS TM logo_CMY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3" y="4546997"/>
            <a:ext cx="212627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  <a:ea typeface="+mn-ea"/>
              </a:rPr>
              <a:t>July 2011 - IFRS XBRL update</a:t>
            </a:r>
            <a:endParaRPr lang="en-GB" dirty="0">
              <a:solidFill>
                <a:srgbClr val="5F6062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ea typeface="+mn-ea"/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8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90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US" sz="1500" dirty="0">
              <a:solidFill>
                <a:srgbClr val="5F6062"/>
              </a:solidFill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09FC702-DF95-4F32-829C-CE00107265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  <a:ex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cs typeface="Arial" charset="0"/>
            </a:endParaRPr>
          </a:p>
        </p:txBody>
      </p:sp>
      <p:pic>
        <p:nvPicPr>
          <p:cNvPr id="8" name="Picture 30" descr="IFRS TM logo_CMY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7804" y="4387454"/>
            <a:ext cx="2724150" cy="7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2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27282" indent="-227282" algn="l" rtl="0" eaLnBrk="1" fontAlgn="base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3pPr>
      <a:lvl4pPr marL="1607207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1275 PPT divider_150_rgb_G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0289" y="1437085"/>
            <a:ext cx="5046785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 / divider screen title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0289" y="2970610"/>
            <a:ext cx="5046785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speakers details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gray">
          <a:xfrm>
            <a:off x="681404" y="682288"/>
            <a:ext cx="5931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International Financial Reporting Standards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gray">
          <a:xfrm>
            <a:off x="700454" y="4412456"/>
            <a:ext cx="3738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The views expressed in this presentation are those of the presenter, </a:t>
            </a:r>
            <a:br>
              <a:rPr lang="en-US" sz="900" dirty="0" smtClean="0">
                <a:solidFill>
                  <a:srgbClr val="000000"/>
                </a:solidFill>
              </a:rPr>
            </a:br>
            <a:r>
              <a:rPr lang="en-US" sz="900" dirty="0" smtClean="0">
                <a:solidFill>
                  <a:srgbClr val="000000"/>
                </a:solidFill>
              </a:rPr>
              <a:t>not necessarily those of the IASB or IFRS Foundation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© 2010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224" name="Picture 14" descr="IFRS TM logo_CMY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3" y="4546997"/>
            <a:ext cx="212627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38" r:id="rId12"/>
  </p:sldLayoutIdLst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389626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779252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168878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558503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292219" indent="-292219" algn="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300">
          <a:solidFill>
            <a:schemeClr val="bg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078706"/>
            <a:ext cx="784420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7822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36922"/>
            <a:ext cx="677300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4847035"/>
            <a:ext cx="564759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smtClean="0"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  <a:latin typeface="Arial" pitchFamily="34" charset="0"/>
              </a:rPr>
              <a:t>© 2010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533400"/>
            <a:ext cx="63158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EFB967-4DE4-4015-AC15-E33AAB215658}" type="slidenum">
              <a:rPr lang="en-US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>
            <a:off x="331177" y="782241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ffectLst/>
        </p:spPr>
        <p:txBody>
          <a:bodyPr lIns="77925" tIns="38963" rIns="77925" bIns="38963"/>
          <a:lstStyle/>
          <a:p>
            <a:pPr>
              <a:defRPr/>
            </a:pPr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pic>
        <p:nvPicPr>
          <p:cNvPr id="1032" name="Picture 21" descr="IFRS TM logo_CMY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3" y="4546997"/>
            <a:ext cx="2126273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5pPr>
      <a:lvl6pPr marL="389626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6pPr>
      <a:lvl7pPr marL="779252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7pPr>
      <a:lvl8pPr marL="1168878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8pPr>
      <a:lvl9pPr marL="1558503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34" charset="0"/>
        </a:defRPr>
      </a:lvl9pPr>
    </p:titleStyle>
    <p:bodyStyle>
      <a:lvl1pPr marL="227282" indent="-227282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9962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4526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7207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4pPr>
      <a:lvl5pPr marL="2061770" indent="-22728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5pPr>
      <a:lvl6pPr marL="2451396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6pPr>
      <a:lvl7pPr marL="2841022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7pPr>
      <a:lvl8pPr marL="3230648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8pPr>
      <a:lvl9pPr marL="3620273" indent="-227282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o.ifrs.org/IFRST201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wkrawiec@ifrs.org" TargetMode="External"/><Relationship Id="rId2" Type="http://schemas.openxmlformats.org/officeDocument/2006/relationships/hyperlink" Target="mailto:bczajka@ifrs.org" TargetMode="Externa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774373" y="1131590"/>
            <a:ext cx="4754166" cy="1463279"/>
          </a:xfrm>
        </p:spPr>
        <p:txBody>
          <a:bodyPr/>
          <a:lstStyle/>
          <a:p>
            <a:r>
              <a:rPr lang="en-GB" sz="2700" dirty="0" smtClean="0"/>
              <a:t>IFRS </a:t>
            </a:r>
            <a:r>
              <a:rPr lang="en-GB" sz="2700" dirty="0"/>
              <a:t>Taxonomy </a:t>
            </a:r>
            <a:r>
              <a:rPr lang="pl-PL" sz="2700" dirty="0" smtClean="0"/>
              <a:t>2014</a:t>
            </a:r>
            <a:r>
              <a:rPr lang="en-GB" sz="1700" i="1" dirty="0" smtClean="0"/>
              <a:t> </a:t>
            </a:r>
            <a:endParaRPr lang="en-GB" sz="3100" i="1" dirty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gray">
          <a:xfrm>
            <a:off x="4079631" y="2607754"/>
            <a:ext cx="4431323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150000"/>
              </a:lnSpc>
            </a:pPr>
            <a:endParaRPr lang="pl-PL" sz="1300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300" dirty="0">
                <a:solidFill>
                  <a:schemeClr val="bg1"/>
                </a:solidFill>
              </a:rPr>
              <a:t>Wladek </a:t>
            </a:r>
            <a:r>
              <a:rPr lang="en-GB" sz="1300" dirty="0" smtClean="0">
                <a:solidFill>
                  <a:schemeClr val="bg1"/>
                </a:solidFill>
              </a:rPr>
              <a:t>Krawiec </a:t>
            </a:r>
          </a:p>
          <a:p>
            <a:pPr algn="r">
              <a:lnSpc>
                <a:spcPct val="150000"/>
              </a:lnSpc>
            </a:pPr>
            <a:r>
              <a:rPr lang="en-GB" sz="1300" dirty="0" smtClean="0">
                <a:solidFill>
                  <a:schemeClr val="bg1"/>
                </a:solidFill>
              </a:rPr>
              <a:t>IT </a:t>
            </a:r>
            <a:r>
              <a:rPr lang="en-GB" sz="1300" dirty="0">
                <a:solidFill>
                  <a:schemeClr val="bg1"/>
                </a:solidFill>
              </a:rPr>
              <a:t>Project Manager – IFRS Taxonomy 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</a:t>
            </a:r>
            <a:r>
              <a:rPr lang="pl-PL" dirty="0" smtClean="0"/>
              <a:t>4</a:t>
            </a:r>
            <a:r>
              <a:rPr lang="en-GB" dirty="0" smtClean="0"/>
              <a:t> IFRS Foundation.  30 Cannon Street  |  London EC4M 6XH  |  UK.  www.ifrs.org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May</a:t>
            </a:r>
            <a:r>
              <a:rPr lang="pl-PL" dirty="0" smtClean="0"/>
              <a:t> 2014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pl-PL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5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400" dirty="0" smtClean="0"/>
              <a:t>– Hedge Accounting</a:t>
            </a:r>
            <a:endParaRPr lang="en-GB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79058"/>
            <a:ext cx="801403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 smtClean="0"/>
              <a:t>In November 2013 the IASB published </a:t>
            </a:r>
            <a:r>
              <a:rPr lang="pl-PL" sz="2000" i="1" dirty="0" smtClean="0"/>
              <a:t>IFRS 9 Financial Instruments (Hedge Accounting and amendments to IFRS 9, IFRS 7 and IAS 39)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Main changes resulting from the publication: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133 new elements </a:t>
            </a:r>
            <a:r>
              <a:rPr lang="pl-PL" sz="1800" dirty="0" smtClean="0"/>
              <a:t>added for Hedge Accounting mainly within the financial instruments section ([822390] Notes – Financial instruments)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181 references </a:t>
            </a:r>
            <a:r>
              <a:rPr lang="pl-PL" sz="1800" dirty="0" smtClean="0"/>
              <a:t>changed due to removal of mandatory effective date of IFRS 9</a:t>
            </a:r>
            <a:endParaRPr lang="pl-PL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8587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400" dirty="0" smtClean="0"/>
              <a:t>– Hedge Accounting</a:t>
            </a:r>
            <a:endParaRPr lang="en-GB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34139"/>
            <a:ext cx="796903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Detailed changes resulting from Hedge Accounting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/>
              <a:t>New tables for disclosures relating to: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Risk management strategy in relation to hedge </a:t>
            </a:r>
            <a:r>
              <a:rPr lang="pl-PL" sz="1600" dirty="0"/>
              <a:t>a</a:t>
            </a:r>
            <a:r>
              <a:rPr lang="pl-PL" sz="1600" dirty="0" smtClean="0"/>
              <a:t>ccounting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Terms and conditions of hedging instruments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Detailed information about hedging instruments and hedged items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Impact of hedge accounting on statement of comprehensive income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Credit exposures designated at fair value through profit or loss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/>
              <a:t>Additional elements for </a:t>
            </a:r>
            <a:r>
              <a:rPr lang="pl-PL" sz="1800" i="1" dirty="0" smtClean="0"/>
              <a:t>IAS 1 Presentation of Financial Statements </a:t>
            </a:r>
            <a:r>
              <a:rPr lang="pl-PL" sz="1800" dirty="0" smtClean="0"/>
              <a:t>(statement of comprehensive income, statement of changes in equity)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/>
              <a:t>Changes to the existing table for analysis of other comprehensive income</a:t>
            </a:r>
            <a:endParaRPr lang="pl-PL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90773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400" dirty="0" smtClean="0"/>
              <a:t>– Common Practice</a:t>
            </a:r>
            <a:endParaRPr lang="en-GB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1" y="879058"/>
            <a:ext cx="8149053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 smtClean="0"/>
              <a:t>Since 2012 the IFRS Taxonomy includes elements that reflect common reporting practices within IFRS financial statements. The elements are added to the Taxonomy based on empirical analysis of a sample of real life IFRS financial statements.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 smtClean="0"/>
              <a:t>In 2013, the analysis comprised </a:t>
            </a:r>
            <a:r>
              <a:rPr lang="pl-PL" sz="1800" dirty="0" smtClean="0">
                <a:solidFill>
                  <a:srgbClr val="C00000"/>
                </a:solidFill>
              </a:rPr>
              <a:t>telecommunication</a:t>
            </a:r>
            <a:r>
              <a:rPr lang="pl-PL" sz="1800" dirty="0" smtClean="0"/>
              <a:t> and </a:t>
            </a:r>
            <a:r>
              <a:rPr lang="pl-PL" sz="1800" dirty="0" smtClean="0">
                <a:solidFill>
                  <a:srgbClr val="C00000"/>
                </a:solidFill>
              </a:rPr>
              <a:t>real estate</a:t>
            </a:r>
            <a:r>
              <a:rPr lang="pl-PL" sz="1800" dirty="0" smtClean="0"/>
              <a:t> activities.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 smtClean="0"/>
              <a:t>In addition to activity specific elements, a number of </a:t>
            </a:r>
            <a:r>
              <a:rPr lang="pl-PL" sz="1800" dirty="0" smtClean="0">
                <a:solidFill>
                  <a:srgbClr val="C00000"/>
                </a:solidFill>
              </a:rPr>
              <a:t>general elements </a:t>
            </a:r>
            <a:r>
              <a:rPr lang="pl-PL" sz="1800" dirty="0" smtClean="0"/>
              <a:t>were identified during the analysis. After verification, these elements were also added to the IFRS Taxonomy.</a:t>
            </a:r>
          </a:p>
        </p:txBody>
      </p:sp>
    </p:spTree>
    <p:extLst>
      <p:ext uri="{BB962C8B-B14F-4D97-AF65-F5344CB8AC3E}">
        <p14:creationId xmlns:p14="http://schemas.microsoft.com/office/powerpoint/2010/main" val="68203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400" dirty="0" smtClean="0"/>
              <a:t>– Common Practice</a:t>
            </a:r>
            <a:endParaRPr lang="en-GB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95683"/>
            <a:ext cx="7338963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Detailed changes resulting from common practice analysis: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14 new elements </a:t>
            </a:r>
            <a:r>
              <a:rPr lang="pl-PL" sz="1800" dirty="0" smtClean="0"/>
              <a:t>relating to telecommunication activity – 10 line items and 4 members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29 new elements </a:t>
            </a:r>
            <a:r>
              <a:rPr lang="pl-PL" sz="1800" dirty="0" smtClean="0"/>
              <a:t>relating to real estate activity – 26 line items, 1 axis, 2 members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39 new elements </a:t>
            </a:r>
            <a:r>
              <a:rPr lang="pl-PL" sz="1800" dirty="0" smtClean="0"/>
              <a:t>relating to general reporting – 28 line items, 2 axes, 9 members</a:t>
            </a:r>
          </a:p>
          <a:p>
            <a:pPr lvl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12 elements </a:t>
            </a:r>
            <a:r>
              <a:rPr lang="pl-PL" sz="1800" dirty="0" smtClean="0"/>
              <a:t>deprecated (as a result of introduction of an additional axis)</a:t>
            </a:r>
            <a:endParaRPr lang="pl-PL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58668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31540" y="136922"/>
            <a:ext cx="747082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200" dirty="0" smtClean="0"/>
              <a:t>– Amendments to IAS 36</a:t>
            </a:r>
            <a:endParaRPr lang="en-GB" sz="2200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79058"/>
            <a:ext cx="801403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/>
              <a:t>In </a:t>
            </a:r>
            <a:r>
              <a:rPr lang="pl-PL" sz="2000" dirty="0" smtClean="0"/>
              <a:t>May </a:t>
            </a:r>
            <a:r>
              <a:rPr lang="pl-PL" sz="2000" dirty="0"/>
              <a:t>2013 the IASB published </a:t>
            </a:r>
            <a:r>
              <a:rPr lang="pl-PL" sz="2000" i="1" dirty="0" smtClean="0"/>
              <a:t>Recoverable Amount Disclosures for Non-Financial Assets (Amendments to IAS 36)</a:t>
            </a:r>
            <a:endParaRPr lang="pl-PL" sz="200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Main changes resulting from the publication: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5 </a:t>
            </a:r>
            <a:r>
              <a:rPr lang="pl-PL" sz="1800" dirty="0">
                <a:solidFill>
                  <a:srgbClr val="C00000"/>
                </a:solidFill>
              </a:rPr>
              <a:t>new elements </a:t>
            </a:r>
            <a:r>
              <a:rPr lang="pl-PL" sz="1800" dirty="0"/>
              <a:t>added </a:t>
            </a:r>
            <a:r>
              <a:rPr lang="pl-PL" sz="1800" dirty="0" smtClean="0"/>
              <a:t>(section [832410] </a:t>
            </a:r>
            <a:r>
              <a:rPr lang="pl-PL" sz="1800" dirty="0"/>
              <a:t>Notes – </a:t>
            </a:r>
            <a:r>
              <a:rPr lang="pl-PL" sz="1800" dirty="0" smtClean="0"/>
              <a:t>Impairment of assets)</a:t>
            </a:r>
            <a:endParaRPr lang="pl-PL" sz="18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5 elements updated</a:t>
            </a:r>
            <a:r>
              <a:rPr lang="pl-PL" sz="1800" dirty="0"/>
              <a:t> (section [832410] Notes – Impairment of assets)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308655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31540" y="136922"/>
            <a:ext cx="7470829" cy="594122"/>
          </a:xfrm>
        </p:spPr>
        <p:txBody>
          <a:bodyPr/>
          <a:lstStyle/>
          <a:p>
            <a:r>
              <a:rPr lang="en-GB" dirty="0" smtClean="0"/>
              <a:t>IFRS Taxonomy</a:t>
            </a:r>
            <a:r>
              <a:rPr lang="pl-PL" dirty="0" smtClean="0"/>
              <a:t> </a:t>
            </a:r>
            <a:r>
              <a:rPr lang="pl-PL" sz="2200" dirty="0" smtClean="0"/>
              <a:t>– Annual Improvements to IFRSs</a:t>
            </a:r>
            <a:endParaRPr lang="en-GB" sz="2200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79058"/>
            <a:ext cx="801403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/>
              <a:t>In </a:t>
            </a:r>
            <a:r>
              <a:rPr lang="pl-PL" sz="2000" dirty="0" smtClean="0"/>
              <a:t>December </a:t>
            </a:r>
            <a:r>
              <a:rPr lang="pl-PL" sz="2000" dirty="0"/>
              <a:t>2013 the IASB published </a:t>
            </a:r>
            <a:r>
              <a:rPr lang="pl-PL" sz="2000" i="1" dirty="0" smtClean="0"/>
              <a:t>Annual Improvements to IFRSs (2010-2012 cycle).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Main changes: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new line item </a:t>
            </a:r>
            <a:r>
              <a:rPr lang="pl-PL" sz="1800" dirty="0" smtClean="0"/>
              <a:t>added for </a:t>
            </a:r>
            <a:r>
              <a:rPr lang="pl-PL" sz="1800" i="1" dirty="0" smtClean="0"/>
              <a:t>IFRS 8 Operating Segments </a:t>
            </a:r>
            <a:r>
              <a:rPr lang="pl-PL" sz="1800" dirty="0" smtClean="0"/>
              <a:t>disclosures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1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new table </a:t>
            </a:r>
            <a:r>
              <a:rPr lang="pl-PL" sz="1800" dirty="0" smtClean="0"/>
              <a:t>(3 elements) added for </a:t>
            </a:r>
            <a:r>
              <a:rPr lang="pl-PL" sz="1800" i="1" dirty="0" smtClean="0"/>
              <a:t>IAS 24 Related Party Disclosures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3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rgbClr val="C00000"/>
                </a:solidFill>
              </a:rPr>
              <a:t>existing line items </a:t>
            </a:r>
            <a:r>
              <a:rPr lang="pl-PL" sz="1800" dirty="0" smtClean="0"/>
              <a:t>linked to sections relating to </a:t>
            </a:r>
            <a:r>
              <a:rPr lang="pl-PL" sz="1800" i="1" dirty="0" smtClean="0"/>
              <a:t>IAS 16 Property, Plant and Equipment</a:t>
            </a:r>
            <a:r>
              <a:rPr lang="pl-PL" sz="1800" dirty="0" smtClean="0"/>
              <a:t> and </a:t>
            </a:r>
            <a:r>
              <a:rPr lang="pl-PL" sz="1800" i="1" dirty="0" smtClean="0"/>
              <a:t>IAS 38 Intangible Assets</a:t>
            </a:r>
          </a:p>
        </p:txBody>
      </p:sp>
    </p:spTree>
    <p:extLst>
      <p:ext uri="{BB962C8B-B14F-4D97-AF65-F5344CB8AC3E}">
        <p14:creationId xmlns:p14="http://schemas.microsoft.com/office/powerpoint/2010/main" val="56873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pl-PL" dirty="0" smtClean="0"/>
              <a:t>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3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/>
              <a:t>IFRS Taxonomy Architecture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7" y="891127"/>
            <a:ext cx="7965192" cy="400288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900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900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18402" y="879058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dirty="0" smtClean="0"/>
              <a:t>The Proposed Interim Release 1 (September 2013) introduced changes to the architecture of the IFRS Taxonomy.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dirty="0" smtClean="0"/>
              <a:t>As a result of the negative feedback received, the Proposed Interim Release 2 (January 2014) included a document describing an amended proposed change to the architecture of the Taxonomy.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dirty="0" smtClean="0"/>
              <a:t>The document was well received and the change has been implemented in the annual IFRS Taxonomy 2014.</a:t>
            </a:r>
          </a:p>
        </p:txBody>
      </p:sp>
    </p:spTree>
    <p:extLst>
      <p:ext uri="{BB962C8B-B14F-4D97-AF65-F5344CB8AC3E}">
        <p14:creationId xmlns:p14="http://schemas.microsoft.com/office/powerpoint/2010/main" val="383064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en-GB" dirty="0"/>
              <a:t>IFRS Taxonomy Architecture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7" y="891127"/>
            <a:ext cx="7965192" cy="400288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900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900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21550" y="845021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l-PL" sz="2000" dirty="0" smtClean="0"/>
              <a:t>Main features </a:t>
            </a:r>
            <a:r>
              <a:rPr lang="pl-PL" sz="2000" dirty="0"/>
              <a:t>of the final </a:t>
            </a:r>
            <a:r>
              <a:rPr lang="pl-PL" sz="2000" dirty="0" smtClean="0"/>
              <a:t>architecture:</a:t>
            </a:r>
            <a:endParaRPr lang="pl-PL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800" dirty="0">
                <a:solidFill>
                  <a:srgbClr val="C00000"/>
                </a:solidFill>
              </a:rPr>
              <a:t>Separate namespaces </a:t>
            </a:r>
            <a:r>
              <a:rPr lang="pl-PL" sz="1800" dirty="0" smtClean="0"/>
              <a:t>for </a:t>
            </a:r>
            <a:r>
              <a:rPr lang="pl-PL" sz="1800" dirty="0"/>
              <a:t>full </a:t>
            </a:r>
            <a:r>
              <a:rPr lang="pl-PL" sz="1800" dirty="0" smtClean="0"/>
              <a:t>IFRS, </a:t>
            </a:r>
            <a:r>
              <a:rPr lang="pl-PL" sz="1800" dirty="0"/>
              <a:t>IFRS for SMEs and Management Commentary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/>
              <a:t>Use of </a:t>
            </a:r>
            <a:r>
              <a:rPr lang="en-US" sz="1800" dirty="0" smtClean="0">
                <a:solidFill>
                  <a:srgbClr val="C00000"/>
                </a:solidFill>
              </a:rPr>
              <a:t>’import’ function only </a:t>
            </a:r>
            <a:r>
              <a:rPr lang="en-US" sz="1800" dirty="0" smtClean="0"/>
              <a:t>(instead of ’include’ function)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C00000"/>
                </a:solidFill>
              </a:rPr>
              <a:t>Improved</a:t>
            </a:r>
            <a:r>
              <a:rPr lang="pl-PL" sz="1800" dirty="0" smtClean="0"/>
              <a:t> </a:t>
            </a:r>
            <a:r>
              <a:rPr lang="pl-PL" sz="1800" dirty="0"/>
              <a:t>folder and file </a:t>
            </a:r>
            <a:r>
              <a:rPr lang="pl-PL" sz="1800" dirty="0" smtClean="0">
                <a:solidFill>
                  <a:srgbClr val="C00000"/>
                </a:solidFill>
              </a:rPr>
              <a:t>structure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l-PL" sz="2000" dirty="0" smtClean="0"/>
              <a:t>Impact:</a:t>
            </a:r>
            <a:endParaRPr lang="pl-PL" sz="20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800" dirty="0" smtClean="0"/>
              <a:t>More elements (IFRS for SMEs elements independent of full IFRS)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800" dirty="0" smtClean="0"/>
              <a:t>No software issues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1800" dirty="0" smtClean="0"/>
              <a:t>Improved navigation</a:t>
            </a:r>
            <a:endParaRPr lang="pl-PL" sz="1800" dirty="0"/>
          </a:p>
          <a:p>
            <a:pPr marL="542925" lvl="1" indent="0">
              <a:spcBef>
                <a:spcPts val="1200"/>
              </a:spcBef>
              <a:spcAft>
                <a:spcPts val="0"/>
              </a:spcAft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71937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69" y="906565"/>
            <a:ext cx="7965885" cy="36528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l-PL" dirty="0" smtClean="0"/>
              <a:t>The </a:t>
            </a:r>
            <a:r>
              <a:rPr lang="en-GB" dirty="0" smtClean="0"/>
              <a:t>IFRS Taxonomy</a:t>
            </a:r>
            <a:r>
              <a:rPr lang="pl-PL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pl-PL" dirty="0" smtClean="0"/>
              <a:t>Scope and development of the IFRS Taxonomy</a:t>
            </a:r>
            <a:endParaRPr lang="en-GB" dirty="0" smtClean="0"/>
          </a:p>
          <a:p>
            <a:pPr>
              <a:lnSpc>
                <a:spcPct val="130000"/>
              </a:lnSpc>
            </a:pPr>
            <a:r>
              <a:rPr lang="pl-PL" dirty="0" smtClean="0"/>
              <a:t>Details of main changes since the IFRS Taxonomy 2013</a:t>
            </a:r>
          </a:p>
          <a:p>
            <a:pPr>
              <a:lnSpc>
                <a:spcPct val="130000"/>
              </a:lnSpc>
            </a:pPr>
            <a:r>
              <a:rPr lang="pl-PL" dirty="0" smtClean="0"/>
              <a:t>Statistics</a:t>
            </a:r>
            <a:endParaRPr lang="en-GB" dirty="0" smtClean="0"/>
          </a:p>
          <a:p>
            <a:pPr>
              <a:lnSpc>
                <a:spcPct val="130000"/>
              </a:lnSpc>
            </a:pPr>
            <a:r>
              <a:rPr lang="en-GB" dirty="0" smtClean="0"/>
              <a:t>Supporting materials</a:t>
            </a:r>
          </a:p>
          <a:p>
            <a:pPr>
              <a:lnSpc>
                <a:spcPct val="130000"/>
              </a:lnSpc>
            </a:pPr>
            <a:r>
              <a:rPr lang="pl-PL" dirty="0" smtClean="0"/>
              <a:t>Upcoming</a:t>
            </a:r>
            <a:r>
              <a:rPr lang="en-GB" dirty="0" smtClean="0"/>
              <a:t> IFRS taxonomy interim releases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</a:t>
            </a:r>
            <a:r>
              <a:rPr lang="pl-PL" dirty="0" smtClean="0"/>
              <a:t>4 </a:t>
            </a:r>
            <a:r>
              <a:rPr lang="en-GB" dirty="0" smtClean="0"/>
              <a:t>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xbrl area\Guides &amp; documents\IFRS Taxonomy Guide\Images 2014\fileArchitectureDecemb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4" y="816555"/>
            <a:ext cx="6351936" cy="3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36922"/>
            <a:ext cx="6948981" cy="594122"/>
          </a:xfrm>
        </p:spPr>
        <p:txBody>
          <a:bodyPr/>
          <a:lstStyle/>
          <a:p>
            <a:r>
              <a:rPr lang="en-GB" dirty="0" smtClean="0"/>
              <a:t>IFRS Taxonomy Architecture</a:t>
            </a:r>
            <a:r>
              <a:rPr lang="pl-PL" dirty="0" smtClean="0"/>
              <a:t> - planned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FBDD98-AA64-4E8D-BBA5-7B60474D786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258873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pl-PL" dirty="0" smtClean="0"/>
              <a:t>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8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10075"/>
              </p:ext>
            </p:extLst>
          </p:nvPr>
        </p:nvGraphicFramePr>
        <p:xfrm>
          <a:off x="568025" y="1311610"/>
          <a:ext cx="7874405" cy="2449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3925"/>
                <a:gridCol w="1080120"/>
                <a:gridCol w="1080120"/>
                <a:gridCol w="1080120"/>
                <a:gridCol w="1080120"/>
              </a:tblGrid>
              <a:tr h="594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Number of taxonomy items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endParaRPr lang="en-GB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taxonomy</a:t>
                      </a:r>
                      <a:endParaRPr lang="en-GB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endParaRPr lang="en-GB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taxonomy</a:t>
                      </a:r>
                      <a:endParaRPr lang="en-GB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Final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2012 </a:t>
                      </a:r>
                      <a:r>
                        <a:rPr lang="en-US" sz="1000" dirty="0" smtClean="0">
                          <a:effectLst/>
                        </a:rPr>
                        <a:t>taxonomy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Final </a:t>
                      </a:r>
                      <a:endParaRPr lang="pl-PL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2011</a:t>
                      </a:r>
                      <a:r>
                        <a:rPr lang="pl-PL" sz="100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taxonomy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0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5,044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3,769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2,545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0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Full IFRS </a:t>
                      </a:r>
                      <a:r>
                        <a:rPr lang="pl-PL" sz="1000" dirty="0" smtClean="0">
                          <a:effectLst/>
                        </a:rPr>
                        <a:t>with Management Commentary, including: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3,902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3,6</a:t>
                      </a:r>
                      <a:r>
                        <a:rPr lang="pl-PL" sz="1100" dirty="0" smtClean="0">
                          <a:effectLst/>
                        </a:rPr>
                        <a:t>59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2,426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3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    </a:t>
                      </a:r>
                      <a:r>
                        <a:rPr lang="en-US" sz="1000" dirty="0" smtClean="0">
                          <a:effectLst/>
                        </a:rPr>
                        <a:t>Disclosure </a:t>
                      </a:r>
                      <a:r>
                        <a:rPr lang="en-US" sz="1000" dirty="0">
                          <a:effectLst/>
                        </a:rPr>
                        <a:t>requirements (part A of the Bound Volume)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2,172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2,047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2,153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1,727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0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    </a:t>
                      </a:r>
                      <a:r>
                        <a:rPr lang="en-US" sz="1000" dirty="0" smtClean="0">
                          <a:effectLst/>
                        </a:rPr>
                        <a:t>Examples </a:t>
                      </a:r>
                      <a:r>
                        <a:rPr lang="en-US" sz="1000" dirty="0">
                          <a:effectLst/>
                        </a:rPr>
                        <a:t>(part B of the Bound Volume)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408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290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0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    </a:t>
                      </a:r>
                      <a:r>
                        <a:rPr lang="en-GB" sz="1000" dirty="0" smtClean="0">
                          <a:effectLst/>
                        </a:rPr>
                        <a:t>Common Practice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862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</a:t>
                      </a:r>
                      <a:r>
                        <a:rPr lang="pl-PL" sz="1100" dirty="0" smtClean="0">
                          <a:effectLst/>
                        </a:rPr>
                        <a:t>92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117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0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IFRS for </a:t>
                      </a:r>
                      <a:r>
                        <a:rPr lang="en-US" sz="1000" dirty="0" smtClean="0">
                          <a:effectLst/>
                        </a:rPr>
                        <a:t>SMEs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1,142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1,142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1,138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1,128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 </a:t>
            </a:r>
            <a:r>
              <a:rPr lang="en-GB" sz="600" dirty="0" smtClean="0">
                <a:solidFill>
                  <a:srgbClr val="5F6062"/>
                </a:solidFill>
              </a:rPr>
              <a:t>IFRS </a:t>
            </a:r>
            <a:r>
              <a:rPr lang="en-GB" sz="600" dirty="0">
                <a:solidFill>
                  <a:srgbClr val="5F6062"/>
                </a:solidFill>
              </a:rPr>
              <a:t>Foundation.  30 Cannon Street  |  London EC4M 6XH  |  UK.  www.ifrs.org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546" y="771550"/>
            <a:ext cx="760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Please note that the total number of elements increased significantly as a result of separation of full IFRS elements from IFRS for SMEs elements (until 2013 the same elements were used)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742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en-GB" dirty="0"/>
              <a:t>Supporting </a:t>
            </a:r>
            <a:r>
              <a:rPr lang="pl-PL" dirty="0" smtClean="0"/>
              <a:t>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63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IFRS Taxonomy Illustrated (ITI)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4EC2F-855F-4CFB-9F84-495CDAD9D8AB}" type="slidenum">
              <a:rPr lang="en-US" b="0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0706" r="6985" b="9422"/>
          <a:stretch>
            <a:fillRect/>
          </a:stretch>
        </p:blipFill>
        <p:spPr bwMode="auto">
          <a:xfrm>
            <a:off x="716802" y="843559"/>
            <a:ext cx="7177935" cy="36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89018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Versioned IFRS Taxonomy Illustrated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AEB71-677E-424F-9708-0E0365E09B7B}" type="slidenum">
              <a:rPr lang="en-US" b="0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9332" r="2634" b="13110"/>
          <a:stretch>
            <a:fillRect/>
          </a:stretch>
        </p:blipFill>
        <p:spPr bwMode="auto">
          <a:xfrm>
            <a:off x="650334" y="843559"/>
            <a:ext cx="7909803" cy="36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 </a:t>
            </a:r>
            <a:r>
              <a:rPr lang="en-GB" sz="600" dirty="0" smtClean="0">
                <a:solidFill>
                  <a:srgbClr val="5F6062"/>
                </a:solidFill>
              </a:rPr>
              <a:t>IFRS </a:t>
            </a:r>
            <a:r>
              <a:rPr lang="en-GB" sz="600" dirty="0">
                <a:solidFill>
                  <a:srgbClr val="5F6062"/>
                </a:solidFill>
              </a:rPr>
              <a:t>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27847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x</a:t>
            </a:r>
            <a:r>
              <a:rPr lang="en-GB" dirty="0" smtClean="0"/>
              <a:t>IFRS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23341" r="2435" b="9209"/>
          <a:stretch>
            <a:fillRect/>
          </a:stretch>
        </p:blipFill>
        <p:spPr bwMode="auto">
          <a:xfrm>
            <a:off x="578828" y="803673"/>
            <a:ext cx="7981308" cy="37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46545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pl-PL" dirty="0" smtClean="0"/>
              <a:t>IFRS Taxonomy 2014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15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41530" y="136922"/>
            <a:ext cx="7129001" cy="594122"/>
          </a:xfrm>
        </p:spPr>
        <p:txBody>
          <a:bodyPr/>
          <a:lstStyle/>
          <a:p>
            <a:r>
              <a:rPr lang="pl-PL" dirty="0" smtClean="0"/>
              <a:t>IFRS Taxonomy 2014 files</a:t>
            </a:r>
            <a:endParaRPr lang="en-GB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6535" y="816555"/>
            <a:ext cx="8640961" cy="383285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1800" dirty="0" smtClean="0"/>
              <a:t>All files available at</a:t>
            </a:r>
            <a:r>
              <a:rPr lang="pl-PL" sz="1800" dirty="0" smtClean="0"/>
              <a:t>:</a:t>
            </a:r>
            <a:r>
              <a:rPr lang="en-GB" sz="1800" dirty="0" smtClean="0"/>
              <a:t> </a:t>
            </a:r>
            <a:r>
              <a:rPr lang="en-GB" sz="1800" dirty="0" smtClean="0">
                <a:hlinkClick r:id="rId3"/>
              </a:rPr>
              <a:t>http://go.ifrs.org/</a:t>
            </a:r>
            <a:r>
              <a:rPr lang="pl-PL" sz="1800" dirty="0" smtClean="0">
                <a:hlinkClick r:id="rId3"/>
              </a:rPr>
              <a:t>IFRST2014</a:t>
            </a:r>
            <a:endParaRPr lang="en-GB" sz="1800" dirty="0" smtClean="0"/>
          </a:p>
          <a:p>
            <a:pPr>
              <a:lnSpc>
                <a:spcPct val="140000"/>
              </a:lnSpc>
            </a:pPr>
            <a:r>
              <a:rPr lang="pl-PL" sz="1800" dirty="0" smtClean="0"/>
              <a:t>IFRS </a:t>
            </a:r>
            <a:r>
              <a:rPr lang="en-GB" sz="1800" dirty="0" smtClean="0"/>
              <a:t>Taxonomy </a:t>
            </a:r>
            <a:r>
              <a:rPr lang="en-GB" sz="1800" dirty="0"/>
              <a:t>files, including </a:t>
            </a:r>
            <a:r>
              <a:rPr lang="en-GB" sz="1800" dirty="0" smtClean="0"/>
              <a:t>entry points</a:t>
            </a:r>
            <a:endParaRPr lang="pl-PL" sz="1800" dirty="0" smtClean="0"/>
          </a:p>
          <a:p>
            <a:pPr>
              <a:lnSpc>
                <a:spcPct val="140000"/>
              </a:lnSpc>
            </a:pPr>
            <a:r>
              <a:rPr lang="en-GB" sz="1800" dirty="0" smtClean="0"/>
              <a:t>IFRS </a:t>
            </a:r>
            <a:r>
              <a:rPr lang="en-GB" sz="1800" dirty="0"/>
              <a:t>Taxonomy Illustrated:</a:t>
            </a:r>
          </a:p>
          <a:p>
            <a:pPr lvl="1">
              <a:lnSpc>
                <a:spcPct val="140000"/>
              </a:lnSpc>
            </a:pPr>
            <a:r>
              <a:rPr lang="en-GB" sz="1600" dirty="0"/>
              <a:t>PDF format:</a:t>
            </a:r>
          </a:p>
          <a:p>
            <a:pPr lvl="1">
              <a:lnSpc>
                <a:spcPct val="140000"/>
              </a:lnSpc>
            </a:pPr>
            <a:r>
              <a:rPr lang="en-GB" sz="1600" dirty="0"/>
              <a:t>HTML format, with taxonomy versioning information:</a:t>
            </a:r>
          </a:p>
          <a:p>
            <a:pPr>
              <a:lnSpc>
                <a:spcPct val="140000"/>
              </a:lnSpc>
            </a:pPr>
            <a:r>
              <a:rPr lang="en-GB" sz="1800" i="1" dirty="0"/>
              <a:t>x</a:t>
            </a:r>
            <a:r>
              <a:rPr lang="en-GB" sz="1800" dirty="0"/>
              <a:t>IFRS (IFRSs with XBRL) </a:t>
            </a:r>
            <a:endParaRPr lang="pl-PL" sz="1800" dirty="0" smtClean="0"/>
          </a:p>
          <a:p>
            <a:pPr>
              <a:lnSpc>
                <a:spcPct val="140000"/>
              </a:lnSpc>
            </a:pPr>
            <a:r>
              <a:rPr lang="pl-PL" sz="1800" dirty="0" smtClean="0"/>
              <a:t>Excel </a:t>
            </a:r>
            <a:r>
              <a:rPr lang="pl-PL" sz="1800" dirty="0"/>
              <a:t>file providing taxonomy view with documentation </a:t>
            </a:r>
            <a:r>
              <a:rPr lang="pl-PL" sz="1800" dirty="0" smtClean="0"/>
              <a:t>labels</a:t>
            </a:r>
          </a:p>
          <a:p>
            <a:pPr>
              <a:lnSpc>
                <a:spcPct val="140000"/>
              </a:lnSpc>
            </a:pPr>
            <a:r>
              <a:rPr lang="pl-PL" sz="1800" dirty="0" smtClean="0"/>
              <a:t>Illustrative Examples</a:t>
            </a:r>
          </a:p>
          <a:p>
            <a:pPr>
              <a:lnSpc>
                <a:spcPct val="140000"/>
              </a:lnSpc>
            </a:pPr>
            <a:r>
              <a:rPr lang="pl-PL" sz="1800" dirty="0" smtClean="0"/>
              <a:t>IFRS Taxonomy Guide 2014</a:t>
            </a:r>
            <a:endParaRPr lang="en-GB" sz="1800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3B6C8C-885D-47BF-9560-3DEB3F9F0958}" type="slidenum">
              <a:rPr lang="en-US" b="0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</a:t>
            </a:r>
            <a:r>
              <a:rPr lang="en-GB" sz="600" dirty="0" smtClean="0">
                <a:solidFill>
                  <a:srgbClr val="5F6062"/>
                </a:solidFill>
              </a:rPr>
              <a:t> </a:t>
            </a:r>
            <a:r>
              <a:rPr lang="en-GB" sz="600" dirty="0">
                <a:solidFill>
                  <a:srgbClr val="5F6062"/>
                </a:solidFill>
              </a:rPr>
              <a:t>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91233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Future </a:t>
            </a:r>
            <a:r>
              <a:rPr lang="en-GB" dirty="0"/>
              <a:t>IFRS </a:t>
            </a:r>
            <a:r>
              <a:rPr lang="pl-PL" dirty="0" smtClean="0"/>
              <a:t>Taxonomy Interim Releases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5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en-GB" dirty="0"/>
              <a:t>The IFRS </a:t>
            </a:r>
            <a:r>
              <a:rPr lang="pl-PL" dirty="0" smtClean="0"/>
              <a:t>Taxonomy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0454" y="4847035"/>
            <a:ext cx="5647592" cy="14406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201</a:t>
            </a:r>
            <a:r>
              <a:rPr lang="pl-PL" dirty="0" smtClean="0"/>
              <a:t>4</a:t>
            </a:r>
            <a:r>
              <a:rPr lang="en-GB" dirty="0" smtClean="0"/>
              <a:t>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3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9" y="195486"/>
            <a:ext cx="7678337" cy="594122"/>
          </a:xfrm>
        </p:spPr>
        <p:txBody>
          <a:bodyPr/>
          <a:lstStyle/>
          <a:p>
            <a:r>
              <a:rPr lang="en-GB" sz="2600" dirty="0"/>
              <a:t>IFRSs </a:t>
            </a:r>
            <a:r>
              <a:rPr lang="pl-PL" sz="2600" dirty="0"/>
              <a:t>impacting </a:t>
            </a:r>
            <a:r>
              <a:rPr lang="en-GB" sz="2600" dirty="0"/>
              <a:t>IFRS </a:t>
            </a:r>
            <a:r>
              <a:rPr lang="pl-PL" sz="2600" dirty="0"/>
              <a:t>Taxonomy </a:t>
            </a:r>
            <a:r>
              <a:rPr lang="en-GB" sz="2600" dirty="0"/>
              <a:t>in</a:t>
            </a:r>
            <a:r>
              <a:rPr lang="pl-PL" sz="2600" dirty="0"/>
              <a:t> 2014</a:t>
            </a:r>
            <a:r>
              <a:rPr lang="en-GB" sz="2400" dirty="0"/>
              <a:t>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512988"/>
              </p:ext>
            </p:extLst>
          </p:nvPr>
        </p:nvGraphicFramePr>
        <p:xfrm>
          <a:off x="384459" y="1491630"/>
          <a:ext cx="8508023" cy="192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651"/>
                <a:gridCol w="1994068"/>
                <a:gridCol w="1462316"/>
                <a:gridCol w="1695988"/>
              </a:tblGrid>
              <a:tr h="48006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Topic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IASB due</a:t>
                      </a:r>
                      <a:r>
                        <a:rPr lang="pl-PL" sz="1400" baseline="0" dirty="0" smtClean="0"/>
                        <a:t> process stage 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Date planned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Impact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</a:tr>
              <a:tr h="31479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Rate-regulated activities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IFRS published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Revenue recognition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Q2 2014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and measurement</a:t>
                      </a:r>
                      <a:r>
                        <a:rPr lang="pl-PL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(IFRS 7 &amp; IFRS 9)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H1 2014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limited to 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Impairment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IFRS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H1 2014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459" y="929358"/>
            <a:ext cx="8508021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5F6062"/>
                </a:solidFill>
              </a:rPr>
              <a:t>IASB </a:t>
            </a:r>
            <a:r>
              <a:rPr lang="pl-PL" dirty="0" smtClean="0">
                <a:solidFill>
                  <a:srgbClr val="5F6062"/>
                </a:solidFill>
              </a:rPr>
              <a:t>Final Standards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13" y="195486"/>
            <a:ext cx="7710395" cy="594122"/>
          </a:xfrm>
        </p:spPr>
        <p:txBody>
          <a:bodyPr/>
          <a:lstStyle/>
          <a:p>
            <a:r>
              <a:rPr lang="en-GB" dirty="0"/>
              <a:t>IFRSs </a:t>
            </a:r>
            <a:r>
              <a:rPr lang="pl-PL" dirty="0"/>
              <a:t>impacting </a:t>
            </a:r>
            <a:r>
              <a:rPr lang="en-GB" dirty="0"/>
              <a:t>IFRS </a:t>
            </a:r>
            <a:r>
              <a:rPr lang="pl-PL" dirty="0"/>
              <a:t>Taxonomy </a:t>
            </a:r>
            <a:r>
              <a:rPr lang="en-GB" dirty="0"/>
              <a:t>in</a:t>
            </a:r>
            <a:r>
              <a:rPr lang="pl-PL" dirty="0"/>
              <a:t> </a:t>
            </a:r>
            <a:r>
              <a:rPr lang="pl-PL" dirty="0" smtClean="0"/>
              <a:t>2014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89333"/>
              </p:ext>
            </p:extLst>
          </p:nvPr>
        </p:nvGraphicFramePr>
        <p:xfrm>
          <a:off x="416176" y="1491630"/>
          <a:ext cx="8508023" cy="20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734"/>
                <a:gridCol w="1890210"/>
                <a:gridCol w="1980220"/>
                <a:gridCol w="1291859"/>
              </a:tblGrid>
              <a:tr h="48006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Topic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IASB due</a:t>
                      </a:r>
                      <a:r>
                        <a:rPr lang="pl-PL" sz="1400" baseline="0" dirty="0" smtClean="0"/>
                        <a:t> process stage 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Timing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Impact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IFRS</a:t>
                      </a:r>
                      <a:r>
                        <a:rPr lang="pl-PL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for SMEs review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ED comment period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ended 3 March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2014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Annual Improvements 2012–2014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ED comment period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ended 13 March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2014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limited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Leases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Redeliberations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Insurance contracts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Redeliberations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Macro hedge accounting</a:t>
                      </a:r>
                      <a:endParaRPr lang="en-GB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Discussion</a:t>
                      </a:r>
                      <a:r>
                        <a:rPr lang="pl-PL" sz="1400" baseline="0" dirty="0" smtClean="0">
                          <a:solidFill>
                            <a:schemeClr val="tx2"/>
                          </a:solidFill>
                        </a:rPr>
                        <a:t> Paper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Published </a:t>
                      </a: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Q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459" y="952067"/>
            <a:ext cx="8508021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pl-PL" dirty="0">
                <a:solidFill>
                  <a:srgbClr val="5F6062"/>
                </a:solidFill>
              </a:rPr>
              <a:t>IASB </a:t>
            </a:r>
            <a:r>
              <a:rPr lang="en-GB" dirty="0">
                <a:solidFill>
                  <a:srgbClr val="5F6062"/>
                </a:solidFill>
              </a:rPr>
              <a:t>Final </a:t>
            </a:r>
            <a:r>
              <a:rPr lang="en-GB" dirty="0" smtClean="0">
                <a:solidFill>
                  <a:srgbClr val="5F6062"/>
                </a:solidFill>
              </a:rPr>
              <a:t>Standards</a:t>
            </a:r>
            <a:r>
              <a:rPr lang="pl-PL" dirty="0">
                <a:solidFill>
                  <a:srgbClr val="5F6062"/>
                </a:solidFill>
              </a:rPr>
              <a:t> (</a:t>
            </a:r>
            <a:r>
              <a:rPr lang="en-GB" dirty="0">
                <a:solidFill>
                  <a:srgbClr val="5F6062"/>
                </a:solidFill>
              </a:rPr>
              <a:t>if final IFRS in 201</a:t>
            </a:r>
            <a:r>
              <a:rPr lang="pl-PL" dirty="0">
                <a:solidFill>
                  <a:srgbClr val="5F6062"/>
                </a:solidFill>
              </a:rPr>
              <a:t>4)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1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89" y="195486"/>
            <a:ext cx="7710395" cy="594122"/>
          </a:xfrm>
        </p:spPr>
        <p:txBody>
          <a:bodyPr/>
          <a:lstStyle/>
          <a:p>
            <a:r>
              <a:rPr lang="en-GB" dirty="0"/>
              <a:t>Common and industry </a:t>
            </a:r>
            <a:r>
              <a:rPr lang="en-GB" dirty="0" smtClean="0"/>
              <a:t>practice in</a:t>
            </a:r>
            <a:r>
              <a:rPr lang="pl-PL" dirty="0" smtClean="0"/>
              <a:t>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94703"/>
              </p:ext>
            </p:extLst>
          </p:nvPr>
        </p:nvGraphicFramePr>
        <p:xfrm>
          <a:off x="517396" y="1383618"/>
          <a:ext cx="8508023" cy="140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462"/>
                <a:gridCol w="2016224"/>
                <a:gridCol w="1328349"/>
                <a:gridCol w="1695988"/>
              </a:tblGrid>
              <a:tr h="30492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Topic</a:t>
                      </a:r>
                      <a:endParaRPr lang="en-GB" sz="1400" dirty="0"/>
                    </a:p>
                  </a:txBody>
                  <a:tcPr marL="84406" marR="84406" marT="34290" marB="34290">
                    <a:solidFill>
                      <a:srgbClr val="4F7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Industries</a:t>
                      </a:r>
                      <a:endParaRPr lang="en-GB" sz="1400" dirty="0"/>
                    </a:p>
                  </a:txBody>
                  <a:tcPr marL="84406" marR="84406" marT="34290" marB="34290">
                    <a:solidFill>
                      <a:srgbClr val="4F7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Timing</a:t>
                      </a:r>
                      <a:endParaRPr lang="en-GB" sz="1400" dirty="0"/>
                    </a:p>
                  </a:txBody>
                  <a:tcPr marL="84406" marR="84406" marT="34290" marB="34290">
                    <a:solidFill>
                      <a:srgbClr val="4F7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Impact</a:t>
                      </a:r>
                      <a:endParaRPr lang="en-GB" sz="1400" dirty="0"/>
                    </a:p>
                  </a:txBody>
                  <a:tcPr marL="84406" marR="84406" marT="34290" marB="34290">
                    <a:solidFill>
                      <a:srgbClr val="4F7033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Common and industry practice</a:t>
                      </a:r>
                      <a:endParaRPr lang="en-GB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pharmaceutical</a:t>
                      </a:r>
                      <a:r>
                        <a:rPr lang="pl-PL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retail, transport</a:t>
                      </a:r>
                      <a:r>
                        <a:rPr lang="pl-PL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and possibly others</a:t>
                      </a:r>
                      <a:endParaRPr lang="en-GB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2"/>
                          </a:solidFill>
                        </a:rPr>
                        <a:t>Q2/Q3 2014</a:t>
                      </a:r>
                      <a:endParaRPr lang="en-GB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2"/>
                          </a:solidFill>
                        </a:rPr>
                        <a:t>Significant</a:t>
                      </a:r>
                      <a:endParaRPr lang="en-GB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6" marR="84406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6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can direct your enquires to: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Bartek Czajka (accounting content questions) </a:t>
            </a:r>
            <a:r>
              <a:rPr lang="en-GB" dirty="0" smtClean="0">
                <a:hlinkClick r:id="rId2"/>
              </a:rPr>
              <a:t>bczajka@ifrs.org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Wladek Krawiec (technical questions) 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wkrawiec@ifrs.org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F6062"/>
                </a:solidFill>
              </a:rPr>
              <a:t>July 2011 - IFRS XBRL update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FBDD98-AA64-4E8D-BBA5-7B60474D786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65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49AAC-5A00-4107-B2BA-7E65AA20E79D}" type="slidenum">
              <a:rPr lang="en-GB" b="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GB" b="0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Questions or comments?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gray">
          <a:xfrm>
            <a:off x="700454" y="1078706"/>
            <a:ext cx="3654669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700" dirty="0">
                <a:solidFill>
                  <a:srgbClr val="47484A"/>
                </a:solidFill>
              </a:rPr>
              <a:t>Expressions of individual views </a:t>
            </a:r>
            <a:br>
              <a:rPr lang="en-US" sz="1700" dirty="0">
                <a:solidFill>
                  <a:srgbClr val="47484A"/>
                </a:solidFill>
              </a:rPr>
            </a:br>
            <a:r>
              <a:rPr lang="en-US" sz="1700" dirty="0">
                <a:solidFill>
                  <a:srgbClr val="47484A"/>
                </a:solidFill>
              </a:rPr>
              <a:t>by members of the IASB and </a:t>
            </a:r>
            <a:br>
              <a:rPr lang="en-US" sz="1700" dirty="0">
                <a:solidFill>
                  <a:srgbClr val="47484A"/>
                </a:solidFill>
              </a:rPr>
            </a:br>
            <a:r>
              <a:rPr lang="en-US" sz="1700" dirty="0">
                <a:solidFill>
                  <a:srgbClr val="47484A"/>
                </a:solidFill>
              </a:rPr>
              <a:t>its staff are encouraged. The views expressed in this presentation </a:t>
            </a:r>
            <a:br>
              <a:rPr lang="en-US" sz="1700" dirty="0">
                <a:solidFill>
                  <a:srgbClr val="47484A"/>
                </a:solidFill>
              </a:rPr>
            </a:br>
            <a:r>
              <a:rPr lang="en-US" sz="1700" dirty="0">
                <a:solidFill>
                  <a:srgbClr val="47484A"/>
                </a:solidFill>
              </a:rPr>
              <a:t>are those of the presenter. </a:t>
            </a:r>
            <a:br>
              <a:rPr lang="en-US" sz="1700" dirty="0">
                <a:solidFill>
                  <a:srgbClr val="47484A"/>
                </a:solidFill>
              </a:rPr>
            </a:br>
            <a:r>
              <a:rPr lang="en-US" sz="1700" dirty="0">
                <a:solidFill>
                  <a:srgbClr val="47484A"/>
                </a:solidFill>
              </a:rPr>
              <a:t>Official positions of the IASB on accounting matters are determined only after extensive due process and deliberation.</a:t>
            </a:r>
          </a:p>
        </p:txBody>
      </p:sp>
      <p:pic>
        <p:nvPicPr>
          <p:cNvPr id="25605" name="Picture 12" descr="Mike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1435894"/>
            <a:ext cx="4126523" cy="22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716803" y="4840002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779252">
              <a:defRPr/>
            </a:pPr>
            <a:r>
              <a:rPr lang="en-GB" sz="600" dirty="0">
                <a:solidFill>
                  <a:srgbClr val="5F6062"/>
                </a:solidFill>
              </a:rPr>
              <a:t>© </a:t>
            </a:r>
            <a:r>
              <a:rPr lang="en-GB" sz="600" dirty="0" smtClean="0">
                <a:solidFill>
                  <a:srgbClr val="5F6062"/>
                </a:solidFill>
              </a:rPr>
              <a:t>201</a:t>
            </a:r>
            <a:r>
              <a:rPr lang="pl-PL" sz="600" dirty="0" smtClean="0">
                <a:solidFill>
                  <a:srgbClr val="5F6062"/>
                </a:solidFill>
              </a:rPr>
              <a:t>4 </a:t>
            </a:r>
            <a:r>
              <a:rPr lang="en-GB" sz="600" dirty="0" smtClean="0">
                <a:solidFill>
                  <a:srgbClr val="5F6062"/>
                </a:solidFill>
              </a:rPr>
              <a:t>IFRS </a:t>
            </a:r>
            <a:r>
              <a:rPr lang="en-GB" sz="600" dirty="0">
                <a:solidFill>
                  <a:srgbClr val="5F6062"/>
                </a:solidFill>
              </a:rPr>
              <a:t>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162841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33142" indent="-243516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74065" indent="-1948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363690" indent="-1948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753316" indent="-1948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07A163-2BC0-444B-BA06-40045CBF268C}" type="slidenum">
              <a:rPr lang="en-GB" sz="1400">
                <a:solidFill>
                  <a:schemeClr val="bg1"/>
                </a:solidFill>
              </a:rPr>
              <a:pPr eaLnBrk="1" hangingPunct="1"/>
              <a:t>35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213" name="Picture 21" descr="graphic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3667"/>
          <a:stretch>
            <a:fillRect/>
          </a:stretch>
        </p:blipFill>
        <p:spPr bwMode="auto">
          <a:xfrm>
            <a:off x="633046" y="1085850"/>
            <a:ext cx="7948246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</a:t>
            </a:r>
            <a:r>
              <a:rPr lang="pl-PL" dirty="0" smtClean="0"/>
              <a:t>4</a:t>
            </a:r>
            <a:r>
              <a:rPr lang="en-GB" dirty="0" smtClean="0"/>
              <a:t> IFRS Foundation.  30 Cannon Street  |  London EC4M 6XH  |  UK.  www.ifrs.org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4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325" y="136922"/>
            <a:ext cx="7312269" cy="594122"/>
          </a:xfrm>
        </p:spPr>
        <p:txBody>
          <a:bodyPr/>
          <a:lstStyle/>
          <a:p>
            <a:r>
              <a:rPr lang="pl-PL" sz="2600" dirty="0" smtClean="0"/>
              <a:t>The </a:t>
            </a:r>
            <a:r>
              <a:rPr lang="en-GB" sz="2600" dirty="0" smtClean="0"/>
              <a:t>IFRS </a:t>
            </a:r>
            <a:r>
              <a:rPr lang="en-GB" sz="2600" dirty="0"/>
              <a:t>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7" y="891127"/>
            <a:ext cx="7965192" cy="38408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900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900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6828-E5B7-44EF-8108-F711F8B8889D}" type="slidenum">
              <a:rPr lang="en-US" b="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566555" y="861560"/>
            <a:ext cx="7844204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1" fontAlgn="base" hangingPunct="1">
              <a:lnSpc>
                <a:spcPct val="110000"/>
              </a:lnSpc>
              <a:spcBef>
                <a:spcPts val="36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885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193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8765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6pPr>
            <a:lvl7pPr marL="33337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7pPr>
            <a:lvl8pPr marL="37909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8pPr>
            <a:lvl9pPr marL="4248150" indent="-2667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511"/>
              </a:spcBef>
              <a:spcAft>
                <a:spcPts val="511"/>
              </a:spcAft>
              <a:buClr>
                <a:srgbClr val="B31E3B"/>
              </a:buClr>
            </a:pPr>
            <a:r>
              <a:rPr lang="pl-PL" sz="1700" dirty="0">
                <a:solidFill>
                  <a:srgbClr val="5F6062"/>
                </a:solidFill>
              </a:rPr>
              <a:t>The</a:t>
            </a:r>
            <a:r>
              <a:rPr lang="en-GB" sz="1700" dirty="0">
                <a:solidFill>
                  <a:srgbClr val="5F6062"/>
                </a:solidFill>
              </a:rPr>
              <a:t> IFRS </a:t>
            </a:r>
            <a:r>
              <a:rPr lang="pl-PL" sz="1700" dirty="0" smtClean="0">
                <a:solidFill>
                  <a:srgbClr val="5F6062"/>
                </a:solidFill>
              </a:rPr>
              <a:t>Taxonomy </a:t>
            </a:r>
            <a:r>
              <a:rPr lang="en-GB" sz="1700" dirty="0" smtClean="0">
                <a:solidFill>
                  <a:srgbClr val="5F6062"/>
                </a:solidFill>
              </a:rPr>
              <a:t>is </a:t>
            </a:r>
            <a:r>
              <a:rPr lang="en-GB" sz="1700" dirty="0">
                <a:solidFill>
                  <a:srgbClr val="5F6062"/>
                </a:solidFill>
              </a:rPr>
              <a:t>consistent with XBRL technical specifications and is designed to properly reflect the International Financial Reporting Standards (IFRSs) as issued by </a:t>
            </a:r>
            <a:r>
              <a:rPr lang="pl-PL" sz="1700" dirty="0" smtClean="0">
                <a:solidFill>
                  <a:srgbClr val="5F6062"/>
                </a:solidFill>
              </a:rPr>
              <a:t>the </a:t>
            </a:r>
            <a:r>
              <a:rPr lang="en-GB" sz="1700" dirty="0" smtClean="0">
                <a:solidFill>
                  <a:srgbClr val="5F6062"/>
                </a:solidFill>
              </a:rPr>
              <a:t>IASB</a:t>
            </a:r>
            <a:r>
              <a:rPr lang="pl-PL" sz="1700" dirty="0" smtClean="0">
                <a:solidFill>
                  <a:srgbClr val="5F6062"/>
                </a:solidFill>
              </a:rPr>
              <a:t>.</a:t>
            </a:r>
            <a:endParaRPr lang="en-GB" sz="1700" dirty="0">
              <a:solidFill>
                <a:srgbClr val="5F6062"/>
              </a:solidFill>
            </a:endParaRPr>
          </a:p>
          <a:p>
            <a:pPr>
              <a:lnSpc>
                <a:spcPct val="150000"/>
              </a:lnSpc>
              <a:spcBef>
                <a:spcPts val="511"/>
              </a:spcBef>
              <a:spcAft>
                <a:spcPts val="511"/>
              </a:spcAft>
              <a:buClr>
                <a:srgbClr val="B31E3B"/>
              </a:buClr>
            </a:pPr>
            <a:r>
              <a:rPr lang="en-GB" sz="1700" dirty="0">
                <a:solidFill>
                  <a:srgbClr val="5F6062"/>
                </a:solidFill>
              </a:rPr>
              <a:t>The </a:t>
            </a:r>
            <a:r>
              <a:rPr lang="en-GB" sz="1700" dirty="0" smtClean="0">
                <a:solidFill>
                  <a:srgbClr val="5F6062"/>
                </a:solidFill>
              </a:rPr>
              <a:t>201</a:t>
            </a:r>
            <a:r>
              <a:rPr lang="pl-PL" sz="1700" dirty="0" smtClean="0">
                <a:solidFill>
                  <a:srgbClr val="5F6062"/>
                </a:solidFill>
              </a:rPr>
              <a:t>4</a:t>
            </a:r>
            <a:r>
              <a:rPr lang="en-GB" sz="1700" dirty="0" smtClean="0">
                <a:solidFill>
                  <a:srgbClr val="5F6062"/>
                </a:solidFill>
              </a:rPr>
              <a:t> </a:t>
            </a:r>
            <a:r>
              <a:rPr lang="pl-PL" sz="1700" dirty="0" smtClean="0">
                <a:solidFill>
                  <a:srgbClr val="5F6062"/>
                </a:solidFill>
              </a:rPr>
              <a:t>annual </a:t>
            </a:r>
            <a:r>
              <a:rPr lang="en-GB" sz="1700" dirty="0" smtClean="0">
                <a:solidFill>
                  <a:srgbClr val="5F6062"/>
                </a:solidFill>
              </a:rPr>
              <a:t>version </a:t>
            </a:r>
            <a:r>
              <a:rPr lang="pl-PL" sz="1700" dirty="0" smtClean="0">
                <a:solidFill>
                  <a:srgbClr val="5F6062"/>
                </a:solidFill>
              </a:rPr>
              <a:t>of the IFRS Taxonomy was </a:t>
            </a:r>
            <a:r>
              <a:rPr lang="en-GB" sz="1700" dirty="0" smtClean="0">
                <a:solidFill>
                  <a:srgbClr val="5F6062"/>
                </a:solidFill>
              </a:rPr>
              <a:t>released </a:t>
            </a:r>
            <a:r>
              <a:rPr lang="en-GB" sz="1700" dirty="0">
                <a:solidFill>
                  <a:srgbClr val="5F6062"/>
                </a:solidFill>
              </a:rPr>
              <a:t>on </a:t>
            </a:r>
            <a:r>
              <a:rPr lang="pl-PL" sz="1700" dirty="0" smtClean="0">
                <a:solidFill>
                  <a:srgbClr val="5F6062"/>
                </a:solidFill>
              </a:rPr>
              <a:t>5</a:t>
            </a:r>
            <a:r>
              <a:rPr lang="en-GB" sz="1700" dirty="0" smtClean="0">
                <a:solidFill>
                  <a:srgbClr val="5F6062"/>
                </a:solidFill>
              </a:rPr>
              <a:t> March</a:t>
            </a:r>
            <a:r>
              <a:rPr lang="pl-PL" sz="1700" dirty="0" smtClean="0">
                <a:solidFill>
                  <a:srgbClr val="5F6062"/>
                </a:solidFill>
              </a:rPr>
              <a:t> 2014 and </a:t>
            </a:r>
            <a:r>
              <a:rPr lang="en-GB" sz="1700" dirty="0" smtClean="0">
                <a:solidFill>
                  <a:srgbClr val="5F6062"/>
                </a:solidFill>
              </a:rPr>
              <a:t>reflects </a:t>
            </a:r>
            <a:r>
              <a:rPr lang="en-GB" sz="1700" dirty="0">
                <a:solidFill>
                  <a:srgbClr val="5F6062"/>
                </a:solidFill>
              </a:rPr>
              <a:t>the IFRSs as at 1</a:t>
            </a:r>
            <a:r>
              <a:rPr lang="en-GB" sz="1700" baseline="30000" dirty="0">
                <a:solidFill>
                  <a:srgbClr val="5F6062"/>
                </a:solidFill>
              </a:rPr>
              <a:t>st</a:t>
            </a:r>
            <a:r>
              <a:rPr lang="en-GB" sz="1700" dirty="0">
                <a:solidFill>
                  <a:srgbClr val="5F6062"/>
                </a:solidFill>
              </a:rPr>
              <a:t> January 201</a:t>
            </a:r>
            <a:r>
              <a:rPr lang="pl-PL" sz="1700" dirty="0">
                <a:solidFill>
                  <a:srgbClr val="5F6062"/>
                </a:solidFill>
              </a:rPr>
              <a:t>4</a:t>
            </a:r>
            <a:r>
              <a:rPr lang="en-GB" sz="1700" dirty="0">
                <a:solidFill>
                  <a:srgbClr val="5F6062"/>
                </a:solidFill>
              </a:rPr>
              <a:t>, including Standards published but not yet effective at that date</a:t>
            </a:r>
            <a:r>
              <a:rPr lang="pl-PL" sz="1700" dirty="0">
                <a:solidFill>
                  <a:srgbClr val="5F6062"/>
                </a:solidFill>
              </a:rPr>
              <a:t>. </a:t>
            </a:r>
          </a:p>
          <a:p>
            <a:pPr>
              <a:lnSpc>
                <a:spcPct val="150000"/>
              </a:lnSpc>
              <a:spcBef>
                <a:spcPts val="511"/>
              </a:spcBef>
              <a:spcAft>
                <a:spcPts val="511"/>
              </a:spcAft>
              <a:buClr>
                <a:srgbClr val="B31E3B"/>
              </a:buClr>
            </a:pPr>
            <a:r>
              <a:rPr lang="en-GB" sz="1700" dirty="0" smtClean="0">
                <a:solidFill>
                  <a:srgbClr val="5F6062"/>
                </a:solidFill>
              </a:rPr>
              <a:t>Over </a:t>
            </a:r>
            <a:r>
              <a:rPr lang="en-GB" sz="1700" dirty="0">
                <a:solidFill>
                  <a:srgbClr val="5F6062"/>
                </a:solidFill>
              </a:rPr>
              <a:t>120 countries have already adopted IFRS and many of them are now implementing XBRL and the IFRS </a:t>
            </a:r>
            <a:r>
              <a:rPr lang="pl-PL" sz="1700" dirty="0" smtClean="0">
                <a:solidFill>
                  <a:srgbClr val="5F6062"/>
                </a:solidFill>
              </a:rPr>
              <a:t>Taxonomy.</a:t>
            </a:r>
            <a:endParaRPr lang="en-GB" sz="1700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8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700" dirty="0"/>
              <a:t>The IFRS </a:t>
            </a:r>
            <a:r>
              <a:rPr lang="pl-PL" sz="2700" dirty="0" smtClean="0"/>
              <a:t>Taxonomy</a:t>
            </a:r>
            <a:r>
              <a:rPr lang="en-GB" sz="2700" dirty="0" smtClean="0"/>
              <a:t>: 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pl-PL" sz="2000" dirty="0" smtClean="0"/>
              <a:t>scope and development</a:t>
            </a:r>
            <a:r>
              <a:rPr lang="en-GB" sz="2000" dirty="0" smtClean="0"/>
              <a:t> </a:t>
            </a:r>
            <a:r>
              <a:rPr lang="en-GB" sz="2000" dirty="0"/>
              <a:t>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</a:t>
            </a:r>
            <a:r>
              <a:rPr lang="pl-PL" dirty="0" smtClean="0"/>
              <a:t>4</a:t>
            </a:r>
            <a:r>
              <a:rPr lang="en-GB" dirty="0" smtClean="0"/>
              <a:t> IFRS Foundation.  30 Cannon Street  |  London EC4M 6XH  |  UK.  www.ifrs.org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36922"/>
            <a:ext cx="7064985" cy="594122"/>
          </a:xfrm>
        </p:spPr>
        <p:txBody>
          <a:bodyPr/>
          <a:lstStyle/>
          <a:p>
            <a:r>
              <a:rPr lang="en-GB" sz="2600" dirty="0"/>
              <a:t>What do we consider when creating tags?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915566"/>
            <a:ext cx="7844204" cy="3652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IFRS authoritative </a:t>
            </a:r>
            <a:r>
              <a:rPr lang="en-GB" sz="2000" dirty="0" smtClean="0"/>
              <a:t>document</a:t>
            </a:r>
            <a:r>
              <a:rPr lang="pl-PL" sz="2000" dirty="0" smtClean="0"/>
              <a:t>s</a:t>
            </a:r>
            <a:r>
              <a:rPr lang="en-GB" sz="2000" dirty="0" smtClean="0"/>
              <a:t> </a:t>
            </a:r>
            <a:r>
              <a:rPr lang="en-GB" sz="2000" dirty="0"/>
              <a:t>(IFRS Bound Volume)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Part A: </a:t>
            </a:r>
            <a:r>
              <a:rPr lang="pl-PL" sz="1500" dirty="0" smtClean="0"/>
              <a:t>Standards </a:t>
            </a:r>
            <a:r>
              <a:rPr lang="en-GB" sz="1500" dirty="0" smtClean="0"/>
              <a:t>(IASs</a:t>
            </a:r>
            <a:r>
              <a:rPr lang="en-GB" sz="1500" dirty="0"/>
              <a:t>, IFRSs, SICs, IFRICs) and their </a:t>
            </a:r>
            <a:r>
              <a:rPr lang="pl-PL" sz="1500" dirty="0" smtClean="0"/>
              <a:t>application guidance; </a:t>
            </a:r>
            <a:r>
              <a:rPr lang="en-GB" sz="1500" dirty="0" smtClean="0"/>
              <a:t>and</a:t>
            </a:r>
            <a:endParaRPr lang="en-GB" sz="1500" dirty="0"/>
          </a:p>
          <a:p>
            <a:pPr lvl="1">
              <a:lnSpc>
                <a:spcPct val="150000"/>
              </a:lnSpc>
            </a:pPr>
            <a:r>
              <a:rPr lang="en-GB" sz="1500" dirty="0"/>
              <a:t>Part B: accompanying documents (illustrative </a:t>
            </a:r>
            <a:r>
              <a:rPr lang="en-GB" sz="1500" dirty="0" smtClean="0"/>
              <a:t>examples,</a:t>
            </a:r>
            <a:r>
              <a:rPr lang="pl-PL" sz="1500" dirty="0" smtClean="0"/>
              <a:t> </a:t>
            </a:r>
            <a:r>
              <a:rPr lang="en-GB" sz="1500" dirty="0" smtClean="0"/>
              <a:t>guidance </a:t>
            </a:r>
            <a:r>
              <a:rPr lang="en-GB" sz="1500" dirty="0"/>
              <a:t>on </a:t>
            </a:r>
            <a:r>
              <a:rPr lang="en-GB" sz="1500" dirty="0" smtClean="0"/>
              <a:t>implementing</a:t>
            </a:r>
            <a:r>
              <a:rPr lang="pl-PL" sz="1500" dirty="0" smtClean="0"/>
              <a:t>, </a:t>
            </a:r>
            <a:r>
              <a:rPr lang="en-GB" sz="1500" dirty="0" smtClean="0"/>
              <a:t>basis </a:t>
            </a:r>
            <a:r>
              <a:rPr lang="en-GB" sz="1500" dirty="0"/>
              <a:t>for conclusions).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IFRS </a:t>
            </a:r>
            <a:r>
              <a:rPr lang="en-GB" sz="2000" dirty="0"/>
              <a:t>financial </a:t>
            </a:r>
            <a:r>
              <a:rPr lang="en-GB" sz="2000" dirty="0" smtClean="0"/>
              <a:t>reporting in </a:t>
            </a:r>
            <a:r>
              <a:rPr lang="en-GB" sz="2000" dirty="0"/>
              <a:t>practice:</a:t>
            </a:r>
          </a:p>
          <a:p>
            <a:pPr lvl="1">
              <a:lnSpc>
                <a:spcPct val="150000"/>
              </a:lnSpc>
            </a:pPr>
            <a:r>
              <a:rPr lang="en-GB" sz="1500" dirty="0"/>
              <a:t>Companies</a:t>
            </a:r>
            <a:r>
              <a:rPr lang="pl-PL" sz="1500" dirty="0"/>
              <a:t>’</a:t>
            </a:r>
            <a:r>
              <a:rPr lang="en-GB" sz="1500" dirty="0"/>
              <a:t> financial statements, by way of empirical analysis, interaction with all stakeholders (issuers, regulators, users of financial statements</a:t>
            </a:r>
            <a:r>
              <a:rPr lang="en-GB" sz="1500" dirty="0" smtClean="0"/>
              <a:t>);</a:t>
            </a:r>
            <a:endParaRPr lang="en-GB" sz="1500" dirty="0"/>
          </a:p>
          <a:p>
            <a:pPr lvl="1">
              <a:lnSpc>
                <a:spcPct val="150000"/>
              </a:lnSpc>
            </a:pPr>
            <a:r>
              <a:rPr lang="en-GB" sz="1500" dirty="0" smtClean="0"/>
              <a:t>Illustrative </a:t>
            </a:r>
            <a:r>
              <a:rPr lang="en-GB" sz="1500" dirty="0"/>
              <a:t>financial statements </a:t>
            </a:r>
            <a:r>
              <a:rPr lang="pl-PL" sz="1500" dirty="0"/>
              <a:t>of the </a:t>
            </a:r>
            <a:r>
              <a:rPr lang="en-GB" sz="1500" dirty="0"/>
              <a:t>Big 4 firms; and</a:t>
            </a:r>
          </a:p>
          <a:p>
            <a:pPr lvl="1">
              <a:lnSpc>
                <a:spcPct val="150000"/>
              </a:lnSpc>
            </a:pPr>
            <a:r>
              <a:rPr lang="pl-PL" sz="1500" dirty="0" smtClean="0"/>
              <a:t>Any</a:t>
            </a:r>
            <a:r>
              <a:rPr lang="en-GB" sz="1500" dirty="0" smtClean="0"/>
              <a:t> </a:t>
            </a:r>
            <a:r>
              <a:rPr lang="en-GB" sz="1500" dirty="0"/>
              <a:t>other type of relevant information.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FBDD98-AA64-4E8D-BBA5-7B60474D786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gray">
          <a:xfrm>
            <a:off x="650334" y="4859145"/>
            <a:ext cx="5647592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9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tree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4DC0C5-CB77-46BF-80E6-FBD0260544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2245588" y="1701335"/>
            <a:ext cx="1282940" cy="6549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000" dirty="0">
                <a:solidFill>
                  <a:srgbClr val="FFFFFF"/>
                </a:solidFill>
              </a:rPr>
              <a:t>Is the element coming from the IFRS Bound Volume?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gray">
          <a:xfrm>
            <a:off x="2395467" y="3182761"/>
            <a:ext cx="1196441" cy="37804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200" b="1" dirty="0">
                <a:solidFill>
                  <a:srgbClr val="FFFFFF"/>
                </a:solidFill>
              </a:rPr>
              <a:t>NOT IN SCOPE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gray">
          <a:xfrm>
            <a:off x="384458" y="2325969"/>
            <a:ext cx="1312904" cy="78584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000" dirty="0">
                <a:solidFill>
                  <a:srgbClr val="FFFFFF"/>
                </a:solidFill>
              </a:rPr>
              <a:t>Does the element impact an IFRS financial </a:t>
            </a:r>
            <a:r>
              <a:rPr lang="en-GB" sz="1000" dirty="0">
                <a:solidFill>
                  <a:srgbClr val="FFFFFF"/>
                </a:solidFill>
              </a:rPr>
              <a:t>report</a:t>
            </a:r>
            <a:r>
              <a:rPr lang="pl-PL" sz="1000" dirty="0">
                <a:solidFill>
                  <a:srgbClr val="FFFFFF"/>
                </a:solidFill>
              </a:rPr>
              <a:t>?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gray">
          <a:xfrm>
            <a:off x="3944909" y="2566016"/>
            <a:ext cx="1358250" cy="7552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000" dirty="0">
                <a:solidFill>
                  <a:srgbClr val="FFFFFF"/>
                </a:solidFill>
              </a:rPr>
              <a:t>Is the element commonly reported in IFRS financial </a:t>
            </a:r>
            <a:r>
              <a:rPr lang="en-GB" sz="1000" dirty="0">
                <a:solidFill>
                  <a:srgbClr val="FFFFFF"/>
                </a:solidFill>
              </a:rPr>
              <a:t>reports</a:t>
            </a:r>
            <a:r>
              <a:rPr lang="pl-PL" sz="1000" dirty="0">
                <a:solidFill>
                  <a:srgbClr val="FFFFFF"/>
                </a:solidFill>
              </a:rPr>
              <a:t>?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gray">
          <a:xfrm>
            <a:off x="3944909" y="1137910"/>
            <a:ext cx="1358250" cy="5400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200" b="1" dirty="0">
                <a:solidFill>
                  <a:srgbClr val="FFFFFF"/>
                </a:solidFill>
              </a:rPr>
              <a:t>IN SCOPE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gray">
          <a:xfrm>
            <a:off x="5897183" y="2188943"/>
            <a:ext cx="1267105" cy="6367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000" dirty="0">
                <a:solidFill>
                  <a:srgbClr val="FFFFFF"/>
                </a:solidFill>
              </a:rPr>
              <a:t>Does the element infringe IFRS reporting requirements?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gray">
          <a:xfrm>
            <a:off x="5914555" y="948889"/>
            <a:ext cx="1052663" cy="37804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D</a:t>
            </a:r>
            <a:r>
              <a:rPr lang="pl-PL" sz="1200" b="1" dirty="0">
                <a:solidFill>
                  <a:srgbClr val="FFFFFF"/>
                </a:solidFill>
              </a:rPr>
              <a:t>isclosure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gray">
          <a:xfrm>
            <a:off x="5901379" y="1448227"/>
            <a:ext cx="1052662" cy="37804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E</a:t>
            </a:r>
            <a:r>
              <a:rPr lang="pl-PL" sz="1200" b="1" dirty="0">
                <a:solidFill>
                  <a:srgbClr val="FFFFFF"/>
                </a:solidFill>
              </a:rPr>
              <a:t>xample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5903248" y="3163807"/>
            <a:ext cx="1196441" cy="37804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200" b="1" dirty="0">
                <a:solidFill>
                  <a:srgbClr val="FFFFFF"/>
                </a:solidFill>
              </a:rPr>
              <a:t>NOT IN SCOPE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gray">
          <a:xfrm>
            <a:off x="7675561" y="1923679"/>
            <a:ext cx="1316862" cy="40229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200" b="1" dirty="0">
                <a:solidFill>
                  <a:srgbClr val="FFFFFF"/>
                </a:solidFill>
              </a:rPr>
              <a:t>NOT IN SCOPE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gray">
          <a:xfrm>
            <a:off x="7675560" y="2729453"/>
            <a:ext cx="1416326" cy="51500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en-GB" sz="1000" b="1" dirty="0">
                <a:solidFill>
                  <a:srgbClr val="FFFFFF"/>
                </a:solidFill>
              </a:rPr>
              <a:t>C</a:t>
            </a:r>
            <a:r>
              <a:rPr lang="pl-PL" sz="1000" b="1" dirty="0">
                <a:solidFill>
                  <a:srgbClr val="FFFFFF"/>
                </a:solidFill>
              </a:rPr>
              <a:t>ommon</a:t>
            </a:r>
            <a:r>
              <a:rPr lang="en-GB" sz="1000" b="1" dirty="0">
                <a:solidFill>
                  <a:srgbClr val="FFFFFF"/>
                </a:solidFill>
              </a:rPr>
              <a:t> &amp; Industry</a:t>
            </a:r>
            <a:r>
              <a:rPr lang="pl-PL" sz="1000" b="1" dirty="0">
                <a:solidFill>
                  <a:srgbClr val="FFFFFF"/>
                </a:solidFill>
              </a:rPr>
              <a:t> practice</a:t>
            </a:r>
            <a:endParaRPr lang="en-GB" sz="1000" b="1" dirty="0">
              <a:solidFill>
                <a:srgbClr val="FFFFFF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697362" y="2028810"/>
            <a:ext cx="548226" cy="690080"/>
            <a:chOff x="1838809" y="2705080"/>
            <a:chExt cx="593911" cy="920106"/>
          </a:xfrm>
        </p:grpSpPr>
        <p:sp>
          <p:nvSpPr>
            <p:cNvPr id="3" name="TextBox 2"/>
            <p:cNvSpPr txBox="1"/>
            <p:nvPr/>
          </p:nvSpPr>
          <p:spPr>
            <a:xfrm>
              <a:off x="1856656" y="2780928"/>
              <a:ext cx="38241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5" name="Straight Arrow Connector 54"/>
            <p:cNvCxnSpPr>
              <a:stCxn id="21" idx="3"/>
              <a:endCxn id="17" idx="1"/>
            </p:cNvCxnSpPr>
            <p:nvPr/>
          </p:nvCxnSpPr>
          <p:spPr>
            <a:xfrm flipV="1">
              <a:off x="1838809" y="2705080"/>
              <a:ext cx="593911" cy="920106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1372" y="1407940"/>
            <a:ext cx="523537" cy="620870"/>
            <a:chOff x="3706486" y="1877253"/>
            <a:chExt cx="567165" cy="827827"/>
          </a:xfrm>
        </p:grpSpPr>
        <p:cxnSp>
          <p:nvCxnSpPr>
            <p:cNvPr id="45" name="Straight Arrow Connector 44"/>
            <p:cNvCxnSpPr>
              <a:stCxn id="17" idx="3"/>
              <a:endCxn id="25" idx="1"/>
            </p:cNvCxnSpPr>
            <p:nvPr/>
          </p:nvCxnSpPr>
          <p:spPr>
            <a:xfrm flipV="1">
              <a:off x="3822572" y="1877253"/>
              <a:ext cx="451079" cy="827827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706486" y="1916832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303158" y="1005576"/>
            <a:ext cx="611396" cy="402364"/>
            <a:chOff x="5745088" y="1340768"/>
            <a:chExt cx="662346" cy="536485"/>
          </a:xfrm>
        </p:grpSpPr>
        <p:cxnSp>
          <p:nvCxnSpPr>
            <p:cNvPr id="56" name="Straight Arrow Connector 55"/>
            <p:cNvCxnSpPr>
              <a:stCxn id="25" idx="3"/>
            </p:cNvCxnSpPr>
            <p:nvPr/>
          </p:nvCxnSpPr>
          <p:spPr>
            <a:xfrm flipV="1">
              <a:off x="5745088" y="1628800"/>
              <a:ext cx="662346" cy="248453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866726" y="1340768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03158" y="2384764"/>
            <a:ext cx="594024" cy="558875"/>
            <a:chOff x="5745088" y="3179684"/>
            <a:chExt cx="643526" cy="745167"/>
          </a:xfrm>
        </p:grpSpPr>
        <p:cxnSp>
          <p:nvCxnSpPr>
            <p:cNvPr id="67" name="Straight Arrow Connector 66"/>
            <p:cNvCxnSpPr>
              <a:stCxn id="24" idx="3"/>
              <a:endCxn id="28" idx="1"/>
            </p:cNvCxnSpPr>
            <p:nvPr/>
          </p:nvCxnSpPr>
          <p:spPr>
            <a:xfrm flipV="1">
              <a:off x="5745088" y="3343113"/>
              <a:ext cx="643526" cy="581738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866726" y="3179684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164288" y="1977684"/>
            <a:ext cx="511273" cy="529651"/>
            <a:chOff x="7761311" y="2636912"/>
            <a:chExt cx="553879" cy="706201"/>
          </a:xfrm>
        </p:grpSpPr>
        <p:cxnSp>
          <p:nvCxnSpPr>
            <p:cNvPr id="74" name="Straight Arrow Connector 73"/>
            <p:cNvCxnSpPr>
              <a:stCxn id="28" idx="3"/>
              <a:endCxn id="49" idx="1"/>
            </p:cNvCxnSpPr>
            <p:nvPr/>
          </p:nvCxnSpPr>
          <p:spPr>
            <a:xfrm flipV="1">
              <a:off x="7761311" y="2833098"/>
              <a:ext cx="553879" cy="510015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801451" y="2636912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697362" y="2718889"/>
            <a:ext cx="698105" cy="752554"/>
            <a:chOff x="1838809" y="3625186"/>
            <a:chExt cx="756280" cy="1003406"/>
          </a:xfrm>
        </p:grpSpPr>
        <p:cxnSp>
          <p:nvCxnSpPr>
            <p:cNvPr id="59" name="Straight Arrow Connector 58"/>
            <p:cNvCxnSpPr>
              <a:stCxn id="21" idx="3"/>
              <a:endCxn id="20" idx="1"/>
            </p:cNvCxnSpPr>
            <p:nvPr/>
          </p:nvCxnSpPr>
          <p:spPr>
            <a:xfrm>
              <a:off x="1838809" y="3625186"/>
              <a:ext cx="756280" cy="870523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980559" y="4095112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442029" y="2028811"/>
            <a:ext cx="502880" cy="914828"/>
            <a:chOff x="3728864" y="2705080"/>
            <a:chExt cx="544787" cy="1219771"/>
          </a:xfrm>
        </p:grpSpPr>
        <p:cxnSp>
          <p:nvCxnSpPr>
            <p:cNvPr id="62" name="Straight Arrow Connector 61"/>
            <p:cNvCxnSpPr>
              <a:stCxn id="17" idx="3"/>
              <a:endCxn id="24" idx="1"/>
            </p:cNvCxnSpPr>
            <p:nvPr/>
          </p:nvCxnSpPr>
          <p:spPr>
            <a:xfrm>
              <a:off x="3822572" y="2705080"/>
              <a:ext cx="451079" cy="1219771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728864" y="3343114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303158" y="2943637"/>
            <a:ext cx="600090" cy="648629"/>
            <a:chOff x="5745088" y="3924851"/>
            <a:chExt cx="650098" cy="864839"/>
          </a:xfrm>
        </p:grpSpPr>
        <p:cxnSp>
          <p:nvCxnSpPr>
            <p:cNvPr id="71" name="Straight Arrow Connector 70"/>
            <p:cNvCxnSpPr>
              <a:stCxn id="24" idx="3"/>
              <a:endCxn id="46" idx="1"/>
            </p:cNvCxnSpPr>
            <p:nvPr/>
          </p:nvCxnSpPr>
          <p:spPr>
            <a:xfrm>
              <a:off x="5745088" y="3924851"/>
              <a:ext cx="650098" cy="545586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866726" y="4256210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164288" y="2507333"/>
            <a:ext cx="511273" cy="674991"/>
            <a:chOff x="7761311" y="3343113"/>
            <a:chExt cx="553879" cy="899989"/>
          </a:xfrm>
        </p:grpSpPr>
        <p:cxnSp>
          <p:nvCxnSpPr>
            <p:cNvPr id="77" name="Straight Arrow Connector 76"/>
            <p:cNvCxnSpPr>
              <a:stCxn id="28" idx="3"/>
              <a:endCxn id="50" idx="1"/>
            </p:cNvCxnSpPr>
            <p:nvPr/>
          </p:nvCxnSpPr>
          <p:spPr>
            <a:xfrm>
              <a:off x="7761311" y="3343113"/>
              <a:ext cx="553879" cy="639494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807544" y="3709622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5F6062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03158" y="1407939"/>
            <a:ext cx="598220" cy="569600"/>
            <a:chOff x="5745088" y="1877253"/>
            <a:chExt cx="648072" cy="759467"/>
          </a:xfrm>
        </p:grpSpPr>
        <p:cxnSp>
          <p:nvCxnSpPr>
            <p:cNvPr id="57" name="Straight Arrow Connector 56"/>
            <p:cNvCxnSpPr>
              <a:stCxn id="25" idx="3"/>
              <a:endCxn id="34" idx="1"/>
            </p:cNvCxnSpPr>
            <p:nvPr/>
          </p:nvCxnSpPr>
          <p:spPr>
            <a:xfrm>
              <a:off x="5745088" y="1877253"/>
              <a:ext cx="648072" cy="305744"/>
            </a:xfrm>
            <a:prstGeom prst="straightConnector1">
              <a:avLst/>
            </a:prstGeom>
            <a:ln w="38100" cap="rnd" cmpd="dbl">
              <a:solidFill>
                <a:schemeClr val="tx1">
                  <a:lumMod val="50000"/>
                </a:schemeClr>
              </a:solidFill>
              <a:tailEnd type="stealth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5878928" y="2103240"/>
              <a:ext cx="38241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srgbClr val="5F606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809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  <p:bldP spid="25" grpId="0" animBg="1"/>
      <p:bldP spid="28" grpId="0" animBg="1"/>
      <p:bldP spid="33" grpId="0" animBg="1"/>
      <p:bldP spid="34" grpId="0" animBg="1"/>
      <p:bldP spid="46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33142" indent="-24351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974065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363690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753316" indent="-194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142942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532568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922194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311820" indent="-194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C4542-0CE7-4F7F-B3C7-C6FEAB44DB0B}" type="slidenum">
              <a:rPr lang="en-US" b="0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Development </a:t>
            </a:r>
            <a:r>
              <a:rPr lang="pl-PL" dirty="0" smtClean="0"/>
              <a:t>timeline – 2014 Taxonomy</a:t>
            </a:r>
            <a:endParaRPr lang="en-US" dirty="0" smtClean="0"/>
          </a:p>
        </p:txBody>
      </p:sp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703385" y="3382566"/>
            <a:ext cx="1128346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100" b="0" dirty="0" smtClean="0">
                <a:solidFill>
                  <a:srgbClr val="5F6062"/>
                </a:solidFill>
              </a:rPr>
              <a:t>NOV</a:t>
            </a:r>
            <a:r>
              <a:rPr lang="pl-PL" sz="1100" b="0" dirty="0" smtClean="0">
                <a:solidFill>
                  <a:srgbClr val="5F6062"/>
                </a:solidFill>
              </a:rPr>
              <a:t> 2013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15365" name="Text Box 37"/>
          <p:cNvSpPr txBox="1">
            <a:spLocks noChangeArrowheads="1"/>
          </p:cNvSpPr>
          <p:nvPr/>
        </p:nvSpPr>
        <p:spPr bwMode="auto">
          <a:xfrm>
            <a:off x="1859574" y="3377804"/>
            <a:ext cx="1063869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100" b="0" dirty="0" smtClean="0">
                <a:solidFill>
                  <a:srgbClr val="5F6062"/>
                </a:solidFill>
              </a:rPr>
              <a:t>DEC</a:t>
            </a:r>
            <a:r>
              <a:rPr lang="pl-PL" sz="1100" b="0" dirty="0" smtClean="0">
                <a:solidFill>
                  <a:srgbClr val="5F6062"/>
                </a:solidFill>
              </a:rPr>
              <a:t> 2013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15367" name="Oval 40"/>
          <p:cNvSpPr>
            <a:spLocks noChangeAspect="1" noChangeArrowheads="1"/>
          </p:cNvSpPr>
          <p:nvPr/>
        </p:nvSpPr>
        <p:spPr bwMode="auto">
          <a:xfrm>
            <a:off x="4572000" y="2050165"/>
            <a:ext cx="1062403" cy="865584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340" tIns="38956" rIns="15340" bIns="38956" anchor="ctr"/>
          <a:lstStyle/>
          <a:p>
            <a:pPr algn="ctr"/>
            <a:r>
              <a:rPr lang="pl-PL" sz="1050" dirty="0" smtClean="0">
                <a:solidFill>
                  <a:srgbClr val="FFFFFF"/>
                </a:solidFill>
                <a:latin typeface="Arial" pitchFamily="34" charset="0"/>
              </a:rPr>
              <a:t>Compilation of </a:t>
            </a:r>
            <a:r>
              <a:rPr lang="en-GB" sz="1050" dirty="0" smtClean="0">
                <a:solidFill>
                  <a:srgbClr val="FFFFFF"/>
                </a:solidFill>
                <a:latin typeface="Arial" pitchFamily="34" charset="0"/>
              </a:rPr>
              <a:t>Final </a:t>
            </a:r>
            <a:r>
              <a:rPr lang="en-GB" sz="1050" dirty="0">
                <a:solidFill>
                  <a:srgbClr val="FFFFFF"/>
                </a:solidFill>
                <a:latin typeface="Arial" pitchFamily="34" charset="0"/>
              </a:rPr>
              <a:t>IFRS Taxonomy</a:t>
            </a:r>
            <a:endParaRPr lang="en-US" sz="10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69" name="Line 42"/>
          <p:cNvSpPr>
            <a:spLocks noChangeShapeType="1"/>
          </p:cNvSpPr>
          <p:nvPr/>
        </p:nvSpPr>
        <p:spPr bwMode="auto">
          <a:xfrm>
            <a:off x="720969" y="3057525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70" name="Line 43"/>
          <p:cNvSpPr>
            <a:spLocks noChangeShapeType="1"/>
          </p:cNvSpPr>
          <p:nvPr/>
        </p:nvSpPr>
        <p:spPr bwMode="auto">
          <a:xfrm>
            <a:off x="868973" y="3219450"/>
            <a:ext cx="930519" cy="0"/>
          </a:xfrm>
          <a:prstGeom prst="line">
            <a:avLst/>
          </a:prstGeom>
          <a:noFill/>
          <a:ln w="5715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71" name="Line 44"/>
          <p:cNvSpPr>
            <a:spLocks noChangeShapeType="1"/>
          </p:cNvSpPr>
          <p:nvPr/>
        </p:nvSpPr>
        <p:spPr bwMode="auto">
          <a:xfrm>
            <a:off x="1916723" y="3219450"/>
            <a:ext cx="930520" cy="0"/>
          </a:xfrm>
          <a:prstGeom prst="line">
            <a:avLst/>
          </a:prstGeom>
          <a:noFill/>
          <a:ln w="57150">
            <a:solidFill>
              <a:srgbClr val="5F606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72" name="Line 45"/>
          <p:cNvSpPr>
            <a:spLocks noChangeShapeType="1"/>
          </p:cNvSpPr>
          <p:nvPr/>
        </p:nvSpPr>
        <p:spPr bwMode="auto">
          <a:xfrm>
            <a:off x="1799492" y="3057525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74" name="Text Box 47"/>
          <p:cNvSpPr txBox="1">
            <a:spLocks noChangeArrowheads="1"/>
          </p:cNvSpPr>
          <p:nvPr/>
        </p:nvSpPr>
        <p:spPr bwMode="auto">
          <a:xfrm>
            <a:off x="7565231" y="3372860"/>
            <a:ext cx="879782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100" b="0" dirty="0" smtClean="0">
                <a:solidFill>
                  <a:srgbClr val="5F6062"/>
                </a:solidFill>
              </a:rPr>
              <a:t>LATER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15377" name="Line 50"/>
          <p:cNvSpPr>
            <a:spLocks noChangeShapeType="1"/>
          </p:cNvSpPr>
          <p:nvPr/>
        </p:nvSpPr>
        <p:spPr bwMode="auto">
          <a:xfrm>
            <a:off x="5780209" y="1875757"/>
            <a:ext cx="0" cy="1241822"/>
          </a:xfrm>
          <a:prstGeom prst="line">
            <a:avLst/>
          </a:prstGeom>
          <a:noFill/>
          <a:ln w="28575">
            <a:solidFill>
              <a:srgbClr val="B2B2B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78" name="Text Box 51"/>
          <p:cNvSpPr txBox="1">
            <a:spLocks noChangeArrowheads="1"/>
          </p:cNvSpPr>
          <p:nvPr/>
        </p:nvSpPr>
        <p:spPr bwMode="auto">
          <a:xfrm>
            <a:off x="4816719" y="1458516"/>
            <a:ext cx="1926980" cy="41724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19" tIns="38963" rIns="46019" bIns="38963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100" b="0" dirty="0">
                <a:solidFill>
                  <a:srgbClr val="FFFFFF"/>
                </a:solidFill>
              </a:rPr>
              <a:t>End of annual taxonomy development cycle</a:t>
            </a:r>
            <a:endParaRPr lang="en-US" sz="1100" b="0" dirty="0">
              <a:solidFill>
                <a:srgbClr val="FFFFFF"/>
              </a:solidFill>
            </a:endParaRPr>
          </a:p>
        </p:txBody>
      </p:sp>
      <p:sp>
        <p:nvSpPr>
          <p:cNvPr id="15379" name="Oval 52"/>
          <p:cNvSpPr>
            <a:spLocks noChangeAspect="1" noChangeArrowheads="1"/>
          </p:cNvSpPr>
          <p:nvPr/>
        </p:nvSpPr>
        <p:spPr bwMode="auto">
          <a:xfrm>
            <a:off x="703386" y="2041923"/>
            <a:ext cx="1096108" cy="86320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6019" tIns="38956" rIns="46019" bIns="38956" anchor="ctr"/>
          <a:lstStyle/>
          <a:p>
            <a:pPr algn="ctr"/>
            <a:r>
              <a:rPr lang="pl-PL" sz="1050" dirty="0" smtClean="0">
                <a:solidFill>
                  <a:srgbClr val="FFFFFF"/>
                </a:solidFill>
                <a:latin typeface="Arial" pitchFamily="34" charset="0"/>
              </a:rPr>
              <a:t>Proposed </a:t>
            </a:r>
          </a:p>
          <a:p>
            <a:pPr algn="ctr"/>
            <a:r>
              <a:rPr lang="pl-PL" sz="1050" dirty="0" smtClean="0">
                <a:solidFill>
                  <a:srgbClr val="FFFFFF"/>
                </a:solidFill>
                <a:latin typeface="Arial" pitchFamily="34" charset="0"/>
              </a:rPr>
              <a:t>Interim Release 2 </a:t>
            </a:r>
          </a:p>
          <a:p>
            <a:pPr algn="ctr"/>
            <a:r>
              <a:rPr lang="en-GB" sz="1050" dirty="0" smtClean="0">
                <a:solidFill>
                  <a:srgbClr val="FFFFFF"/>
                </a:solidFill>
                <a:latin typeface="Arial" pitchFamily="34" charset="0"/>
              </a:rPr>
              <a:t>development</a:t>
            </a:r>
            <a:endParaRPr lang="en-US" sz="105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80" name="Oval 53"/>
          <p:cNvSpPr>
            <a:spLocks noChangeAspect="1" noChangeArrowheads="1"/>
          </p:cNvSpPr>
          <p:nvPr/>
        </p:nvSpPr>
        <p:spPr bwMode="auto">
          <a:xfrm>
            <a:off x="1850782" y="2052637"/>
            <a:ext cx="1063869" cy="8620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019" tIns="38956" rIns="46019" bIns="38956" anchor="ctr"/>
          <a:lstStyle/>
          <a:p>
            <a:pPr algn="ctr"/>
            <a:r>
              <a:rPr lang="en-GB" sz="1100" dirty="0" smtClean="0">
                <a:solidFill>
                  <a:srgbClr val="FFFFFF"/>
                </a:solidFill>
                <a:latin typeface="Arial" pitchFamily="34" charset="0"/>
              </a:rPr>
              <a:t>X</a:t>
            </a:r>
            <a:r>
              <a:rPr lang="pl-PL" sz="1100" dirty="0" smtClean="0">
                <a:solidFill>
                  <a:srgbClr val="FFFFFF"/>
                </a:solidFill>
                <a:latin typeface="Arial" pitchFamily="34" charset="0"/>
              </a:rPr>
              <a:t>QRT </a:t>
            </a:r>
            <a:r>
              <a:rPr lang="en-GB" sz="1100" dirty="0" smtClean="0">
                <a:solidFill>
                  <a:srgbClr val="FFFFFF"/>
                </a:solidFill>
                <a:latin typeface="Arial" pitchFamily="34" charset="0"/>
              </a:rPr>
              <a:t>review</a:t>
            </a:r>
            <a:endParaRPr lang="en-US" sz="11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81" name="Oval 54"/>
          <p:cNvSpPr>
            <a:spLocks noChangeAspect="1" noChangeArrowheads="1"/>
          </p:cNvSpPr>
          <p:nvPr/>
        </p:nvSpPr>
        <p:spPr bwMode="auto">
          <a:xfrm>
            <a:off x="2976197" y="2032397"/>
            <a:ext cx="1062403" cy="8620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340" tIns="38956" rIns="15340" bIns="38956" anchor="ctr"/>
          <a:lstStyle/>
          <a:p>
            <a:pPr algn="ctr"/>
            <a:r>
              <a:rPr lang="pl-PL" sz="1100" dirty="0" smtClean="0">
                <a:solidFill>
                  <a:srgbClr val="FFFFFF"/>
                </a:solidFill>
                <a:latin typeface="Arial" pitchFamily="34" charset="0"/>
              </a:rPr>
              <a:t>Proposed Interim Release 2</a:t>
            </a:r>
            <a:endParaRPr lang="en-US" sz="11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82" name="Oval 56"/>
          <p:cNvSpPr>
            <a:spLocks noChangeAspect="1" noChangeArrowheads="1"/>
          </p:cNvSpPr>
          <p:nvPr/>
        </p:nvSpPr>
        <p:spPr bwMode="auto">
          <a:xfrm>
            <a:off x="7092280" y="2040181"/>
            <a:ext cx="1062403" cy="86320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340" tIns="38956" rIns="15340" bIns="38956" anchor="ctr"/>
          <a:lstStyle/>
          <a:p>
            <a:pPr algn="ctr"/>
            <a:r>
              <a:rPr lang="en-GB" sz="1100" dirty="0">
                <a:solidFill>
                  <a:srgbClr val="FFFFFF"/>
                </a:solidFill>
                <a:latin typeface="Arial" pitchFamily="34" charset="0"/>
              </a:rPr>
              <a:t>IFRS Taxonomy interim releases</a:t>
            </a:r>
            <a:endParaRPr lang="en-US" sz="11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83" name="Oval 57"/>
          <p:cNvSpPr>
            <a:spLocks noChangeAspect="1" noChangeArrowheads="1"/>
          </p:cNvSpPr>
          <p:nvPr/>
        </p:nvSpPr>
        <p:spPr bwMode="auto">
          <a:xfrm>
            <a:off x="5897441" y="2031206"/>
            <a:ext cx="1062404" cy="8620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340" tIns="38956" rIns="15340" bIns="38956" anchor="ctr"/>
          <a:lstStyle/>
          <a:p>
            <a:pPr algn="ctr"/>
            <a:r>
              <a:rPr lang="en-GB" sz="1100" dirty="0">
                <a:solidFill>
                  <a:srgbClr val="FFFFFF"/>
                </a:solidFill>
                <a:latin typeface="Arial" pitchFamily="34" charset="0"/>
              </a:rPr>
              <a:t>New / improved IFRSs</a:t>
            </a:r>
            <a:endParaRPr lang="en-US" sz="11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84" name="Line 58"/>
          <p:cNvSpPr>
            <a:spLocks noChangeShapeType="1"/>
          </p:cNvSpPr>
          <p:nvPr/>
        </p:nvSpPr>
        <p:spPr bwMode="auto">
          <a:xfrm>
            <a:off x="2986454" y="3053954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85" name="Line 60"/>
          <p:cNvSpPr>
            <a:spLocks noChangeShapeType="1"/>
          </p:cNvSpPr>
          <p:nvPr/>
        </p:nvSpPr>
        <p:spPr bwMode="auto">
          <a:xfrm>
            <a:off x="3072912" y="3219450"/>
            <a:ext cx="931985" cy="0"/>
          </a:xfrm>
          <a:prstGeom prst="line">
            <a:avLst/>
          </a:prstGeom>
          <a:noFill/>
          <a:ln w="57150">
            <a:solidFill>
              <a:srgbClr val="5F606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86" name="Line 61"/>
          <p:cNvSpPr>
            <a:spLocks noChangeShapeType="1"/>
          </p:cNvSpPr>
          <p:nvPr/>
        </p:nvSpPr>
        <p:spPr bwMode="auto">
          <a:xfrm>
            <a:off x="4116266" y="3057525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87" name="Line 62"/>
          <p:cNvSpPr>
            <a:spLocks noChangeShapeType="1"/>
          </p:cNvSpPr>
          <p:nvPr/>
        </p:nvSpPr>
        <p:spPr bwMode="auto">
          <a:xfrm>
            <a:off x="5244612" y="3053954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88" name="Line 63"/>
          <p:cNvSpPr>
            <a:spLocks noChangeShapeType="1"/>
          </p:cNvSpPr>
          <p:nvPr/>
        </p:nvSpPr>
        <p:spPr bwMode="auto">
          <a:xfrm>
            <a:off x="4239359" y="3215879"/>
            <a:ext cx="929054" cy="0"/>
          </a:xfrm>
          <a:prstGeom prst="line">
            <a:avLst/>
          </a:prstGeom>
          <a:noFill/>
          <a:ln w="5715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89" name="Line 64"/>
          <p:cNvSpPr>
            <a:spLocks noChangeShapeType="1"/>
          </p:cNvSpPr>
          <p:nvPr/>
        </p:nvSpPr>
        <p:spPr bwMode="auto">
          <a:xfrm>
            <a:off x="5314950" y="3219450"/>
            <a:ext cx="930519" cy="0"/>
          </a:xfrm>
          <a:prstGeom prst="line">
            <a:avLst/>
          </a:prstGeom>
          <a:noFill/>
          <a:ln w="57150">
            <a:solidFill>
              <a:srgbClr val="5F606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90" name="Line 65"/>
          <p:cNvSpPr>
            <a:spLocks noChangeShapeType="1"/>
          </p:cNvSpPr>
          <p:nvPr/>
        </p:nvSpPr>
        <p:spPr bwMode="auto">
          <a:xfrm>
            <a:off x="6362700" y="3057525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91" name="Line 66"/>
          <p:cNvSpPr>
            <a:spLocks noChangeShapeType="1"/>
          </p:cNvSpPr>
          <p:nvPr/>
        </p:nvSpPr>
        <p:spPr bwMode="auto">
          <a:xfrm>
            <a:off x="7467600" y="3057525"/>
            <a:ext cx="0" cy="3238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92" name="Line 67"/>
          <p:cNvSpPr>
            <a:spLocks noChangeShapeType="1"/>
          </p:cNvSpPr>
          <p:nvPr/>
        </p:nvSpPr>
        <p:spPr bwMode="auto">
          <a:xfrm>
            <a:off x="6428643" y="3219450"/>
            <a:ext cx="930519" cy="0"/>
          </a:xfrm>
          <a:prstGeom prst="line">
            <a:avLst/>
          </a:prstGeom>
          <a:noFill/>
          <a:ln w="5715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15393" name="Line 68"/>
          <p:cNvSpPr>
            <a:spLocks noChangeShapeType="1"/>
          </p:cNvSpPr>
          <p:nvPr/>
        </p:nvSpPr>
        <p:spPr bwMode="auto">
          <a:xfrm>
            <a:off x="7514493" y="3219450"/>
            <a:ext cx="930520" cy="0"/>
          </a:xfrm>
          <a:prstGeom prst="line">
            <a:avLst/>
          </a:prstGeom>
          <a:noFill/>
          <a:ln w="57150">
            <a:solidFill>
              <a:srgbClr val="5F606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GB" sz="1500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gray">
          <a:xfrm>
            <a:off x="920078" y="3955856"/>
            <a:ext cx="2045678" cy="500164"/>
          </a:xfrm>
          <a:prstGeom prst="wedgeEllipseCallout">
            <a:avLst>
              <a:gd name="adj1" fmla="val 78483"/>
              <a:gd name="adj2" fmla="val -20305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en-GB" sz="1100" b="1" i="1" dirty="0" smtClean="0">
                <a:solidFill>
                  <a:srgbClr val="5F6062"/>
                </a:solidFill>
                <a:latin typeface="Arial" pitchFamily="34" charset="0"/>
              </a:rPr>
              <a:t>1</a:t>
            </a:r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5</a:t>
            </a:r>
            <a:r>
              <a:rPr lang="en-GB" sz="1100" b="1" i="1" dirty="0" smtClean="0">
                <a:solidFill>
                  <a:srgbClr val="5F6062"/>
                </a:solidFill>
                <a:latin typeface="Arial" pitchFamily="34" charset="0"/>
              </a:rPr>
              <a:t> </a:t>
            </a:r>
            <a:r>
              <a:rPr lang="en-GB" sz="1100" b="1" i="1" dirty="0">
                <a:solidFill>
                  <a:srgbClr val="5F6062"/>
                </a:solidFill>
                <a:latin typeface="Arial" pitchFamily="34" charset="0"/>
              </a:rPr>
              <a:t>January: </a:t>
            </a:r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Proposed Interim Release 2</a:t>
            </a:r>
            <a:endParaRPr lang="en-GB" sz="1100" b="1" i="1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36" name="Oval Callout 35"/>
          <p:cNvSpPr/>
          <p:nvPr/>
        </p:nvSpPr>
        <p:spPr bwMode="gray">
          <a:xfrm>
            <a:off x="3011183" y="3934766"/>
            <a:ext cx="2157230" cy="521253"/>
          </a:xfrm>
          <a:prstGeom prst="wedgeEllipseCallout">
            <a:avLst>
              <a:gd name="adj1" fmla="val 29072"/>
              <a:gd name="adj2" fmla="val -19093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14</a:t>
            </a:r>
            <a:r>
              <a:rPr lang="en-GB" sz="1100" b="1" i="1" dirty="0" smtClean="0">
                <a:solidFill>
                  <a:srgbClr val="5F6062"/>
                </a:solidFill>
                <a:latin typeface="Arial" pitchFamily="34" charset="0"/>
              </a:rPr>
              <a:t> </a:t>
            </a:r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February</a:t>
            </a:r>
            <a:r>
              <a:rPr lang="en-GB" sz="1100" b="1" i="1" dirty="0" smtClean="0">
                <a:solidFill>
                  <a:srgbClr val="5F6062"/>
                </a:solidFill>
                <a:latin typeface="Arial" pitchFamily="34" charset="0"/>
              </a:rPr>
              <a:t>: </a:t>
            </a:r>
            <a:r>
              <a:rPr lang="en-GB" sz="1100" b="1" i="1" dirty="0">
                <a:solidFill>
                  <a:srgbClr val="5F6062"/>
                </a:solidFill>
                <a:latin typeface="Arial" pitchFamily="34" charset="0"/>
              </a:rPr>
              <a:t>End of consultation</a:t>
            </a:r>
          </a:p>
        </p:txBody>
      </p:sp>
      <p:sp>
        <p:nvSpPr>
          <p:cNvPr id="37" name="Oval Callout 36"/>
          <p:cNvSpPr/>
          <p:nvPr/>
        </p:nvSpPr>
        <p:spPr bwMode="gray">
          <a:xfrm>
            <a:off x="5251755" y="3915960"/>
            <a:ext cx="1987428" cy="540060"/>
          </a:xfrm>
          <a:prstGeom prst="wedgeEllipseCallout">
            <a:avLst>
              <a:gd name="adj1" fmla="val -37195"/>
              <a:gd name="adj2" fmla="val -163091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77925" tIns="38963" rIns="77925" bIns="38963" rtlCol="0" anchor="ctr"/>
          <a:lstStyle/>
          <a:p>
            <a:pPr algn="ctr"/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Early</a:t>
            </a:r>
            <a:r>
              <a:rPr lang="en-GB" sz="1100" b="1" i="1" dirty="0" smtClean="0">
                <a:solidFill>
                  <a:srgbClr val="5F6062"/>
                </a:solidFill>
                <a:latin typeface="Arial" pitchFamily="34" charset="0"/>
              </a:rPr>
              <a:t> </a:t>
            </a:r>
            <a:r>
              <a:rPr lang="en-GB" sz="1100" b="1" i="1" dirty="0">
                <a:solidFill>
                  <a:srgbClr val="5F6062"/>
                </a:solidFill>
                <a:latin typeface="Arial" pitchFamily="34" charset="0"/>
              </a:rPr>
              <a:t>March: </a:t>
            </a:r>
            <a:r>
              <a:rPr lang="pl-PL" sz="1100" b="1" i="1" dirty="0" smtClean="0">
                <a:solidFill>
                  <a:srgbClr val="5F6062"/>
                </a:solidFill>
                <a:latin typeface="Arial" pitchFamily="34" charset="0"/>
              </a:rPr>
              <a:t>Annual IFRS Taxonomy 2014</a:t>
            </a:r>
            <a:endParaRPr lang="en-GB" sz="1100" b="1" i="1" dirty="0">
              <a:solidFill>
                <a:srgbClr val="5F6062"/>
              </a:solidFill>
              <a:latin typeface="Arial" pitchFamily="34" charset="0"/>
            </a:endParaRP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0454" y="4847035"/>
            <a:ext cx="5647592" cy="1428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</a:t>
            </a:r>
            <a:r>
              <a:rPr lang="pl-PL" dirty="0" smtClean="0">
                <a:solidFill>
                  <a:srgbClr val="5F6062"/>
                </a:solidFill>
              </a:rPr>
              <a:t>4</a:t>
            </a:r>
            <a:r>
              <a:rPr lang="en-GB" dirty="0" smtClean="0">
                <a:solidFill>
                  <a:srgbClr val="5F6062"/>
                </a:solidFill>
              </a:rPr>
              <a:t> IFRS Foundation.  30 Cannon Street  |  London EC4M 6XH  |  UK.  www.ifrs.org</a:t>
            </a:r>
          </a:p>
          <a:p>
            <a:pPr>
              <a:defRPr/>
            </a:pPr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368" name="Text Box 41"/>
          <p:cNvSpPr txBox="1">
            <a:spLocks noChangeArrowheads="1"/>
          </p:cNvSpPr>
          <p:nvPr/>
        </p:nvSpPr>
        <p:spPr bwMode="auto">
          <a:xfrm>
            <a:off x="4158762" y="3382566"/>
            <a:ext cx="1077058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100" b="0" dirty="0" smtClean="0">
                <a:solidFill>
                  <a:srgbClr val="5F6062"/>
                </a:solidFill>
              </a:rPr>
              <a:t>FEB 2014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15373" name="Text Box 46"/>
          <p:cNvSpPr txBox="1">
            <a:spLocks noChangeArrowheads="1"/>
          </p:cNvSpPr>
          <p:nvPr/>
        </p:nvSpPr>
        <p:spPr bwMode="auto">
          <a:xfrm>
            <a:off x="5402874" y="3380185"/>
            <a:ext cx="895349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100" b="0" dirty="0" smtClean="0">
                <a:solidFill>
                  <a:srgbClr val="5F6062"/>
                </a:solidFill>
              </a:rPr>
              <a:t>MAR 2014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3031882" y="3377804"/>
            <a:ext cx="1033096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100" b="0" dirty="0" smtClean="0">
                <a:solidFill>
                  <a:srgbClr val="5F6062"/>
                </a:solidFill>
              </a:rPr>
              <a:t> JAN 2014</a:t>
            </a:r>
            <a:endParaRPr lang="en-US" sz="1100" b="0" dirty="0">
              <a:solidFill>
                <a:srgbClr val="5F6062"/>
              </a:solidFill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6512170" y="3377804"/>
            <a:ext cx="895349" cy="2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1" tIns="38956" rIns="77911" bIns="38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100" b="0" dirty="0" smtClean="0">
                <a:solidFill>
                  <a:srgbClr val="5F6062"/>
                </a:solidFill>
              </a:rPr>
              <a:t>APR 2014</a:t>
            </a:r>
            <a:endParaRPr lang="en-US" sz="1100" b="0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181" y="1435894"/>
            <a:ext cx="6482358" cy="1463279"/>
          </a:xfrm>
        </p:spPr>
        <p:txBody>
          <a:bodyPr/>
          <a:lstStyle/>
          <a:p>
            <a:r>
              <a:rPr lang="pl-PL" dirty="0" smtClean="0"/>
              <a:t>Main changes since the </a:t>
            </a:r>
            <a:br>
              <a:rPr lang="pl-PL" dirty="0" smtClean="0"/>
            </a:br>
            <a:r>
              <a:rPr lang="pl-PL" dirty="0" smtClean="0"/>
              <a:t>IFRS Taxonomy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10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revised_cover_1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-IASB_PPT_template_2010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BRL template 2011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11 template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011 template">
  <a:themeElements>
    <a:clrScheme name="Default Design 14">
      <a:dk1>
        <a:srgbClr val="5F6062"/>
      </a:dk1>
      <a:lt1>
        <a:srgbClr val="FFFFFF"/>
      </a:lt1>
      <a:dk2>
        <a:srgbClr val="78496A"/>
      </a:dk2>
      <a:lt2>
        <a:srgbClr val="B31E3B"/>
      </a:lt2>
      <a:accent1>
        <a:srgbClr val="4F7033"/>
      </a:accent1>
      <a:accent2>
        <a:srgbClr val="7EB0CD"/>
      </a:accent2>
      <a:accent3>
        <a:srgbClr val="FFFFFF"/>
      </a:accent3>
      <a:accent4>
        <a:srgbClr val="505153"/>
      </a:accent4>
      <a:accent5>
        <a:srgbClr val="B2BBAD"/>
      </a:accent5>
      <a:accent6>
        <a:srgbClr val="729FBA"/>
      </a:accent6>
      <a:hlink>
        <a:srgbClr val="B3AA7E"/>
      </a:hlink>
      <a:folHlink>
        <a:srgbClr val="CE70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XBRL 2010 Template">
  <a:themeElements>
    <a:clrScheme name="XBRL 2010 Template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XBRL 201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XBRL 20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BRL 2010 Template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BRL 2010 Template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2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3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4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5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6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ppt/theme/themeOverride7.xml><?xml version="1.0" encoding="utf-8"?>
<a:themeOverride xmlns:a="http://schemas.openxmlformats.org/drawingml/2006/main">
  <a:clrScheme name="IFRS Colour Scheme">
    <a:dk1>
      <a:srgbClr val="5F6062"/>
    </a:dk1>
    <a:lt1>
      <a:srgbClr val="FFFFFF"/>
    </a:lt1>
    <a:dk2>
      <a:srgbClr val="1D3766"/>
    </a:dk2>
    <a:lt2>
      <a:srgbClr val="B31E3B"/>
    </a:lt2>
    <a:accent1>
      <a:srgbClr val="4184A9"/>
    </a:accent1>
    <a:accent2>
      <a:srgbClr val="B3AA7E"/>
    </a:accent2>
    <a:accent3>
      <a:srgbClr val="FFFFFF"/>
    </a:accent3>
    <a:accent4>
      <a:srgbClr val="505153"/>
    </a:accent4>
    <a:accent5>
      <a:srgbClr val="B0C2D1"/>
    </a:accent5>
    <a:accent6>
      <a:srgbClr val="A29A72"/>
    </a:accent6>
    <a:hlink>
      <a:srgbClr val="CE7019"/>
    </a:hlink>
    <a:folHlink>
      <a:srgbClr val="8DA3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PPTrevised_cover_1</Template>
  <TotalTime>4758</TotalTime>
  <Words>1862</Words>
  <Application>Microsoft Office PowerPoint</Application>
  <PresentationFormat>On-screen Show (16:9)</PresentationFormat>
  <Paragraphs>337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PPTrevised_cover_1</vt:lpstr>
      <vt:lpstr>final-IASB_PPT_template_2010</vt:lpstr>
      <vt:lpstr>1_XBRL template 2011</vt:lpstr>
      <vt:lpstr>13_Custom Design</vt:lpstr>
      <vt:lpstr>4_Custom Design</vt:lpstr>
      <vt:lpstr>2011 template</vt:lpstr>
      <vt:lpstr>1_2011 template</vt:lpstr>
      <vt:lpstr>7_Custom Design</vt:lpstr>
      <vt:lpstr>XBRL 2010 Template</vt:lpstr>
      <vt:lpstr>IFRS Taxonomy 2014 </vt:lpstr>
      <vt:lpstr>Agenda</vt:lpstr>
      <vt:lpstr>The IFRS Taxonomy</vt:lpstr>
      <vt:lpstr>The IFRS Taxonomy</vt:lpstr>
      <vt:lpstr>The IFRS Taxonomy:  scope and development process</vt:lpstr>
      <vt:lpstr>What do we consider when creating tags?</vt:lpstr>
      <vt:lpstr>Decision tree</vt:lpstr>
      <vt:lpstr>Development timeline – 2014 Taxonomy</vt:lpstr>
      <vt:lpstr>Main changes since the  IFRS Taxonomy 2013</vt:lpstr>
      <vt:lpstr>Content</vt:lpstr>
      <vt:lpstr>IFRS Taxonomy – Hedge Accounting</vt:lpstr>
      <vt:lpstr>IFRS Taxonomy – Hedge Accounting</vt:lpstr>
      <vt:lpstr>IFRS Taxonomy – Common Practice</vt:lpstr>
      <vt:lpstr>IFRS Taxonomy – Common Practice</vt:lpstr>
      <vt:lpstr>IFRS Taxonomy – Amendments to IAS 36</vt:lpstr>
      <vt:lpstr>IFRS Taxonomy – Annual Improvements to IFRSs</vt:lpstr>
      <vt:lpstr>Architecture</vt:lpstr>
      <vt:lpstr>IFRS Taxonomy Architecture</vt:lpstr>
      <vt:lpstr>IFRS Taxonomy Architecture</vt:lpstr>
      <vt:lpstr>IFRS Taxonomy Architecture - planned</vt:lpstr>
      <vt:lpstr>Statistics</vt:lpstr>
      <vt:lpstr>Statistics</vt:lpstr>
      <vt:lpstr>Supporting materials</vt:lpstr>
      <vt:lpstr>IFRS Taxonomy Illustrated (ITI)</vt:lpstr>
      <vt:lpstr>Versioned IFRS Taxonomy Illustrated </vt:lpstr>
      <vt:lpstr>xIFRS</vt:lpstr>
      <vt:lpstr>IFRS Taxonomy 2014 files</vt:lpstr>
      <vt:lpstr>IFRS Taxonomy 2014 files</vt:lpstr>
      <vt:lpstr>Future IFRS Taxonomy Interim Releases</vt:lpstr>
      <vt:lpstr>IFRSs impacting IFRS Taxonomy in 2014 </vt:lpstr>
      <vt:lpstr>IFRSs impacting IFRS Taxonomy in 2014</vt:lpstr>
      <vt:lpstr>Common and industry practice in 2014</vt:lpstr>
      <vt:lpstr>Contact us</vt:lpstr>
      <vt:lpstr>Questions or comments?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Andie Wood</dc:creator>
  <cp:lastModifiedBy>Wladek Krawiec</cp:lastModifiedBy>
  <cp:revision>232</cp:revision>
  <cp:lastPrinted>2014-01-24T11:51:14Z</cp:lastPrinted>
  <dcterms:created xsi:type="dcterms:W3CDTF">2012-09-06T13:43:28Z</dcterms:created>
  <dcterms:modified xsi:type="dcterms:W3CDTF">2014-05-12T12:36:36Z</dcterms:modified>
</cp:coreProperties>
</file>