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5" r:id="rId8"/>
    <p:sldId id="289" r:id="rId9"/>
    <p:sldId id="290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63" r:id="rId24"/>
    <p:sldId id="271" r:id="rId25"/>
    <p:sldId id="270" r:id="rId26"/>
    <p:sldId id="286" r:id="rId27"/>
    <p:sldId id="265" r:id="rId28"/>
    <p:sldId id="266" r:id="rId29"/>
    <p:sldId id="267" r:id="rId30"/>
    <p:sldId id="287" r:id="rId31"/>
    <p:sldId id="268" r:id="rId32"/>
    <p:sldId id="264" r:id="rId33"/>
    <p:sldId id="288" r:id="rId34"/>
    <p:sldId id="26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79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1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0D9D-C11C-1440-8333-B7380B731018}" type="datetimeFigureOut">
              <a:rPr lang="en-US" smtClean="0"/>
              <a:t>5/6/14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CF92-52C0-9143-A84B-7A1899EA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93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0D9D-C11C-1440-8333-B7380B731018}" type="datetimeFigureOut">
              <a:rPr lang="en-US" smtClean="0"/>
              <a:t>5/6/14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CF92-52C0-9143-A84B-7A1899EA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0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0D9D-C11C-1440-8333-B7380B731018}" type="datetimeFigureOut">
              <a:rPr lang="en-US" smtClean="0"/>
              <a:t>5/6/14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CF92-52C0-9143-A84B-7A1899EA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4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0D9D-C11C-1440-8333-B7380B731018}" type="datetimeFigureOut">
              <a:rPr lang="en-US" smtClean="0"/>
              <a:t>5/6/14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CF92-52C0-9143-A84B-7A1899EA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3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0D9D-C11C-1440-8333-B7380B731018}" type="datetimeFigureOut">
              <a:rPr lang="en-US" smtClean="0"/>
              <a:t>5/6/14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CF92-52C0-9143-A84B-7A1899EA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9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0D9D-C11C-1440-8333-B7380B731018}" type="datetimeFigureOut">
              <a:rPr lang="en-US" smtClean="0"/>
              <a:t>5/6/14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CF92-52C0-9143-A84B-7A1899EA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19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0D9D-C11C-1440-8333-B7380B731018}" type="datetimeFigureOut">
              <a:rPr lang="en-US" smtClean="0"/>
              <a:t>5/6/14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CF92-52C0-9143-A84B-7A1899EA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6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0D9D-C11C-1440-8333-B7380B731018}" type="datetimeFigureOut">
              <a:rPr lang="en-US" smtClean="0"/>
              <a:t>5/6/14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CF92-52C0-9143-A84B-7A1899EA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16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0D9D-C11C-1440-8333-B7380B731018}" type="datetimeFigureOut">
              <a:rPr lang="en-US" smtClean="0"/>
              <a:t>5/6/14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CF92-52C0-9143-A84B-7A1899EA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0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0D9D-C11C-1440-8333-B7380B731018}" type="datetimeFigureOut">
              <a:rPr lang="en-US" smtClean="0"/>
              <a:t>5/6/14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CF92-52C0-9143-A84B-7A1899EA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50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0D9D-C11C-1440-8333-B7380B731018}" type="datetimeFigureOut">
              <a:rPr lang="en-US" smtClean="0"/>
              <a:t>5/6/14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CF92-52C0-9143-A84B-7A1899EA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A0D9D-C11C-1440-8333-B7380B731018}" type="datetimeFigureOut">
              <a:rPr lang="en-US" smtClean="0"/>
              <a:t>5/6/14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CCF92-52C0-9143-A84B-7A1899EA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1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fd.uci.edu/~gohlke/pythonlibs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ocalhost/help" TargetMode="External"/><Relationship Id="rId3" Type="http://schemas.openxmlformats.org/officeDocument/2006/relationships/hyperlink" Target="http://localhost:8080//rest/xbrl/validation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2971800"/>
            <a:ext cx="7543800" cy="17526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ea typeface="Batang" pitchFamily="18" charset="-127"/>
              </a:rPr>
              <a:t>XBRL </a:t>
            </a:r>
            <a:r>
              <a:rPr lang="en-US" sz="4000" b="1" dirty="0" err="1" smtClean="0">
                <a:ea typeface="Batang" pitchFamily="18" charset="-127"/>
              </a:rPr>
              <a:t>Arelle</a:t>
            </a:r>
            <a:r>
              <a:rPr lang="en-US" sz="4000" b="1" baseline="30000" dirty="0" smtClean="0">
                <a:ea typeface="Batang" pitchFamily="18" charset="-127"/>
              </a:rPr>
              <a:t>®</a:t>
            </a:r>
            <a:r>
              <a:rPr lang="en-US" sz="4000" b="1" dirty="0" smtClean="0">
                <a:ea typeface="Batang" pitchFamily="18" charset="-127"/>
              </a:rPr>
              <a:t> Tutorial</a:t>
            </a:r>
            <a:endParaRPr lang="en-US" sz="4000" b="1" dirty="0">
              <a:ea typeface="Batang" pitchFamily="18" charset="-127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09600" y="5257800"/>
            <a:ext cx="79248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ea typeface="Batang" pitchFamily="18" charset="-127"/>
              </a:rPr>
              <a:t>May 7, 2014</a:t>
            </a:r>
            <a:endParaRPr lang="en-US" dirty="0">
              <a:ea typeface="Batang" pitchFamily="18" charset="-127"/>
            </a:endParaRPr>
          </a:p>
        </p:txBody>
      </p:sp>
      <p:pic>
        <p:nvPicPr>
          <p:cNvPr id="6" name="Picture 5" descr="logo-1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685800"/>
            <a:ext cx="3810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0" y="183898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EC4C8"/>
                </a:solidFill>
                <a:ea typeface="Batang" pitchFamily="18" charset="-127"/>
              </a:rPr>
              <a:t>open source </a:t>
            </a:r>
            <a:r>
              <a:rPr lang="en-US" sz="2800" b="1" dirty="0" err="1" smtClean="0">
                <a:solidFill>
                  <a:srgbClr val="1EC4C8"/>
                </a:solidFill>
                <a:ea typeface="Batang" pitchFamily="18" charset="-127"/>
              </a:rPr>
              <a:t>xb</a:t>
            </a:r>
            <a:r>
              <a:rPr lang="en-US" sz="2800" b="1" dirty="0" err="1" smtClean="0">
                <a:solidFill>
                  <a:srgbClr val="BF2FBF"/>
                </a:solidFill>
                <a:ea typeface="Batang" pitchFamily="18" charset="-127"/>
              </a:rPr>
              <a:t>rl</a:t>
            </a:r>
            <a:r>
              <a:rPr lang="en-US" sz="2800" b="1" dirty="0" smtClean="0">
                <a:solidFill>
                  <a:srgbClr val="20CED2"/>
                </a:solidFill>
                <a:ea typeface="Batang" pitchFamily="18" charset="-127"/>
              </a:rPr>
              <a:t> </a:t>
            </a:r>
            <a:r>
              <a:rPr lang="en-US" sz="2800" b="1" dirty="0" smtClean="0">
                <a:solidFill>
                  <a:srgbClr val="1EC4C8"/>
                </a:solidFill>
                <a:ea typeface="Batang" pitchFamily="18" charset="-127"/>
              </a:rPr>
              <a:t>platform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9497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Databases Support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25963"/>
          </a:xfrm>
        </p:spPr>
        <p:txBody>
          <a:bodyPr>
            <a:normAutofit lnSpcReduction="10000"/>
          </a:bodyPr>
          <a:lstStyle/>
          <a:p>
            <a:pPr indent="-457200">
              <a:buSzPct val="80000"/>
            </a:pPr>
            <a:r>
              <a:rPr lang="en-US" dirty="0" smtClean="0"/>
              <a:t>Bulk load &amp; update database</a:t>
            </a:r>
          </a:p>
          <a:p>
            <a:pPr lvl="1" indent="-457200">
              <a:buSzPct val="80000"/>
            </a:pPr>
            <a:r>
              <a:rPr lang="en-US" dirty="0" smtClean="0"/>
              <a:t>From SEC RSS, UK &amp; FSA websites</a:t>
            </a:r>
          </a:p>
          <a:p>
            <a:pPr lvl="1" indent="-457200">
              <a:buSzPct val="80000"/>
            </a:pPr>
            <a:r>
              <a:rPr lang="en-US" dirty="0" smtClean="0"/>
              <a:t>From GUI, files &amp; scripts</a:t>
            </a:r>
          </a:p>
          <a:p>
            <a:pPr indent="-457200">
              <a:buSzPct val="80000"/>
            </a:pPr>
            <a:r>
              <a:rPr lang="en-US" dirty="0" smtClean="0"/>
              <a:t>Database Schemas:</a:t>
            </a:r>
          </a:p>
          <a:p>
            <a:pPr lvl="1" indent="-457200">
              <a:buSzPct val="80000"/>
            </a:pPr>
            <a:r>
              <a:rPr lang="en-US" dirty="0" smtClean="0"/>
              <a:t>XBRL-US Public</a:t>
            </a:r>
          </a:p>
          <a:p>
            <a:pPr lvl="2" indent="-457200">
              <a:buSzPct val="80000"/>
            </a:pPr>
            <a:r>
              <a:rPr lang="en-US" dirty="0" err="1" smtClean="0"/>
              <a:t>Postgres</a:t>
            </a:r>
            <a:r>
              <a:rPr lang="en-US" dirty="0" smtClean="0"/>
              <a:t> only</a:t>
            </a:r>
          </a:p>
          <a:p>
            <a:pPr lvl="1" indent="-457200">
              <a:buSzPct val="80000"/>
            </a:pPr>
            <a:r>
              <a:rPr lang="en-US" dirty="0" smtClean="0"/>
              <a:t>XBRL Abstract Model</a:t>
            </a:r>
          </a:p>
          <a:p>
            <a:pPr lvl="2" indent="-457200">
              <a:buSzPct val="80000"/>
            </a:pPr>
            <a:r>
              <a:rPr lang="en-US" dirty="0" smtClean="0"/>
              <a:t>SQL (</a:t>
            </a:r>
            <a:r>
              <a:rPr lang="en-US" dirty="0" err="1" smtClean="0"/>
              <a:t>Postgres</a:t>
            </a:r>
            <a:r>
              <a:rPr lang="en-US" dirty="0" smtClean="0"/>
              <a:t>, SQLite, MySQL, MS SQL, Oracle)</a:t>
            </a:r>
          </a:p>
          <a:p>
            <a:pPr lvl="2" indent="-457200">
              <a:buSzPct val="80000"/>
            </a:pPr>
            <a:r>
              <a:rPr lang="en-US" dirty="0" smtClean="0"/>
              <a:t>Graph (Cassandra, RDF, JSON)</a:t>
            </a:r>
          </a:p>
        </p:txBody>
      </p:sp>
    </p:spTree>
    <p:extLst>
      <p:ext uri="{BB962C8B-B14F-4D97-AF65-F5344CB8AC3E}">
        <p14:creationId xmlns:p14="http://schemas.microsoft.com/office/powerpoint/2010/main" val="3606985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XBRL-US Public schema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495" t="735" r="4995" b="7351"/>
          <a:stretch>
            <a:fillRect/>
          </a:stretch>
        </p:blipFill>
        <p:spPr bwMode="auto">
          <a:xfrm>
            <a:off x="76200" y="898481"/>
            <a:ext cx="8965391" cy="588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5421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Installing XBRL-US </a:t>
            </a:r>
            <a:r>
              <a:rPr lang="en-US" dirty="0" err="1" smtClean="0"/>
              <a:t>Postgres</a:t>
            </a:r>
            <a:r>
              <a:rPr lang="en-US" dirty="0" smtClean="0"/>
              <a:t> DB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25963"/>
          </a:xfrm>
        </p:spPr>
        <p:txBody>
          <a:bodyPr/>
          <a:lstStyle/>
          <a:p>
            <a:pPr indent="-457200">
              <a:buSzPct val="80000"/>
            </a:pPr>
            <a:r>
              <a:rPr lang="en-US" dirty="0" smtClean="0"/>
              <a:t>Install </a:t>
            </a:r>
            <a:r>
              <a:rPr lang="en-US" dirty="0" err="1" smtClean="0"/>
              <a:t>Postgres</a:t>
            </a:r>
            <a:endParaRPr lang="en-US" dirty="0" smtClean="0"/>
          </a:p>
          <a:p>
            <a:pPr lvl="1" indent="-457200">
              <a:buSzPct val="80000"/>
            </a:pPr>
            <a:r>
              <a:rPr lang="en-US" dirty="0" smtClean="0"/>
              <a:t>Create database, user, password, load DDL</a:t>
            </a:r>
          </a:p>
          <a:p>
            <a:pPr indent="-457200">
              <a:buSzPct val="80000"/>
            </a:pPr>
            <a:r>
              <a:rPr lang="en-US" dirty="0" smtClean="0"/>
              <a:t>Install </a:t>
            </a:r>
            <a:r>
              <a:rPr lang="en-US" dirty="0" err="1" smtClean="0"/>
              <a:t>Arelle</a:t>
            </a:r>
            <a:r>
              <a:rPr lang="en-US" dirty="0" smtClean="0"/>
              <a:t> &amp; </a:t>
            </a:r>
            <a:r>
              <a:rPr lang="en-US" dirty="0" err="1" smtClean="0"/>
              <a:t>xbrlDB</a:t>
            </a:r>
            <a:r>
              <a:rPr lang="en-US" dirty="0" smtClean="0"/>
              <a:t> plugin</a:t>
            </a:r>
          </a:p>
          <a:p>
            <a:pPr indent="-457200">
              <a:buSzPct val="80000"/>
            </a:pPr>
            <a:r>
              <a:rPr lang="en-US" dirty="0" smtClean="0"/>
              <a:t>Run </a:t>
            </a:r>
            <a:r>
              <a:rPr lang="en-US" i="1" dirty="0" smtClean="0"/>
              <a:t>RSS feeds</a:t>
            </a:r>
            <a:r>
              <a:rPr lang="en-US" dirty="0" smtClean="0"/>
              <a:t> or </a:t>
            </a:r>
            <a:r>
              <a:rPr lang="en-US" dirty="0" err="1" smtClean="0"/>
              <a:t>cmd</a:t>
            </a:r>
            <a:r>
              <a:rPr lang="en-US" dirty="0" smtClean="0"/>
              <a:t> scripts</a:t>
            </a:r>
          </a:p>
          <a:p>
            <a:pPr lvl="1" indent="-457200">
              <a:buSzPct val="80000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arelleCmdLine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-f c:\temp\test.rss -v --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disclosureSystem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efm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-pragmatic-all-years --store-to-XBRL-DB "host, port,user,pwd,database,90,postgres“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2"/>
              </a:buBlip>
            </a:pPr>
            <a:endParaRPr lang="en-US" dirty="0" smtClean="0"/>
          </a:p>
          <a:p>
            <a:pPr lvl="1" indent="-457200" eaLnBrk="1" hangingPunct="1">
              <a:buSzPct val="80000"/>
              <a:buFont typeface="Arial" charset="0"/>
              <a:buBlip>
                <a:blip r:embed="rId2"/>
              </a:buBlip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3859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1828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Graph Model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971"/>
            <a:ext cx="8382000" cy="672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57797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Graph Databases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525963"/>
          </a:xfrm>
        </p:spPr>
        <p:txBody>
          <a:bodyPr/>
          <a:lstStyle/>
          <a:p>
            <a:pPr indent="-457200">
              <a:buSzPct val="80000"/>
            </a:pPr>
            <a:r>
              <a:rPr lang="en-US" dirty="0" smtClean="0"/>
              <a:t>Social networking technology (</a:t>
            </a:r>
            <a:r>
              <a:rPr lang="en-US" dirty="0" err="1" smtClean="0"/>
              <a:t>Facebook</a:t>
            </a:r>
            <a:r>
              <a:rPr lang="en-US" dirty="0" smtClean="0"/>
              <a:t>)</a:t>
            </a:r>
          </a:p>
          <a:p>
            <a:pPr lvl="1" indent="-457200">
              <a:buSzPct val="80000"/>
            </a:pPr>
            <a:r>
              <a:rPr lang="en-US" dirty="0" err="1" smtClean="0"/>
              <a:t>Rexter</a:t>
            </a:r>
            <a:r>
              <a:rPr lang="en-US" dirty="0" smtClean="0"/>
              <a:t> interface, Titan data store</a:t>
            </a:r>
          </a:p>
          <a:p>
            <a:pPr lvl="1" indent="-457200">
              <a:buSzPct val="80000"/>
            </a:pPr>
            <a:r>
              <a:rPr lang="en-US" dirty="0" smtClean="0"/>
              <a:t>Multiple </a:t>
            </a:r>
            <a:r>
              <a:rPr lang="en-US" dirty="0" err="1" smtClean="0"/>
              <a:t>backends</a:t>
            </a:r>
            <a:r>
              <a:rPr lang="en-US" dirty="0" smtClean="0"/>
              <a:t> (Cassandra, </a:t>
            </a:r>
            <a:r>
              <a:rPr lang="en-US" dirty="0" err="1" smtClean="0"/>
              <a:t>HBase</a:t>
            </a:r>
            <a:r>
              <a:rPr lang="en-US" dirty="0" smtClean="0"/>
              <a:t>)</a:t>
            </a:r>
          </a:p>
          <a:p>
            <a:pPr lvl="1" indent="-457200">
              <a:buSzPct val="80000"/>
            </a:pPr>
            <a:r>
              <a:rPr lang="en-US" dirty="0" smtClean="0"/>
              <a:t>Gremlin / Groovy query (</a:t>
            </a:r>
            <a:r>
              <a:rPr lang="en-US" dirty="0" err="1" smtClean="0"/>
              <a:t>tinkerpop</a:t>
            </a:r>
            <a:r>
              <a:rPr lang="en-US" dirty="0" smtClean="0"/>
              <a:t>)</a:t>
            </a:r>
          </a:p>
          <a:p>
            <a:pPr indent="-457200">
              <a:buSzPct val="80000"/>
            </a:pPr>
            <a:r>
              <a:rPr lang="en-US" dirty="0" smtClean="0"/>
              <a:t>Run </a:t>
            </a:r>
            <a:r>
              <a:rPr lang="en-US" i="1" dirty="0" smtClean="0"/>
              <a:t>RSS feeds</a:t>
            </a:r>
            <a:r>
              <a:rPr lang="en-US" dirty="0" smtClean="0"/>
              <a:t> or </a:t>
            </a:r>
            <a:r>
              <a:rPr lang="en-US" dirty="0" err="1" smtClean="0"/>
              <a:t>cmd</a:t>
            </a:r>
            <a:r>
              <a:rPr lang="en-US" dirty="0" smtClean="0"/>
              <a:t> scripts</a:t>
            </a:r>
          </a:p>
          <a:p>
            <a:pPr lvl="1" indent="-457200">
              <a:buSzPct val="80000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arelleCmdLine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-f c:\temp\test.rss -v --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disclosureSystem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efm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-pragmatic-all-years --store-to-XBRL-DB "host, port,user,pwd,database,90,rexter”</a:t>
            </a:r>
          </a:p>
          <a:p>
            <a:pPr lvl="1" indent="-457200" eaLnBrk="1" hangingPunct="1">
              <a:buSzPct val="80000"/>
              <a:buFont typeface="Arial" charset="0"/>
              <a:buBlip>
                <a:blip r:embed="rId2"/>
              </a:buBlip>
            </a:pPr>
            <a:endParaRPr lang="en-US" dirty="0" smtClean="0"/>
          </a:p>
          <a:p>
            <a:pPr lvl="1" indent="-457200" eaLnBrk="1" hangingPunct="1">
              <a:buSzPct val="80000"/>
              <a:buFont typeface="Arial" charset="0"/>
              <a:buBlip>
                <a:blip r:embed="rId2"/>
              </a:buBlip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7832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6400800" cy="664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3276600" y="0"/>
            <a:ext cx="388620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Graph to </a:t>
            </a:r>
            <a:b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 Points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45855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685800" y="0"/>
            <a:ext cx="739140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RDF Model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2227" name="Picture 3" descr="C:\Users\Herm Fischer\Documents\mvsl\projects\Arelle\WebFilings\RDF\rdf_diagr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62062"/>
            <a:ext cx="8805863" cy="5367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6996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Storing into to RDF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525963"/>
          </a:xfrm>
        </p:spPr>
        <p:txBody>
          <a:bodyPr/>
          <a:lstStyle/>
          <a:p>
            <a:pPr indent="-457200">
              <a:buSzPct val="80000"/>
            </a:pPr>
            <a:r>
              <a:rPr lang="en-US" dirty="0" smtClean="0"/>
              <a:t>RDF stores</a:t>
            </a:r>
          </a:p>
          <a:p>
            <a:pPr lvl="1" indent="-457200">
              <a:buSzPct val="80000"/>
            </a:pPr>
            <a:r>
              <a:rPr lang="en-US" dirty="0" smtClean="0"/>
              <a:t>Files (turtle, XML)</a:t>
            </a:r>
          </a:p>
          <a:p>
            <a:pPr lvl="1" indent="-457200">
              <a:buSzPct val="80000"/>
            </a:pPr>
            <a:r>
              <a:rPr lang="en-US" dirty="0" smtClean="0"/>
              <a:t>Database </a:t>
            </a:r>
            <a:r>
              <a:rPr lang="en-US" dirty="0" err="1" smtClean="0"/>
              <a:t>NanoSparqlServer</a:t>
            </a:r>
            <a:endParaRPr lang="en-US" dirty="0" smtClean="0"/>
          </a:p>
          <a:p>
            <a:pPr indent="-457200">
              <a:buSzPct val="80000"/>
            </a:pPr>
            <a:r>
              <a:rPr lang="en-US" dirty="0" smtClean="0"/>
              <a:t>Run </a:t>
            </a:r>
            <a:r>
              <a:rPr lang="en-US" i="1" dirty="0" smtClean="0"/>
              <a:t>RSS feeds</a:t>
            </a:r>
            <a:r>
              <a:rPr lang="en-US" dirty="0" smtClean="0"/>
              <a:t> or </a:t>
            </a:r>
            <a:r>
              <a:rPr lang="en-US" dirty="0" err="1" smtClean="0"/>
              <a:t>cmd</a:t>
            </a:r>
            <a:r>
              <a:rPr lang="en-US" dirty="0" smtClean="0"/>
              <a:t> scripts</a:t>
            </a:r>
          </a:p>
          <a:p>
            <a:pPr lvl="1" indent="-457200">
              <a:buSzPct val="80000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arelleCmdLine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-f c:\temp\test.rss -v –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disclosureSystem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efm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-pragmatic-all-years --store-to-XBRL-DB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rdfFile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,,,, c:\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abc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\test.turtle,600,rdfDB”</a:t>
            </a:r>
            <a:endParaRPr lang="en-US" dirty="0" smtClean="0"/>
          </a:p>
          <a:p>
            <a:pPr lvl="1" indent="-457200" eaLnBrk="1" hangingPunct="1">
              <a:buSzPct val="80000"/>
              <a:buFont typeface="Arial" charset="0"/>
              <a:buBlip>
                <a:blip r:embed="rId2"/>
              </a:buBlip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3020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685800" y="0"/>
            <a:ext cx="739140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JSON Model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3250" name="Picture 2" descr="C:\Users\Herm Fischer\Documents\mvsl\projects\Arelle\WebFilings\RDF\json_diagr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8805863" cy="5667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0698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Storing into JSON Database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525963"/>
          </a:xfrm>
        </p:spPr>
        <p:txBody>
          <a:bodyPr/>
          <a:lstStyle/>
          <a:p>
            <a:pPr indent="-457200">
              <a:buSzPct val="80000"/>
            </a:pPr>
            <a:r>
              <a:rPr lang="en-US" dirty="0" smtClean="0"/>
              <a:t>JSON file </a:t>
            </a:r>
            <a:r>
              <a:rPr lang="en-US" dirty="0" err="1" smtClean="0"/>
              <a:t>sytax</a:t>
            </a:r>
            <a:endParaRPr lang="en-US" dirty="0" smtClean="0"/>
          </a:p>
          <a:p>
            <a:pPr lvl="1" indent="-457200">
              <a:buSzPct val="80000"/>
            </a:pPr>
            <a:r>
              <a:rPr lang="en-US" dirty="0" err="1" smtClean="0"/>
              <a:t>MongoDB</a:t>
            </a:r>
            <a:r>
              <a:rPr lang="en-US" dirty="0" smtClean="0"/>
              <a:t> interesting, size issues</a:t>
            </a:r>
          </a:p>
          <a:p>
            <a:pPr indent="-457200">
              <a:buSzPct val="80000"/>
            </a:pPr>
            <a:r>
              <a:rPr lang="en-US" dirty="0" smtClean="0"/>
              <a:t>Run </a:t>
            </a:r>
            <a:r>
              <a:rPr lang="en-US" i="1" dirty="0" smtClean="0"/>
              <a:t>RSS feeds</a:t>
            </a:r>
            <a:r>
              <a:rPr lang="en-US" dirty="0" smtClean="0"/>
              <a:t> or </a:t>
            </a:r>
            <a:r>
              <a:rPr lang="en-US" dirty="0" err="1" smtClean="0"/>
              <a:t>cmd</a:t>
            </a:r>
            <a:r>
              <a:rPr lang="en-US" dirty="0" smtClean="0"/>
              <a:t> scripts</a:t>
            </a:r>
          </a:p>
          <a:p>
            <a:pPr lvl="1" indent="-457200">
              <a:buSzPct val="80000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arelleCmdLine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-f c:\temp\test.rss -v –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disclosureSystem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efm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-pragmatic-all-years --store-to-XBRL-DB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jsonFile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,,,, c:\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abc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\test.json,600,json”</a:t>
            </a:r>
            <a:endParaRPr lang="en-US" dirty="0" smtClean="0"/>
          </a:p>
          <a:p>
            <a:pPr lvl="1" indent="-457200" eaLnBrk="1" hangingPunct="1">
              <a:buSzPct val="80000"/>
              <a:buFont typeface="Arial" charset="0"/>
              <a:buBlip>
                <a:blip r:embed="rId2"/>
              </a:buBlip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3093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0391"/>
            <a:ext cx="8229600" cy="49919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Installation</a:t>
            </a:r>
          </a:p>
          <a:p>
            <a:r>
              <a:rPr lang="en-US" dirty="0" smtClean="0"/>
              <a:t>Validation (GUI, </a:t>
            </a:r>
            <a:r>
              <a:rPr lang="en-US" dirty="0" err="1" smtClean="0"/>
              <a:t>CmdLine</a:t>
            </a:r>
            <a:r>
              <a:rPr lang="en-US" dirty="0" smtClean="0"/>
              <a:t>, </a:t>
            </a:r>
            <a:r>
              <a:rPr lang="en-US" dirty="0" err="1" smtClean="0"/>
              <a:t>WebService</a:t>
            </a:r>
            <a:r>
              <a:rPr lang="en-US" dirty="0" smtClean="0"/>
              <a:t>)</a:t>
            </a:r>
          </a:p>
          <a:p>
            <a:r>
              <a:rPr lang="en-US" dirty="0" smtClean="0"/>
              <a:t>Saving to files, import Excel to DTS</a:t>
            </a:r>
          </a:p>
          <a:p>
            <a:r>
              <a:rPr lang="en-US" dirty="0" smtClean="0"/>
              <a:t>Databases</a:t>
            </a:r>
          </a:p>
          <a:p>
            <a:r>
              <a:rPr lang="en-US" dirty="0" smtClean="0"/>
              <a:t>Plug-ins (existing, developing)</a:t>
            </a:r>
          </a:p>
          <a:p>
            <a:r>
              <a:rPr lang="en-US" dirty="0" smtClean="0"/>
              <a:t>Packages (and </a:t>
            </a:r>
            <a:r>
              <a:rPr lang="en-US" dirty="0" err="1" smtClean="0"/>
              <a:t>remappings</a:t>
            </a:r>
            <a:r>
              <a:rPr lang="en-US" dirty="0" smtClean="0"/>
              <a:t>)</a:t>
            </a:r>
          </a:p>
          <a:p>
            <a:r>
              <a:rPr lang="en-US" dirty="0" smtClean="0"/>
              <a:t>Performance &amp; Profiling</a:t>
            </a:r>
          </a:p>
          <a:p>
            <a:r>
              <a:rPr lang="en-US" dirty="0" smtClean="0"/>
              <a:t>Integration (Java, C#, other)</a:t>
            </a:r>
          </a:p>
          <a:p>
            <a:r>
              <a:rPr lang="en-US" dirty="0" smtClean="0"/>
              <a:t>Testing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929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304800" y="0"/>
            <a:ext cx="259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SQL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Abstract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464" y="0"/>
            <a:ext cx="6130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65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Storing into SQL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525963"/>
          </a:xfrm>
        </p:spPr>
        <p:txBody>
          <a:bodyPr/>
          <a:lstStyle/>
          <a:p>
            <a:pPr indent="-457200">
              <a:buSzPct val="80000"/>
            </a:pPr>
            <a:r>
              <a:rPr lang="en-US" dirty="0" err="1" smtClean="0"/>
              <a:t>Postgres</a:t>
            </a:r>
            <a:r>
              <a:rPr lang="en-US" dirty="0" smtClean="0"/>
              <a:t>, SQLite, MySQL, MSSQL &amp; Oracle</a:t>
            </a:r>
          </a:p>
          <a:p>
            <a:pPr lvl="1" indent="-457200">
              <a:buSzPct val="80000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arelleCmdLine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-f c:\temp\test.rss -v –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disclosureSystem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efm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-pragmatic-all-years --store-to-XBRL-DB host,port,user,pwd,database600,pgSemantic</a:t>
            </a:r>
          </a:p>
          <a:p>
            <a:pPr lvl="2" indent="-457200">
              <a:buSzPct val="80000"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pgSemantic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–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Postgres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lvl="2" indent="-457200">
              <a:buSzPct val="80000"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mysqlSemantic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–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MySql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&amp; Cloud SQL (GAE)</a:t>
            </a:r>
          </a:p>
          <a:p>
            <a:pPr lvl="2" indent="-457200">
              <a:buSzPct val="80000"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mssqlSemantic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– MS SQL Server (2011)</a:t>
            </a:r>
          </a:p>
          <a:p>
            <a:pPr lvl="2" indent="-457200">
              <a:buSzPct val="80000"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orclSemantic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– Oracle 11g</a:t>
            </a:r>
          </a:p>
          <a:p>
            <a:pPr lvl="2" indent="-457200">
              <a:buSzPct val="80000"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sqliteSemantic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– SQLite</a:t>
            </a:r>
            <a:endParaRPr lang="en-US" dirty="0" smtClean="0"/>
          </a:p>
          <a:p>
            <a:pPr marL="285750" lvl="1" indent="0" eaLnBrk="1" hangingPunct="1">
              <a:buSzPct val="8000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4852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0"/>
            <a:ext cx="9144000" cy="582493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304800" y="0"/>
            <a:ext cx="259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DPM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78232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Plug-ins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</a:t>
            </a:r>
          </a:p>
          <a:p>
            <a:r>
              <a:rPr lang="en-US" dirty="0" smtClean="0"/>
              <a:t>Command line</a:t>
            </a:r>
          </a:p>
          <a:p>
            <a:r>
              <a:rPr lang="en-US" dirty="0" smtClean="0"/>
              <a:t>Standard plug-ins</a:t>
            </a:r>
          </a:p>
          <a:p>
            <a:r>
              <a:rPr lang="en-US" dirty="0" smtClean="0"/>
              <a:t>Developing custom plug-ins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212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 Plug-in Manager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046" b="6046"/>
          <a:stretch>
            <a:fillRect/>
          </a:stretch>
        </p:blipFill>
        <p:spPr>
          <a:xfrm>
            <a:off x="457200" y="1688808"/>
            <a:ext cx="8229600" cy="4525963"/>
          </a:xfr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98515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Command Line Plug-in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--plugins=PLUGINS     </a:t>
            </a:r>
            <a:endParaRPr lang="en-US" dirty="0" smtClean="0"/>
          </a:p>
          <a:p>
            <a:r>
              <a:rPr lang="en-US" dirty="0" smtClean="0"/>
              <a:t>Modify </a:t>
            </a:r>
            <a:r>
              <a:rPr lang="en-US" dirty="0"/>
              <a:t>plug-in configuration.  </a:t>
            </a:r>
            <a:endParaRPr lang="en-US" dirty="0" smtClean="0"/>
          </a:p>
          <a:p>
            <a:pPr lvl="1"/>
            <a:r>
              <a:rPr lang="en-US" dirty="0" smtClean="0"/>
              <a:t>Re</a:t>
            </a:r>
            <a:r>
              <a:rPr lang="en-US" dirty="0"/>
              <a:t>-save unless '</a:t>
            </a:r>
            <a:r>
              <a:rPr lang="en-US" dirty="0" smtClean="0"/>
              <a:t>temp’ is </a:t>
            </a:r>
            <a:r>
              <a:rPr lang="en-US" dirty="0"/>
              <a:t>in the module list.  </a:t>
            </a:r>
            <a:endParaRPr lang="en-US" dirty="0" smtClean="0"/>
          </a:p>
          <a:p>
            <a:pPr lvl="1"/>
            <a:r>
              <a:rPr lang="en-US" dirty="0" smtClean="0"/>
              <a:t>'</a:t>
            </a:r>
            <a:r>
              <a:rPr lang="en-US" dirty="0"/>
              <a:t>show' to show </a:t>
            </a:r>
            <a:r>
              <a:rPr lang="en-US" dirty="0" smtClean="0"/>
              <a:t>current plug</a:t>
            </a:r>
            <a:r>
              <a:rPr lang="en-US" dirty="0"/>
              <a:t>-in configuration.  </a:t>
            </a:r>
            <a:endParaRPr lang="en-US" dirty="0" smtClean="0"/>
          </a:p>
          <a:p>
            <a:pPr lvl="1"/>
            <a:r>
              <a:rPr lang="en-US" dirty="0" smtClean="0"/>
              <a:t>'</a:t>
            </a:r>
            <a:r>
              <a:rPr lang="en-US" dirty="0"/>
              <a:t>|' </a:t>
            </a:r>
            <a:r>
              <a:rPr lang="en-US" dirty="0" smtClean="0"/>
              <a:t>separator (multiple plugins and commands)</a:t>
            </a:r>
          </a:p>
          <a:p>
            <a:pPr lvl="1"/>
            <a:r>
              <a:rPr lang="en-US" dirty="0" smtClean="0"/>
              <a:t>+</a:t>
            </a:r>
            <a:r>
              <a:rPr lang="en-US" dirty="0" err="1"/>
              <a:t>url</a:t>
            </a:r>
            <a:r>
              <a:rPr lang="en-US" dirty="0"/>
              <a:t> to add plug-in by its </a:t>
            </a:r>
            <a:r>
              <a:rPr lang="en-US" dirty="0" err="1"/>
              <a:t>url</a:t>
            </a:r>
            <a:r>
              <a:rPr lang="en-US" dirty="0"/>
              <a:t> </a:t>
            </a:r>
            <a:r>
              <a:rPr lang="en-US" dirty="0" smtClean="0"/>
              <a:t>or filename</a:t>
            </a:r>
            <a:r>
              <a:rPr lang="en-US" dirty="0"/>
              <a:t>, </a:t>
            </a:r>
            <a:r>
              <a:rPr lang="en-US" dirty="0" smtClean="0"/>
              <a:t> (relative to installation plugin directory)</a:t>
            </a:r>
          </a:p>
          <a:p>
            <a:pPr lvl="1"/>
            <a:r>
              <a:rPr lang="en-US" dirty="0" smtClean="0"/>
              <a:t>~</a:t>
            </a:r>
            <a:r>
              <a:rPr lang="en-US" dirty="0"/>
              <a:t>name to reload a plug-in by its name, </a:t>
            </a:r>
            <a:endParaRPr lang="en-US" dirty="0" smtClean="0"/>
          </a:p>
          <a:p>
            <a:pPr lvl="1"/>
            <a:r>
              <a:rPr lang="en-US" dirty="0" smtClean="0"/>
              <a:t>-name to </a:t>
            </a:r>
            <a:r>
              <a:rPr lang="en-US" dirty="0"/>
              <a:t>remove a plug-in by its </a:t>
            </a:r>
            <a:r>
              <a:rPr lang="en-US" dirty="0" smtClean="0"/>
              <a:t>name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ame for temporary plug-in (not saved)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202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 Plug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Production code in …/plugin</a:t>
            </a:r>
          </a:p>
          <a:p>
            <a:r>
              <a:rPr lang="en-US" dirty="0" smtClean="0"/>
              <a:t>Examples in …examples/plugin</a:t>
            </a:r>
          </a:p>
          <a:p>
            <a:r>
              <a:rPr lang="en-US" dirty="0" smtClean="0"/>
              <a:t>Structure:</a:t>
            </a:r>
          </a:p>
          <a:p>
            <a:pPr lvl="1"/>
            <a:r>
              <a:rPr lang="en-US" dirty="0" smtClean="0"/>
              <a:t>Methods for plugin </a:t>
            </a:r>
          </a:p>
          <a:p>
            <a:pPr lvl="1"/>
            <a:r>
              <a:rPr lang="en-US" dirty="0" err="1" smtClean="0"/>
              <a:t>CmdLine</a:t>
            </a:r>
            <a:r>
              <a:rPr lang="en-US" dirty="0" smtClean="0"/>
              <a:t> &amp; GUI interfaces</a:t>
            </a:r>
          </a:p>
          <a:p>
            <a:pPr marL="457200" lvl="1" indent="0">
              <a:buNone/>
            </a:pPr>
            <a:r>
              <a:rPr lang="en-US" dirty="0" smtClean="0"/>
              <a:t>__</a:t>
            </a:r>
            <a:r>
              <a:rPr lang="en-US" dirty="0" err="1" smtClean="0"/>
              <a:t>pluginInfo</a:t>
            </a:r>
            <a:r>
              <a:rPr lang="en-US" dirty="0" smtClean="0"/>
              <a:t>__ : plug-in class methods</a:t>
            </a:r>
            <a:endParaRPr lang="en-US" dirty="0"/>
          </a:p>
          <a:p>
            <a:r>
              <a:rPr lang="en-US" dirty="0" smtClean="0"/>
              <a:t>Plugin distributed as source </a:t>
            </a:r>
            <a:r>
              <a:rPr lang="en-US" dirty="0" err="1" smtClean="0"/>
              <a:t>incl</a:t>
            </a:r>
            <a:r>
              <a:rPr lang="en-US" dirty="0" smtClean="0"/>
              <a:t> for binary app</a:t>
            </a:r>
          </a:p>
        </p:txBody>
      </p:sp>
    </p:spTree>
    <p:extLst>
      <p:ext uri="{BB962C8B-B14F-4D97-AF65-F5344CB8AC3E}">
        <p14:creationId xmlns:p14="http://schemas.microsoft.com/office/powerpoint/2010/main" val="3052680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457200">
              <a:buSzPct val="80000"/>
            </a:pPr>
            <a:r>
              <a:rPr lang="en-US" dirty="0" smtClean="0"/>
              <a:t>Zip manifests (Oasis Catalog, XII Package)</a:t>
            </a:r>
          </a:p>
          <a:p>
            <a:pPr lvl="1" indent="-457200">
              <a:buSzPct val="80000"/>
            </a:pPr>
            <a:r>
              <a:rPr lang="en-US" dirty="0" smtClean="0"/>
              <a:t>(currently only first oasis catalog is found)</a:t>
            </a:r>
            <a:endParaRPr lang="en-US" dirty="0" smtClean="0"/>
          </a:p>
          <a:p>
            <a:pPr indent="-457200">
              <a:buSzPct val="80000"/>
            </a:pPr>
            <a:r>
              <a:rPr lang="en-US" dirty="0" smtClean="0"/>
              <a:t>Entry points given names (</a:t>
            </a:r>
            <a:r>
              <a:rPr lang="en-US" dirty="0" err="1" smtClean="0"/>
              <a:t>vs</a:t>
            </a:r>
            <a:r>
              <a:rPr lang="en-US" dirty="0" smtClean="0"/>
              <a:t> fishing for files)</a:t>
            </a:r>
          </a:p>
          <a:p>
            <a:pPr indent="-457200">
              <a:buSzPct val="80000"/>
            </a:pPr>
            <a:r>
              <a:rPr lang="en-US" dirty="0" smtClean="0"/>
              <a:t>URL redirection catalog entries</a:t>
            </a:r>
          </a:p>
          <a:p>
            <a:pPr lvl="1" indent="-457200">
              <a:buSzPct val="80000"/>
            </a:pPr>
            <a:r>
              <a:rPr lang="en-US" dirty="0" smtClean="0"/>
              <a:t>Eliminate copying into cache</a:t>
            </a:r>
          </a:p>
          <a:p>
            <a:pPr lvl="1" indent="-457200">
              <a:buSzPct val="80000"/>
            </a:pPr>
            <a:r>
              <a:rPr lang="en-US" dirty="0" smtClean="0"/>
              <a:t>Support multiple packaged versions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115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 Package Manager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245" b="824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3439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Command Line Package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--</a:t>
            </a:r>
            <a:r>
              <a:rPr lang="en-US" dirty="0" smtClean="0"/>
              <a:t>packages=PACKAGES     </a:t>
            </a:r>
          </a:p>
          <a:p>
            <a:r>
              <a:rPr lang="en-US" dirty="0" smtClean="0"/>
              <a:t>Modify package </a:t>
            </a:r>
            <a:r>
              <a:rPr lang="en-US" dirty="0"/>
              <a:t>configuration.  </a:t>
            </a:r>
            <a:endParaRPr lang="en-US" dirty="0" smtClean="0"/>
          </a:p>
          <a:p>
            <a:pPr lvl="1"/>
            <a:r>
              <a:rPr lang="en-US" dirty="0" smtClean="0"/>
              <a:t>Re</a:t>
            </a:r>
            <a:r>
              <a:rPr lang="en-US" dirty="0"/>
              <a:t>-save unless '</a:t>
            </a:r>
            <a:r>
              <a:rPr lang="en-US" dirty="0" smtClean="0"/>
              <a:t>temp’ is </a:t>
            </a:r>
            <a:r>
              <a:rPr lang="en-US" dirty="0"/>
              <a:t>in the module list.  </a:t>
            </a:r>
            <a:endParaRPr lang="en-US" dirty="0" smtClean="0"/>
          </a:p>
          <a:p>
            <a:pPr lvl="1"/>
            <a:r>
              <a:rPr lang="en-US" dirty="0" smtClean="0"/>
              <a:t>'</a:t>
            </a:r>
            <a:r>
              <a:rPr lang="en-US" dirty="0"/>
              <a:t>show' to show </a:t>
            </a:r>
            <a:r>
              <a:rPr lang="en-US" dirty="0" smtClean="0"/>
              <a:t>current package </a:t>
            </a:r>
            <a:r>
              <a:rPr lang="en-US" dirty="0"/>
              <a:t>configuration.  </a:t>
            </a:r>
            <a:endParaRPr lang="en-US" dirty="0" smtClean="0"/>
          </a:p>
          <a:p>
            <a:pPr lvl="1"/>
            <a:r>
              <a:rPr lang="en-US" dirty="0" smtClean="0"/>
              <a:t>'</a:t>
            </a:r>
            <a:r>
              <a:rPr lang="en-US" dirty="0"/>
              <a:t>|' </a:t>
            </a:r>
            <a:r>
              <a:rPr lang="en-US" dirty="0" smtClean="0"/>
              <a:t>separator (multiple packages and commands)</a:t>
            </a:r>
          </a:p>
          <a:p>
            <a:pPr lvl="1"/>
            <a:r>
              <a:rPr lang="en-US" dirty="0" smtClean="0"/>
              <a:t>+</a:t>
            </a:r>
            <a:r>
              <a:rPr lang="en-US" dirty="0" err="1"/>
              <a:t>url</a:t>
            </a:r>
            <a:r>
              <a:rPr lang="en-US" dirty="0"/>
              <a:t> to add </a:t>
            </a:r>
            <a:r>
              <a:rPr lang="en-US" dirty="0" smtClean="0"/>
              <a:t>package </a:t>
            </a:r>
            <a:r>
              <a:rPr lang="en-US" dirty="0"/>
              <a:t>by its </a:t>
            </a:r>
            <a:r>
              <a:rPr lang="en-US" dirty="0" err="1"/>
              <a:t>url</a:t>
            </a:r>
            <a:r>
              <a:rPr lang="en-US" dirty="0"/>
              <a:t> </a:t>
            </a:r>
            <a:r>
              <a:rPr lang="en-US" dirty="0" smtClean="0"/>
              <a:t>or filename</a:t>
            </a:r>
            <a:r>
              <a:rPr lang="en-US" dirty="0"/>
              <a:t>, </a:t>
            </a:r>
            <a:r>
              <a:rPr lang="en-US" dirty="0" smtClean="0"/>
              <a:t> (</a:t>
            </a:r>
            <a:r>
              <a:rPr lang="en-US" dirty="0" err="1" smtClean="0"/>
              <a:t>url</a:t>
            </a:r>
            <a:r>
              <a:rPr lang="en-US" dirty="0" smtClean="0"/>
              <a:t> is full path)</a:t>
            </a:r>
          </a:p>
          <a:p>
            <a:pPr lvl="1"/>
            <a:r>
              <a:rPr lang="en-US" dirty="0" smtClean="0"/>
              <a:t>~</a:t>
            </a:r>
            <a:r>
              <a:rPr lang="en-US" dirty="0"/>
              <a:t>name to reload a </a:t>
            </a:r>
            <a:r>
              <a:rPr lang="en-US" dirty="0" smtClean="0"/>
              <a:t>package </a:t>
            </a:r>
            <a:r>
              <a:rPr lang="en-US" dirty="0"/>
              <a:t>by its name, </a:t>
            </a:r>
            <a:endParaRPr lang="en-US" dirty="0" smtClean="0"/>
          </a:p>
          <a:p>
            <a:pPr lvl="1"/>
            <a:r>
              <a:rPr lang="en-US" dirty="0" smtClean="0"/>
              <a:t>-name to </a:t>
            </a:r>
            <a:r>
              <a:rPr lang="en-US" dirty="0"/>
              <a:t>remove a </a:t>
            </a:r>
            <a:r>
              <a:rPr lang="en-US" dirty="0" smtClean="0"/>
              <a:t>package </a:t>
            </a:r>
            <a:r>
              <a:rPr lang="en-US" dirty="0"/>
              <a:t>by its </a:t>
            </a:r>
            <a:r>
              <a:rPr lang="en-US" dirty="0" smtClean="0"/>
              <a:t>name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ame for temporary package (not saved)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428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5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Executable app</a:t>
            </a:r>
          </a:p>
          <a:p>
            <a:pPr lvl="1"/>
            <a:r>
              <a:rPr lang="en-US" dirty="0" smtClean="0"/>
              <a:t>Windows installer exe from website</a:t>
            </a:r>
          </a:p>
          <a:p>
            <a:pPr lvl="1"/>
            <a:r>
              <a:rPr lang="en-US" dirty="0" smtClean="0"/>
              <a:t>Unix: Mac .</a:t>
            </a:r>
            <a:r>
              <a:rPr lang="en-US" dirty="0" err="1" smtClean="0"/>
              <a:t>dmg</a:t>
            </a:r>
            <a:r>
              <a:rPr lang="en-US" dirty="0" smtClean="0"/>
              <a:t> installer; Linux/Solaris zip</a:t>
            </a:r>
          </a:p>
          <a:p>
            <a:r>
              <a:rPr lang="en-US" dirty="0" smtClean="0"/>
              <a:t>Python sources</a:t>
            </a:r>
          </a:p>
          <a:p>
            <a:pPr lvl="1"/>
            <a:r>
              <a:rPr lang="en-US" dirty="0" err="1" smtClean="0"/>
              <a:t>gitHub.com</a:t>
            </a:r>
            <a:r>
              <a:rPr lang="en-US" dirty="0" smtClean="0"/>
              <a:t>/</a:t>
            </a:r>
            <a:r>
              <a:rPr lang="en-US" dirty="0" err="1" smtClean="0"/>
              <a:t>arelle</a:t>
            </a:r>
            <a:r>
              <a:rPr lang="en-US" dirty="0" smtClean="0"/>
              <a:t>, issues: </a:t>
            </a:r>
            <a:r>
              <a:rPr lang="en-US" dirty="0" err="1" smtClean="0"/>
              <a:t>arelle.atlassian.net</a:t>
            </a:r>
            <a:endParaRPr lang="en-US" dirty="0" smtClean="0"/>
          </a:p>
          <a:p>
            <a:pPr lvl="1"/>
            <a:r>
              <a:rPr lang="en-US" dirty="0" smtClean="0"/>
              <a:t>Install Python 3.3, </a:t>
            </a:r>
            <a:r>
              <a:rPr lang="en-US" dirty="0" err="1" smtClean="0"/>
              <a:t>lxml</a:t>
            </a:r>
            <a:r>
              <a:rPr lang="en-US" dirty="0" smtClean="0"/>
              <a:t>, regex, </a:t>
            </a:r>
            <a:r>
              <a:rPr lang="en-US" dirty="0" err="1" smtClean="0"/>
              <a:t>isodate</a:t>
            </a:r>
            <a:r>
              <a:rPr lang="en-US" dirty="0" smtClean="0"/>
              <a:t>, </a:t>
            </a:r>
            <a:r>
              <a:rPr lang="en-US" dirty="0" err="1" smtClean="0"/>
              <a:t>gzip</a:t>
            </a:r>
            <a:r>
              <a:rPr lang="en-US" dirty="0" smtClean="0"/>
              <a:t>, </a:t>
            </a:r>
            <a:r>
              <a:rPr lang="en-US" dirty="0" err="1" smtClean="0"/>
              <a:t>zlib</a:t>
            </a:r>
            <a:endParaRPr lang="en-US" dirty="0" smtClean="0"/>
          </a:p>
          <a:p>
            <a:pPr lvl="2"/>
            <a:r>
              <a:rPr lang="en-US" dirty="0" smtClean="0"/>
              <a:t>Windows from: </a:t>
            </a:r>
            <a:r>
              <a:rPr lang="en-US" dirty="0" smtClean="0">
                <a:hlinkClick r:id="rId2"/>
              </a:rPr>
              <a:t>www.lfd.uci.edu/~gohlke/pythonlibs/</a:t>
            </a:r>
            <a:endParaRPr lang="en-US" dirty="0" smtClean="0"/>
          </a:p>
          <a:p>
            <a:pPr lvl="2"/>
            <a:r>
              <a:rPr lang="en-US" dirty="0" smtClean="0"/>
              <a:t>Others: easy_install-3.3 {package}</a:t>
            </a:r>
          </a:p>
          <a:p>
            <a:pPr lvl="1"/>
            <a:r>
              <a:rPr lang="en-US" dirty="0" smtClean="0"/>
              <a:t>Plugins: </a:t>
            </a:r>
            <a:r>
              <a:rPr lang="en-US" dirty="0" err="1" smtClean="0"/>
              <a:t>rdflib</a:t>
            </a:r>
            <a:r>
              <a:rPr lang="en-US" dirty="0" smtClean="0"/>
              <a:t>, pg8000, </a:t>
            </a:r>
            <a:r>
              <a:rPr lang="en-US" dirty="0" err="1" smtClean="0"/>
              <a:t>pymysql</a:t>
            </a:r>
            <a:r>
              <a:rPr lang="en-US" dirty="0" smtClean="0"/>
              <a:t>, sqlite3, </a:t>
            </a:r>
            <a:r>
              <a:rPr lang="en-US" dirty="0" err="1" smtClean="0"/>
              <a:t>pyodbc</a:t>
            </a:r>
            <a:endParaRPr lang="en-US" dirty="0" smtClean="0"/>
          </a:p>
          <a:p>
            <a:pPr lvl="1"/>
            <a:r>
              <a:rPr lang="en-US" dirty="0" smtClean="0"/>
              <a:t>Distribution: </a:t>
            </a:r>
            <a:r>
              <a:rPr lang="en-US" dirty="0" err="1" smtClean="0"/>
              <a:t>cx_Freeze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060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mapping redirection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Config</a:t>
            </a:r>
            <a:r>
              <a:rPr lang="en-US" dirty="0" smtClean="0"/>
              <a:t>/</a:t>
            </a:r>
            <a:r>
              <a:rPr lang="en-US" dirty="0" err="1" smtClean="0"/>
              <a:t>mappings.xml</a:t>
            </a:r>
            <a:endParaRPr lang="en-US" dirty="0" smtClean="0"/>
          </a:p>
          <a:p>
            <a:pPr lvl="1"/>
            <a:r>
              <a:rPr lang="en-US" dirty="0" smtClean="0"/>
              <a:t>Maps URL or File to file, directory or into a zip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251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&amp; Profiling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--</a:t>
            </a:r>
            <a:r>
              <a:rPr lang="en-US" dirty="0" err="1" smtClean="0"/>
              <a:t>collectProfileStats</a:t>
            </a:r>
            <a:r>
              <a:rPr lang="en-US" dirty="0" smtClean="0"/>
              <a:t> - collect </a:t>
            </a:r>
            <a:r>
              <a:rPr lang="en-US" dirty="0"/>
              <a:t>profile </a:t>
            </a:r>
            <a:r>
              <a:rPr lang="en-US" dirty="0" smtClean="0"/>
              <a:t>statistics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(time and memory by processing phase)</a:t>
            </a:r>
          </a:p>
          <a:p>
            <a:pPr marL="0" indent="0">
              <a:buNone/>
            </a:pPr>
            <a:r>
              <a:rPr lang="en-US" dirty="0" smtClean="0"/>
              <a:t>    GUI tools log menu: collect/log profile stats</a:t>
            </a:r>
          </a:p>
          <a:p>
            <a:pPr marL="0" indent="0">
              <a:buNone/>
            </a:pPr>
            <a:r>
              <a:rPr lang="en-US" dirty="0" smtClean="0"/>
              <a:t>--plugins=</a:t>
            </a:r>
            <a:r>
              <a:rPr lang="en-US" dirty="0" err="1" smtClean="0"/>
              <a:t>profileCmdLine.py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/>
              <a:t> </a:t>
            </a:r>
            <a:r>
              <a:rPr lang="en-US" dirty="0" smtClean="0"/>
              <a:t>--</a:t>
            </a:r>
            <a:r>
              <a:rPr lang="en-US" dirty="0" err="1" smtClean="0"/>
              <a:t>saveProfilerReport</a:t>
            </a:r>
            <a:r>
              <a:rPr lang="en-US" dirty="0" smtClean="0"/>
              <a:t>=filename</a:t>
            </a:r>
          </a:p>
          <a:p>
            <a:pPr marL="0" indent="0">
              <a:buNone/>
            </a:pPr>
            <a:r>
              <a:rPr lang="en-US" dirty="0" smtClean="0"/>
              <a:t>GUI plugin </a:t>
            </a:r>
            <a:r>
              <a:rPr lang="en-US" dirty="0" err="1" smtClean="0"/>
              <a:t>profileFormula.py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validation menu: Profile formula validation  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9392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C# interface</a:t>
            </a:r>
          </a:p>
          <a:p>
            <a:r>
              <a:rPr lang="en-US" dirty="0" smtClean="0"/>
              <a:t>Java interface</a:t>
            </a:r>
          </a:p>
          <a:p>
            <a:r>
              <a:rPr lang="en-US" dirty="0" err="1"/>
              <a:t>i</a:t>
            </a:r>
            <a:r>
              <a:rPr lang="en-US" dirty="0" err="1" smtClean="0"/>
              <a:t>OS</a:t>
            </a:r>
            <a:r>
              <a:rPr lang="en-US" dirty="0" smtClean="0"/>
              <a:t> future planned</a:t>
            </a:r>
          </a:p>
          <a:p>
            <a:r>
              <a:rPr lang="en-US" dirty="0" smtClean="0"/>
              <a:t>Error messages txt/xml/</a:t>
            </a:r>
            <a:r>
              <a:rPr lang="en-US" dirty="0" err="1" smtClean="0"/>
              <a:t>json</a:t>
            </a:r>
            <a:r>
              <a:rPr lang="en-US" dirty="0" smtClean="0"/>
              <a:t> interfaces</a:t>
            </a:r>
          </a:p>
          <a:p>
            <a:r>
              <a:rPr lang="en-US" dirty="0" smtClean="0"/>
              <a:t>Table </a:t>
            </a:r>
            <a:r>
              <a:rPr lang="en-US" dirty="0" err="1" smtClean="0"/>
              <a:t>linkbase</a:t>
            </a:r>
            <a:r>
              <a:rPr lang="en-US" dirty="0" smtClean="0"/>
              <a:t> error reporting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0857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“wrapper”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Prepare parameters</a:t>
            </a:r>
          </a:p>
          <a:p>
            <a:r>
              <a:rPr lang="en-US" dirty="0" smtClean="0"/>
              <a:t>Prepare cache if offline, or Package file(s)</a:t>
            </a:r>
          </a:p>
          <a:p>
            <a:r>
              <a:rPr lang="en-US" dirty="0" smtClean="0"/>
              <a:t>Initiate in background as appropriate</a:t>
            </a:r>
          </a:p>
          <a:p>
            <a:pPr lvl="1"/>
            <a:r>
              <a:rPr lang="en-US" dirty="0" err="1"/>
              <a:t>r</a:t>
            </a:r>
            <a:r>
              <a:rPr lang="en-US" dirty="0" err="1" smtClean="0"/>
              <a:t>untime.exec</a:t>
            </a:r>
            <a:r>
              <a:rPr lang="en-US" dirty="0" smtClean="0"/>
              <a:t> or </a:t>
            </a:r>
            <a:r>
              <a:rPr lang="en-US" dirty="0" err="1" smtClean="0"/>
              <a:t>Process.start</a:t>
            </a:r>
            <a:endParaRPr lang="en-US" dirty="0" smtClean="0"/>
          </a:p>
          <a:p>
            <a:pPr lvl="1"/>
            <a:r>
              <a:rPr lang="en-US" dirty="0" smtClean="0"/>
              <a:t>If run from GUI, named pipe to display status info</a:t>
            </a:r>
          </a:p>
          <a:p>
            <a:r>
              <a:rPr lang="en-US" dirty="0" smtClean="0"/>
              <a:t>Process resulting log file (txt, .xml or .</a:t>
            </a:r>
            <a:r>
              <a:rPr lang="en-US" dirty="0" err="1" smtClean="0"/>
              <a:t>json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Integrate error results to source files/tables/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2"/>
            <a:r>
              <a:rPr lang="en-US" dirty="0" err="1"/>
              <a:t>h</a:t>
            </a:r>
            <a:r>
              <a:rPr lang="en-US" dirty="0" err="1" smtClean="0"/>
              <a:t>ref’s</a:t>
            </a:r>
            <a:r>
              <a:rPr lang="en-US" dirty="0" smtClean="0"/>
              <a:t> for each log entry with tooltip info in .</a:t>
            </a:r>
            <a:r>
              <a:rPr lang="en-US" dirty="0" err="1" smtClean="0"/>
              <a:t>xsml</a:t>
            </a:r>
            <a:r>
              <a:rPr lang="en-US" dirty="0" smtClean="0"/>
              <a:t>/.</a:t>
            </a:r>
            <a:r>
              <a:rPr lang="en-US" dirty="0" err="1" smtClean="0"/>
              <a:t>json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6827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testing using XBRL validation suite files</a:t>
            </a:r>
          </a:p>
          <a:p>
            <a:r>
              <a:rPr lang="en-US" dirty="0" smtClean="0"/>
              <a:t>Run either by:</a:t>
            </a:r>
          </a:p>
          <a:p>
            <a:pPr lvl="1"/>
            <a:r>
              <a:rPr lang="en-US" dirty="0" smtClean="0"/>
              <a:t>Command .bat/.</a:t>
            </a:r>
            <a:r>
              <a:rPr lang="en-US" dirty="0" err="1" smtClean="0"/>
              <a:t>sh</a:t>
            </a:r>
            <a:r>
              <a:rPr lang="en-US" dirty="0" smtClean="0"/>
              <a:t> files in scripts directory</a:t>
            </a:r>
          </a:p>
          <a:p>
            <a:pPr lvl="1"/>
            <a:r>
              <a:rPr lang="en-US" dirty="0" smtClean="0"/>
              <a:t>GUI: open test index or test suite</a:t>
            </a:r>
          </a:p>
          <a:p>
            <a:pPr lvl="1"/>
            <a:r>
              <a:rPr lang="en-US" dirty="0" err="1" smtClean="0"/>
              <a:t>pyTest</a:t>
            </a:r>
            <a:endParaRPr lang="en-US" dirty="0" smtClean="0"/>
          </a:p>
          <a:p>
            <a:pPr lvl="2"/>
            <a:r>
              <a:rPr lang="en-US" dirty="0" smtClean="0"/>
              <a:t>Control file </a:t>
            </a:r>
            <a:r>
              <a:rPr lang="en-US" dirty="0" err="1" smtClean="0"/>
              <a:t>config</a:t>
            </a:r>
            <a:r>
              <a:rPr lang="en-US" dirty="0" smtClean="0"/>
              <a:t>/</a:t>
            </a:r>
            <a:r>
              <a:rPr lang="en-US" dirty="0" err="1" smtClean="0"/>
              <a:t>arelle_test.ini</a:t>
            </a:r>
            <a:r>
              <a:rPr lang="en-US" dirty="0" smtClean="0"/>
              <a:t> – tests &amp; parameters</a:t>
            </a:r>
          </a:p>
          <a:p>
            <a:pPr lvl="2"/>
            <a:r>
              <a:rPr lang="en-US" dirty="0" err="1"/>
              <a:t>j</a:t>
            </a:r>
            <a:r>
              <a:rPr lang="en-US" dirty="0" err="1" smtClean="0"/>
              <a:t>unitxml</a:t>
            </a:r>
            <a:r>
              <a:rPr lang="en-US" dirty="0" smtClean="0"/>
              <a:t> output for test integration </a:t>
            </a:r>
          </a:p>
          <a:p>
            <a:pPr lvl="2"/>
            <a:r>
              <a:rPr lang="en-US" dirty="0" smtClean="0"/>
              <a:t>Test wrapper is </a:t>
            </a:r>
            <a:r>
              <a:rPr lang="en-US" dirty="0" err="1" smtClean="0"/>
              <a:t>arelle_test.py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7495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Validation, GUI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disclosure system (SEC, SBR)</a:t>
            </a:r>
          </a:p>
          <a:p>
            <a:r>
              <a:rPr lang="en-US" dirty="0" smtClean="0"/>
              <a:t>Check (√) Disclosure system checks if SEC, SBR</a:t>
            </a:r>
          </a:p>
          <a:p>
            <a:r>
              <a:rPr lang="en-US" dirty="0" smtClean="0"/>
              <a:t>File – open (  )</a:t>
            </a:r>
          </a:p>
          <a:p>
            <a:pPr lvl="1"/>
            <a:r>
              <a:rPr lang="en-US" dirty="0" smtClean="0"/>
              <a:t>A single file or a zip archive</a:t>
            </a:r>
          </a:p>
          <a:p>
            <a:r>
              <a:rPr lang="en-US" dirty="0" smtClean="0"/>
              <a:t>Validate (  )</a:t>
            </a:r>
            <a:endParaRPr lang="en-US" dirty="0"/>
          </a:p>
        </p:txBody>
      </p:sp>
      <p:pic>
        <p:nvPicPr>
          <p:cNvPr id="4" name="Picture 3" descr="toolbarOpenFil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645" y="3025369"/>
            <a:ext cx="203200" cy="203200"/>
          </a:xfrm>
          <a:prstGeom prst="rect">
            <a:avLst/>
          </a:prstGeom>
        </p:spPr>
      </p:pic>
      <p:pic>
        <p:nvPicPr>
          <p:cNvPr id="5" name="Picture 4" descr="toolbarValidat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245" y="3613294"/>
            <a:ext cx="2032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3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Validation, Command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arelleCmdLine</a:t>
            </a:r>
            <a:r>
              <a:rPr lang="en-US" dirty="0" smtClean="0"/>
              <a:t> –f “file name” –v</a:t>
            </a:r>
            <a:br>
              <a:rPr lang="en-US" dirty="0" smtClean="0"/>
            </a:br>
            <a:r>
              <a:rPr lang="en-US" dirty="0" smtClean="0"/>
              <a:t>    --</a:t>
            </a:r>
            <a:r>
              <a:rPr lang="en-US" dirty="0" err="1" smtClean="0"/>
              <a:t>disclosureSystem</a:t>
            </a:r>
            <a:r>
              <a:rPr lang="en-US" dirty="0" smtClean="0"/>
              <a:t> </a:t>
            </a:r>
            <a:r>
              <a:rPr lang="en-US" dirty="0" err="1" smtClean="0"/>
              <a:t>efm</a:t>
            </a:r>
            <a:r>
              <a:rPr lang="en-US" dirty="0" smtClean="0"/>
              <a:t>-pragmatic</a:t>
            </a:r>
          </a:p>
          <a:p>
            <a:r>
              <a:rPr lang="en-US" dirty="0" smtClean="0"/>
              <a:t>File name can be URL, local file, or path into a zip archive (e.g.,  …</a:t>
            </a:r>
            <a:r>
              <a:rPr lang="en-US" dirty="0" err="1" smtClean="0"/>
              <a:t>foo.zip</a:t>
            </a:r>
            <a:r>
              <a:rPr lang="en-US" dirty="0" smtClean="0"/>
              <a:t>/</a:t>
            </a:r>
            <a:r>
              <a:rPr lang="en-US" dirty="0" err="1" smtClean="0"/>
              <a:t>bar.xml</a:t>
            </a:r>
            <a:r>
              <a:rPr lang="en-US" dirty="0" smtClean="0"/>
              <a:t>)</a:t>
            </a:r>
          </a:p>
          <a:p>
            <a:r>
              <a:rPr lang="en-US" dirty="0" smtClean="0"/>
              <a:t>Looks inside file to determine whether</a:t>
            </a:r>
          </a:p>
          <a:p>
            <a:pPr lvl="1"/>
            <a:r>
              <a:rPr lang="en-US" dirty="0" smtClean="0"/>
              <a:t>Instance, inline XBRL</a:t>
            </a:r>
          </a:p>
          <a:p>
            <a:pPr lvl="1"/>
            <a:r>
              <a:rPr lang="en-US" dirty="0" smtClean="0"/>
              <a:t>DTS file (schema, </a:t>
            </a:r>
            <a:r>
              <a:rPr lang="en-US" dirty="0" err="1" smtClean="0"/>
              <a:t>linkbase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Testcase</a:t>
            </a:r>
            <a:r>
              <a:rPr lang="en-US" dirty="0" smtClean="0"/>
              <a:t> file, </a:t>
            </a:r>
            <a:r>
              <a:rPr lang="en-US" dirty="0" err="1" smtClean="0"/>
              <a:t>testcase</a:t>
            </a:r>
            <a:r>
              <a:rPr lang="en-US" dirty="0" smtClean="0"/>
              <a:t> index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16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Validation, Web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Start web service (bat or </a:t>
            </a:r>
            <a:r>
              <a:rPr lang="en-US" dirty="0" err="1" smtClean="0"/>
              <a:t>sh</a:t>
            </a:r>
            <a:r>
              <a:rPr lang="en-US" dirty="0" smtClean="0"/>
              <a:t> file)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http://localhost:8080/help</a:t>
            </a:r>
            <a:r>
              <a:rPr lang="en-US" dirty="0" smtClean="0"/>
              <a:t> (for details)</a:t>
            </a:r>
          </a:p>
          <a:p>
            <a:pPr marL="0" indent="0">
              <a:buNone/>
            </a:pPr>
            <a:r>
              <a:rPr lang="en-US" dirty="0" smtClean="0"/>
              <a:t>Simple validation: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http://localhost:8080//rest/xbrl/validation</a:t>
            </a:r>
            <a:r>
              <a:rPr lang="en-US" u="sng" dirty="0" smtClean="0">
                <a:solidFill>
                  <a:srgbClr val="008000"/>
                </a:solidFill>
              </a:rPr>
              <a:t>?</a:t>
            </a:r>
          </a:p>
          <a:p>
            <a:pPr marL="0" indent="0">
              <a:buNone/>
            </a:pPr>
            <a:r>
              <a:rPr lang="en-US" u="sng" dirty="0">
                <a:solidFill>
                  <a:srgbClr val="3366FF"/>
                </a:solidFill>
              </a:rPr>
              <a:t> </a:t>
            </a:r>
            <a:r>
              <a:rPr lang="en-US" u="sng" dirty="0" smtClean="0">
                <a:solidFill>
                  <a:srgbClr val="3366FF"/>
                </a:solidFill>
              </a:rPr>
              <a:t>       file=c:/a/b/</a:t>
            </a:r>
            <a:r>
              <a:rPr lang="en-US" u="sng" dirty="0" err="1" smtClean="0">
                <a:solidFill>
                  <a:srgbClr val="3366FF"/>
                </a:solidFill>
              </a:rPr>
              <a:t>c.xbrl</a:t>
            </a:r>
            <a:endParaRPr lang="en-US" u="sng" dirty="0" smtClean="0">
              <a:solidFill>
                <a:srgbClr val="3366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493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to </a:t>
            </a:r>
            <a:r>
              <a:rPr lang="en-US" dirty="0" err="1" smtClean="0"/>
              <a:t>csv</a:t>
            </a:r>
            <a:r>
              <a:rPr lang="en-US" dirty="0" smtClean="0"/>
              <a:t>, html, xml…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arelleCmdLine</a:t>
            </a:r>
            <a:r>
              <a:rPr lang="en-US" dirty="0" smtClean="0"/>
              <a:t> –f “file name”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--concepts filename.{</a:t>
            </a:r>
            <a:r>
              <a:rPr lang="en-US" dirty="0" err="1" smtClean="0"/>
              <a:t>csv</a:t>
            </a:r>
            <a:r>
              <a:rPr lang="en-US" dirty="0" smtClean="0"/>
              <a:t>, html, xml, …}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--pre {f} –</a:t>
            </a:r>
            <a:r>
              <a:rPr lang="en-US" dirty="0" err="1" smtClean="0"/>
              <a:t>cal</a:t>
            </a:r>
            <a:r>
              <a:rPr lang="en-US" dirty="0" smtClean="0"/>
              <a:t> {f} –dim {f} –formulae {f}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--</a:t>
            </a:r>
            <a:r>
              <a:rPr lang="en-US" dirty="0" err="1" smtClean="0"/>
              <a:t>viewArcrole</a:t>
            </a:r>
            <a:r>
              <a:rPr lang="en-US" dirty="0" smtClean="0"/>
              <a:t> {</a:t>
            </a:r>
            <a:r>
              <a:rPr lang="en-US" dirty="0" err="1" smtClean="0"/>
              <a:t>arcrole</a:t>
            </a:r>
            <a:r>
              <a:rPr lang="en-US" dirty="0" smtClean="0"/>
              <a:t>} –</a:t>
            </a:r>
            <a:r>
              <a:rPr lang="en-US" dirty="0" err="1" smtClean="0"/>
              <a:t>viewFile</a:t>
            </a:r>
            <a:r>
              <a:rPr lang="en-US" dirty="0" smtClean="0"/>
              <a:t> {f}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--</a:t>
            </a:r>
            <a:r>
              <a:rPr lang="en-US" dirty="0" err="1" smtClean="0"/>
              <a:t>roleTypes</a:t>
            </a:r>
            <a:r>
              <a:rPr lang="en-US" dirty="0" smtClean="0"/>
              <a:t> {f}  --</a:t>
            </a:r>
            <a:r>
              <a:rPr lang="en-US" dirty="0" err="1" smtClean="0"/>
              <a:t>arcroleTypes</a:t>
            </a:r>
            <a:r>
              <a:rPr lang="en-US" dirty="0" smtClean="0"/>
              <a:t> {f}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--</a:t>
            </a:r>
            <a:r>
              <a:rPr lang="en-US" dirty="0" err="1" smtClean="0"/>
              <a:t>logFile</a:t>
            </a:r>
            <a:r>
              <a:rPr lang="en-US" dirty="0" smtClean="0"/>
              <a:t> f.{xml, </a:t>
            </a:r>
            <a:r>
              <a:rPr lang="en-US" dirty="0" err="1" smtClean="0"/>
              <a:t>json</a:t>
            </a:r>
            <a:r>
              <a:rPr lang="en-US" dirty="0" smtClean="0"/>
              <a:t>, …}  --log{</a:t>
            </a:r>
            <a:r>
              <a:rPr lang="en-US" dirty="0" err="1" smtClean="0"/>
              <a:t>Level|Code</a:t>
            </a:r>
            <a:r>
              <a:rPr lang="en-US" dirty="0" smtClean="0"/>
              <a:t>}Filter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--</a:t>
            </a:r>
            <a:r>
              <a:rPr lang="en-US" dirty="0" err="1" smtClean="0"/>
              <a:t>internetConnectivity</a:t>
            </a:r>
            <a:r>
              <a:rPr lang="en-US" dirty="0" smtClean="0"/>
              <a:t> {</a:t>
            </a:r>
            <a:r>
              <a:rPr lang="en-US" dirty="0" err="1" smtClean="0"/>
              <a:t>online|offline</a:t>
            </a:r>
            <a:r>
              <a:rPr lang="en-US" dirty="0" smtClean="0"/>
              <a:t>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624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 Plug-in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457200">
              <a:buSzPct val="80000"/>
            </a:pPr>
            <a:r>
              <a:rPr lang="en-US" dirty="0" smtClean="0"/>
              <a:t>Do extension taxonomies in Excel</a:t>
            </a:r>
          </a:p>
          <a:p>
            <a:pPr lvl="1" indent="-457200">
              <a:buSzPct val="80000"/>
            </a:pPr>
            <a:r>
              <a:rPr lang="en-US" dirty="0" smtClean="0"/>
              <a:t>XBRL-US, IFRS, </a:t>
            </a:r>
            <a:r>
              <a:rPr lang="en-US" dirty="0" err="1" smtClean="0"/>
              <a:t>EDINet</a:t>
            </a:r>
            <a:r>
              <a:rPr lang="en-US" dirty="0" smtClean="0"/>
              <a:t>, bare taxonomy</a:t>
            </a:r>
          </a:p>
          <a:p>
            <a:pPr indent="-457200">
              <a:buSzPct val="80000"/>
            </a:pPr>
            <a:r>
              <a:rPr lang="en-US" dirty="0" smtClean="0"/>
              <a:t>Plug-in:</a:t>
            </a:r>
          </a:p>
          <a:p>
            <a:pPr lvl="1" indent="-457200">
              <a:buSzPct val="80000"/>
            </a:pPr>
            <a:r>
              <a:rPr lang="en-US" dirty="0" smtClean="0"/>
              <a:t>Save XBRL DTS into Excel</a:t>
            </a:r>
          </a:p>
          <a:p>
            <a:pPr lvl="1" indent="-457200">
              <a:buSzPct val="80000"/>
            </a:pPr>
            <a:r>
              <a:rPr lang="en-US" dirty="0" smtClean="0"/>
              <a:t>Load/validate from Excel</a:t>
            </a:r>
          </a:p>
          <a:p>
            <a:pPr lvl="1" indent="-457200">
              <a:buSzPct val="80000"/>
            </a:pPr>
            <a:r>
              <a:rPr lang="en-US" dirty="0" smtClean="0"/>
              <a:t>Save from Excel into XBRL files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946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-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Excel example</a:t>
            </a:r>
            <a:endParaRPr lang="en-US" dirty="0"/>
          </a:p>
        </p:txBody>
      </p:sp>
      <p:sp>
        <p:nvSpPr>
          <p:cNvPr id="5" name="四角形吹き出し 6"/>
          <p:cNvSpPr/>
          <p:nvPr/>
        </p:nvSpPr>
        <p:spPr>
          <a:xfrm>
            <a:off x="6629400" y="914400"/>
            <a:ext cx="2272804" cy="504056"/>
          </a:xfrm>
          <a:prstGeom prst="wedgeRectCallout">
            <a:avLst>
              <a:gd name="adj1" fmla="val -45202"/>
              <a:gd name="adj2" fmla="val 1257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ea typeface="ＭＳ Ｐゴシック" pitchFamily="50" charset="-128"/>
              </a:rPr>
              <a:t>Sheet 1:  Taxonomy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9768" y="4167612"/>
          <a:ext cx="6603999" cy="2004588"/>
        </p:xfrm>
        <a:graphic>
          <a:graphicData uri="http://schemas.openxmlformats.org/drawingml/2006/table">
            <a:tbl>
              <a:tblPr/>
              <a:tblGrid>
                <a:gridCol w="823761"/>
                <a:gridCol w="659565"/>
                <a:gridCol w="1168849"/>
                <a:gridCol w="2348831"/>
                <a:gridCol w="1602993"/>
              </a:tblGrid>
              <a:tr h="501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specification</a:t>
                      </a: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file type</a:t>
                      </a: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prefix (schema)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type (linkbase)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argument (other)</a:t>
                      </a: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file, href or role definition</a:t>
                      </a: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namespace URI</a:t>
                      </a: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67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extension</a:t>
                      </a: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schema</a:t>
                      </a: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test</a:t>
                      </a: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test.xsd</a:t>
                      </a: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http://abc.com/test</a:t>
                      </a: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extension</a:t>
                      </a: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linkbase</a:t>
                      </a: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presentation</a:t>
                      </a: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test-pre.xml</a:t>
                      </a: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extension</a:t>
                      </a: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linkbase</a:t>
                      </a: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calculation</a:t>
                      </a: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test-cal.xml</a:t>
                      </a: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extension</a:t>
                      </a: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linkbase</a:t>
                      </a: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label en</a:t>
                      </a: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test-lab.xml</a:t>
                      </a: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extension</a:t>
                      </a: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role</a:t>
                      </a: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Property Plant Equipment Extended Link</a:t>
                      </a: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http://abc.com/role/PPE</a:t>
                      </a: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Content Placeholder 11"/>
          <p:cNvGraphicFramePr>
            <a:graphicFrameLocks/>
          </p:cNvGraphicFramePr>
          <p:nvPr/>
        </p:nvGraphicFramePr>
        <p:xfrm>
          <a:off x="159769" y="1719340"/>
          <a:ext cx="8755632" cy="2160242"/>
        </p:xfrm>
        <a:graphic>
          <a:graphicData uri="http://schemas.openxmlformats.org/drawingml/2006/table">
            <a:tbl>
              <a:tblPr/>
              <a:tblGrid>
                <a:gridCol w="554996"/>
                <a:gridCol w="2231545"/>
                <a:gridCol w="554996"/>
                <a:gridCol w="763119"/>
                <a:gridCol w="1029054"/>
                <a:gridCol w="763119"/>
                <a:gridCol w="508747"/>
                <a:gridCol w="427808"/>
                <a:gridCol w="416246"/>
                <a:gridCol w="372887"/>
                <a:gridCol w="635931"/>
                <a:gridCol w="497184"/>
              </a:tblGrid>
              <a:tr h="21931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MS UI Gothic"/>
                        </a:rPr>
                        <a:t>Property Plant Equipment Extended Link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 </a:t>
                      </a:r>
                    </a:p>
                  </a:txBody>
                  <a:tcPr marL="8808" marR="8808" marT="880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 </a:t>
                      </a:r>
                    </a:p>
                  </a:txBody>
                  <a:tcPr marL="8808" marR="8808" marT="880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 </a:t>
                      </a:r>
                    </a:p>
                  </a:txBody>
                  <a:tcPr marL="8808" marR="8808" marT="880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 </a:t>
                      </a:r>
                    </a:p>
                  </a:txBody>
                  <a:tcPr marL="8808" marR="8808" marT="880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 </a:t>
                      </a:r>
                    </a:p>
                  </a:txBody>
                  <a:tcPr marL="8808" marR="8808" marT="880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 </a:t>
                      </a:r>
                    </a:p>
                  </a:txBody>
                  <a:tcPr marL="8808" marR="8808" marT="880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 </a:t>
                      </a:r>
                    </a:p>
                  </a:txBody>
                  <a:tcPr marL="8808" marR="8808" marT="880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 </a:t>
                      </a:r>
                    </a:p>
                  </a:txBody>
                  <a:tcPr marL="8808" marR="8808" marT="880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0703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科目分類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冗長ラベル（英語）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名前空間プレフィックス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要素名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type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substitutionGroup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periodType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balance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abstract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depth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calculation parent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calculation weight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3070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B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    Property, Plant, and Equipment, Net, Movements [Abstract]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test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PPENetAbstract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xbrli:stringItemType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xbrli:item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instant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 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true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0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08" marR="8808" marT="8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08" marR="8808" marT="8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B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        Property, Plant, and Equipment, Net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test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PPENet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xbrli:monetaryItemType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xbrli:item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instant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 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false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1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08" marR="8808" marT="8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08" marR="8808" marT="8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B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MS UI Gothic"/>
                        </a:rPr>
                        <a:t>            Land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test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Land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xbrli:monetaryItemType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xbrli:item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instant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 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false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2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test:PPENet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808" marR="8808" marT="8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B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            Buildings, Net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test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Bldg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xbrli:monetaryItemType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xbrli:item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instant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debit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false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2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test:PPENet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808" marR="8808" marT="8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B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            Furniture and Fixtures, Net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test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Furn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xbrli:monetaryItemType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xbrli:item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instant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 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false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2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test:PPENet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808" marR="8808" marT="8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B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            Computer Equipment, Net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test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CompEqp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xbrli:monetaryItemType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xbrli:item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instant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debit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false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2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test:PPENet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808" marR="8808" marT="8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B</a:t>
                      </a:r>
                    </a:p>
                  </a:txBody>
                  <a:tcPr marL="8808" marR="8808" marT="8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MS UI Gothic"/>
                        </a:rPr>
                        <a:t>            Other Property, Plant, and Equipment, Net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MS UI Gothic"/>
                        </a:rPr>
                        <a:t>test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OtherProp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xbrli:monetaryItemType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latin typeface="MS UI Gothic"/>
                        </a:rPr>
                        <a:t>xbrli:item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MS UI Gothic"/>
                      </a:endParaRP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instant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debit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false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2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MS UI Gothic"/>
                        </a:rPr>
                        <a:t>test:PPENet</a:t>
                      </a:r>
                    </a:p>
                  </a:txBody>
                  <a:tcPr marL="8808" marR="8808" marT="8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808" marR="8808" marT="8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四角形吹き出し 6"/>
          <p:cNvSpPr/>
          <p:nvPr/>
        </p:nvSpPr>
        <p:spPr>
          <a:xfrm>
            <a:off x="6629400" y="4248004"/>
            <a:ext cx="2344812" cy="857396"/>
          </a:xfrm>
          <a:prstGeom prst="wedgeRectCallout">
            <a:avLst>
              <a:gd name="adj1" fmla="val -59662"/>
              <a:gd name="adj2" fmla="val -333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ja-JP" dirty="0" smtClean="0">
                <a:solidFill>
                  <a:schemeClr val="tx1"/>
                </a:solidFill>
                <a:ea typeface="ＭＳ Ｐゴシック" pitchFamily="50" charset="-128"/>
              </a:rPr>
              <a:t>Sheet 2:  Import and extension parameters</a:t>
            </a:r>
          </a:p>
        </p:txBody>
      </p:sp>
      <p:sp>
        <p:nvSpPr>
          <p:cNvPr id="9" name="四角形吹き出し 6"/>
          <p:cNvSpPr/>
          <p:nvPr/>
        </p:nvSpPr>
        <p:spPr>
          <a:xfrm>
            <a:off x="303784" y="1143276"/>
            <a:ext cx="1152128" cy="360040"/>
          </a:xfrm>
          <a:prstGeom prst="wedgeRectCallout">
            <a:avLst>
              <a:gd name="adj1" fmla="val -15327"/>
              <a:gd name="adj2" fmla="val 121324"/>
            </a:avLst>
          </a:prstGeom>
          <a:solidFill>
            <a:srgbClr val="EAAEAE"/>
          </a:solidFill>
          <a:ln>
            <a:solidFill>
              <a:srgbClr val="CF93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ea typeface="ＭＳ Ｐゴシック" pitchFamily="50" charset="-128"/>
              </a:rPr>
              <a:t>Link role</a:t>
            </a:r>
          </a:p>
        </p:txBody>
      </p:sp>
      <p:sp>
        <p:nvSpPr>
          <p:cNvPr id="10" name="四角形吹き出し 6"/>
          <p:cNvSpPr/>
          <p:nvPr/>
        </p:nvSpPr>
        <p:spPr>
          <a:xfrm>
            <a:off x="1815952" y="1143276"/>
            <a:ext cx="1152128" cy="360040"/>
          </a:xfrm>
          <a:prstGeom prst="wedgeRectCallout">
            <a:avLst>
              <a:gd name="adj1" fmla="val 5431"/>
              <a:gd name="adj2" fmla="val 265894"/>
            </a:avLst>
          </a:prstGeom>
          <a:solidFill>
            <a:srgbClr val="EAAEAE"/>
          </a:solidFill>
          <a:ln>
            <a:solidFill>
              <a:srgbClr val="CF93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ea typeface="ＭＳ Ｐゴシック" pitchFamily="50" charset="-128"/>
              </a:rPr>
              <a:t>Concepts</a:t>
            </a:r>
          </a:p>
        </p:txBody>
      </p:sp>
      <p:sp>
        <p:nvSpPr>
          <p:cNvPr id="11" name="四角形吹き出し 6"/>
          <p:cNvSpPr/>
          <p:nvPr/>
        </p:nvSpPr>
        <p:spPr>
          <a:xfrm>
            <a:off x="3472136" y="4743676"/>
            <a:ext cx="1512168" cy="360040"/>
          </a:xfrm>
          <a:prstGeom prst="wedgeRectCallout">
            <a:avLst>
              <a:gd name="adj1" fmla="val -43236"/>
              <a:gd name="adj2" fmla="val 144768"/>
            </a:avLst>
          </a:prstGeom>
          <a:solidFill>
            <a:srgbClr val="EAAEAE"/>
          </a:solidFill>
          <a:ln>
            <a:solidFill>
              <a:srgbClr val="CF93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ea typeface="ＭＳ Ｐゴシック" pitchFamily="50" charset="-128"/>
              </a:rPr>
              <a:t>Extension files</a:t>
            </a:r>
          </a:p>
        </p:txBody>
      </p:sp>
      <p:sp>
        <p:nvSpPr>
          <p:cNvPr id="12" name="四角形吹き出し 6"/>
          <p:cNvSpPr/>
          <p:nvPr/>
        </p:nvSpPr>
        <p:spPr>
          <a:xfrm>
            <a:off x="4336232" y="5535764"/>
            <a:ext cx="2160240" cy="360040"/>
          </a:xfrm>
          <a:prstGeom prst="wedgeRectCallout">
            <a:avLst>
              <a:gd name="adj1" fmla="val -77657"/>
              <a:gd name="adj2" fmla="val 70530"/>
            </a:avLst>
          </a:prstGeom>
          <a:solidFill>
            <a:srgbClr val="EAAEAE"/>
          </a:solidFill>
          <a:ln>
            <a:solidFill>
              <a:srgbClr val="CF93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ea typeface="ＭＳ Ｐゴシック" pitchFamily="50" charset="-128"/>
              </a:rPr>
              <a:t>Extension link role</a:t>
            </a:r>
          </a:p>
        </p:txBody>
      </p:sp>
    </p:spTree>
    <p:extLst>
      <p:ext uri="{BB962C8B-B14F-4D97-AF65-F5344CB8AC3E}">
        <p14:creationId xmlns:p14="http://schemas.microsoft.com/office/powerpoint/2010/main" val="3737430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1509</Words>
  <Application>Microsoft Macintosh PowerPoint</Application>
  <PresentationFormat>On-screen Show (4:3)</PresentationFormat>
  <Paragraphs>347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Topics</vt:lpstr>
      <vt:lpstr>Installation</vt:lpstr>
      <vt:lpstr>Validation, GUI</vt:lpstr>
      <vt:lpstr>Validation, Command Line</vt:lpstr>
      <vt:lpstr>Validation, Web Service</vt:lpstr>
      <vt:lpstr>Saving to csv, html, xml…</vt:lpstr>
      <vt:lpstr>Excel Plug-in</vt:lpstr>
      <vt:lpstr>PowerPoint Presentation</vt:lpstr>
      <vt:lpstr>Databases Support</vt:lpstr>
      <vt:lpstr>XBRL-US Public schema</vt:lpstr>
      <vt:lpstr>Installing XBRL-US Postgres DB</vt:lpstr>
      <vt:lpstr>Graph Model</vt:lpstr>
      <vt:lpstr>Graph Databases</vt:lpstr>
      <vt:lpstr>PowerPoint Presentation</vt:lpstr>
      <vt:lpstr>PowerPoint Presentation</vt:lpstr>
      <vt:lpstr>Storing into to RDF</vt:lpstr>
      <vt:lpstr>PowerPoint Presentation</vt:lpstr>
      <vt:lpstr>Storing into JSON Database</vt:lpstr>
      <vt:lpstr>PowerPoint Presentation</vt:lpstr>
      <vt:lpstr>Storing into SQL</vt:lpstr>
      <vt:lpstr>PowerPoint Presentation</vt:lpstr>
      <vt:lpstr>Plug-ins</vt:lpstr>
      <vt:lpstr>GUI Plug-in Manager</vt:lpstr>
      <vt:lpstr>Command Line Plug-in Use</vt:lpstr>
      <vt:lpstr>Writing a Plug In</vt:lpstr>
      <vt:lpstr>Packages</vt:lpstr>
      <vt:lpstr>GUI Package Manager</vt:lpstr>
      <vt:lpstr>Command Line Package Use</vt:lpstr>
      <vt:lpstr>Other mapping redirection</vt:lpstr>
      <vt:lpstr>Performance &amp; Profiling</vt:lpstr>
      <vt:lpstr>Integration Topics</vt:lpstr>
      <vt:lpstr>Interface “wrapper”</vt:lpstr>
      <vt:lpstr>Testing</vt:lpstr>
    </vt:vector>
  </TitlesOfParts>
  <Company>Mark V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Herm Fischer</dc:creator>
  <cp:lastModifiedBy>Herm Fischer</cp:lastModifiedBy>
  <cp:revision>20</cp:revision>
  <dcterms:created xsi:type="dcterms:W3CDTF">2014-05-06T10:47:44Z</dcterms:created>
  <dcterms:modified xsi:type="dcterms:W3CDTF">2014-05-07T07:25:03Z</dcterms:modified>
</cp:coreProperties>
</file>