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Default Extension="xlsx" ContentType="application/vnd.openxmlformats-officedocument.spreadsheetml.sheet"/>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theme/theme10.xml" ContentType="application/vnd.openxmlformats-officedocument.them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bookmarkIdSeed="2">
  <p:sldMasterIdLst>
    <p:sldMasterId id="2147483651" r:id="rId4"/>
    <p:sldMasterId id="2147483653" r:id="rId5"/>
    <p:sldMasterId id="2147483782" r:id="rId6"/>
    <p:sldMasterId id="2147483795" r:id="rId7"/>
    <p:sldMasterId id="2147483808" r:id="rId8"/>
    <p:sldMasterId id="2147483821" r:id="rId9"/>
    <p:sldMasterId id="2147483847" r:id="rId10"/>
    <p:sldMasterId id="2147483861" r:id="rId11"/>
  </p:sldMasterIdLst>
  <p:notesMasterIdLst>
    <p:notesMasterId r:id="rId36"/>
  </p:notesMasterIdLst>
  <p:handoutMasterIdLst>
    <p:handoutMasterId r:id="rId37"/>
  </p:handoutMasterIdLst>
  <p:sldIdLst>
    <p:sldId id="1116" r:id="rId12"/>
    <p:sldId id="1166" r:id="rId13"/>
    <p:sldId id="1152" r:id="rId14"/>
    <p:sldId id="1201" r:id="rId15"/>
    <p:sldId id="1153" r:id="rId16"/>
    <p:sldId id="1154" r:id="rId17"/>
    <p:sldId id="1209" r:id="rId18"/>
    <p:sldId id="1155" r:id="rId19"/>
    <p:sldId id="1206" r:id="rId20"/>
    <p:sldId id="1207" r:id="rId21"/>
    <p:sldId id="1208" r:id="rId22"/>
    <p:sldId id="1191" r:id="rId23"/>
    <p:sldId id="1192" r:id="rId24"/>
    <p:sldId id="1158" r:id="rId25"/>
    <p:sldId id="1178" r:id="rId26"/>
    <p:sldId id="1179" r:id="rId27"/>
    <p:sldId id="1210" r:id="rId28"/>
    <p:sldId id="1198" r:id="rId29"/>
    <p:sldId id="1205" r:id="rId30"/>
    <p:sldId id="1211" r:id="rId31"/>
    <p:sldId id="1204" r:id="rId32"/>
    <p:sldId id="1195" r:id="rId33"/>
    <p:sldId id="1196" r:id="rId34"/>
    <p:sldId id="1197" r:id="rId35"/>
  </p:sldIdLst>
  <p:sldSz cx="9906000" cy="6858000" type="A4"/>
  <p:notesSz cx="9928225" cy="6669088"/>
  <p:defaultTextStyle>
    <a:defPPr>
      <a:defRPr lang="en-GB"/>
    </a:defPPr>
    <a:lvl1pPr algn="ctr" rtl="0" eaLnBrk="0" fontAlgn="base" hangingPunct="0">
      <a:spcBef>
        <a:spcPct val="50000"/>
      </a:spcBef>
      <a:spcAft>
        <a:spcPct val="0"/>
      </a:spcAft>
      <a:defRPr sz="1200" kern="1200">
        <a:solidFill>
          <a:schemeClr val="tx1"/>
        </a:solidFill>
        <a:latin typeface="Arial" charset="0"/>
        <a:ea typeface="+mn-ea"/>
        <a:cs typeface="+mn-cs"/>
      </a:defRPr>
    </a:lvl1pPr>
    <a:lvl2pPr marL="457200" algn="ctr" rtl="0" eaLnBrk="0" fontAlgn="base" hangingPunct="0">
      <a:spcBef>
        <a:spcPct val="50000"/>
      </a:spcBef>
      <a:spcAft>
        <a:spcPct val="0"/>
      </a:spcAft>
      <a:defRPr sz="1200" kern="1200">
        <a:solidFill>
          <a:schemeClr val="tx1"/>
        </a:solidFill>
        <a:latin typeface="Arial" charset="0"/>
        <a:ea typeface="+mn-ea"/>
        <a:cs typeface="+mn-cs"/>
      </a:defRPr>
    </a:lvl2pPr>
    <a:lvl3pPr marL="914400" algn="ctr" rtl="0" eaLnBrk="0" fontAlgn="base" hangingPunct="0">
      <a:spcBef>
        <a:spcPct val="50000"/>
      </a:spcBef>
      <a:spcAft>
        <a:spcPct val="0"/>
      </a:spcAft>
      <a:defRPr sz="1200" kern="1200">
        <a:solidFill>
          <a:schemeClr val="tx1"/>
        </a:solidFill>
        <a:latin typeface="Arial" charset="0"/>
        <a:ea typeface="+mn-ea"/>
        <a:cs typeface="+mn-cs"/>
      </a:defRPr>
    </a:lvl3pPr>
    <a:lvl4pPr marL="1371600" algn="ctr" rtl="0" eaLnBrk="0" fontAlgn="base" hangingPunct="0">
      <a:spcBef>
        <a:spcPct val="50000"/>
      </a:spcBef>
      <a:spcAft>
        <a:spcPct val="0"/>
      </a:spcAft>
      <a:defRPr sz="1200" kern="1200">
        <a:solidFill>
          <a:schemeClr val="tx1"/>
        </a:solidFill>
        <a:latin typeface="Arial" charset="0"/>
        <a:ea typeface="+mn-ea"/>
        <a:cs typeface="+mn-cs"/>
      </a:defRPr>
    </a:lvl4pPr>
    <a:lvl5pPr marL="1828800" algn="ctr" rtl="0" eaLnBrk="0" fontAlgn="base" hangingPunct="0">
      <a:spcBef>
        <a:spcPct val="5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5FF"/>
    <a:srgbClr val="66FF33"/>
    <a:srgbClr val="CC3300"/>
    <a:srgbClr val="FFC000"/>
    <a:srgbClr val="99CC33"/>
    <a:srgbClr val="FF6699"/>
    <a:srgbClr val="009999"/>
    <a:srgbClr val="00CC99"/>
    <a:srgbClr val="000000"/>
    <a:srgbClr val="CC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30" autoAdjust="0"/>
    <p:restoredTop sz="88857" autoAdjust="0"/>
  </p:normalViewPr>
  <p:slideViewPr>
    <p:cSldViewPr>
      <p:cViewPr>
        <p:scale>
          <a:sx n="90" d="100"/>
          <a:sy n="90" d="100"/>
        </p:scale>
        <p:origin x="-1002" y="216"/>
      </p:cViewPr>
      <p:guideLst>
        <p:guide orient="horz" pos="2069"/>
        <p:guide pos="5887"/>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slide" Target="slides/slide23.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notesMaster" Target="notesMasters/notesMaster1.xml"/><Relationship Id="rId10" Type="http://schemas.openxmlformats.org/officeDocument/2006/relationships/slideMaster" Target="slideMasters/slideMaster7.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l-BE"/>
  <c:chart>
    <c:title>
      <c:tx>
        <c:rich>
          <a:bodyPr/>
          <a:lstStyle/>
          <a:p>
            <a:pPr>
              <a:defRPr lang="nl-BE"/>
            </a:pPr>
            <a:r>
              <a:rPr lang="en-GB" dirty="0"/>
              <a:t>Share of </a:t>
            </a:r>
            <a:r>
              <a:rPr lang="en-GB" dirty="0" smtClean="0"/>
              <a:t>administrative cost </a:t>
            </a:r>
            <a:r>
              <a:rPr lang="en-GB" dirty="0"/>
              <a:t>per legislation</a:t>
            </a:r>
          </a:p>
        </c:rich>
      </c:tx>
      <c:layout/>
    </c:title>
    <c:view3D>
      <c:rotX val="30"/>
      <c:perspective val="30"/>
    </c:view3D>
    <c:plotArea>
      <c:layout/>
      <c:pie3DChart>
        <c:varyColors val="1"/>
        <c:ser>
          <c:idx val="0"/>
          <c:order val="0"/>
          <c:tx>
            <c:strRef>
              <c:f>Sheet1!$B$1</c:f>
              <c:strCache>
                <c:ptCount val="1"/>
                <c:pt idx="0">
                  <c:v>Share of cost per legislation</c:v>
                </c:pt>
              </c:strCache>
            </c:strRef>
          </c:tx>
          <c:dPt>
            <c:idx val="0"/>
            <c:spPr>
              <a:solidFill>
                <a:schemeClr val="tx1">
                  <a:lumMod val="20000"/>
                  <a:lumOff val="80000"/>
                </a:schemeClr>
              </a:solidFill>
            </c:spPr>
          </c:dPt>
          <c:dPt>
            <c:idx val="2"/>
            <c:spPr>
              <a:solidFill>
                <a:schemeClr val="tx1">
                  <a:lumMod val="75000"/>
                </a:schemeClr>
              </a:solidFill>
            </c:spPr>
          </c:dPt>
          <c:dLbls>
            <c:dLbl>
              <c:idx val="0"/>
              <c:layout>
                <c:manualLayout>
                  <c:x val="-0.22050356019672071"/>
                  <c:y val="7.6310029640190111E-2"/>
                </c:manualLayout>
              </c:layout>
              <c:showCatName val="1"/>
              <c:showPercent val="1"/>
            </c:dLbl>
            <c:dLbl>
              <c:idx val="2"/>
              <c:layout>
                <c:manualLayout>
                  <c:x val="0.18957452002300607"/>
                  <c:y val="8.9096085470564065E-2"/>
                </c:manualLayout>
              </c:layout>
              <c:showCatName val="1"/>
              <c:showPercent val="1"/>
            </c:dLbl>
            <c:txPr>
              <a:bodyPr/>
              <a:lstStyle/>
              <a:p>
                <a:pPr>
                  <a:defRPr lang="nl-BE">
                    <a:solidFill>
                      <a:schemeClr val="bg1"/>
                    </a:solidFill>
                  </a:defRPr>
                </a:pPr>
                <a:endParaRPr lang="nl-BE"/>
              </a:p>
            </c:txPr>
            <c:showCatName val="1"/>
            <c:showPercent val="1"/>
          </c:dLbls>
          <c:cat>
            <c:strRef>
              <c:f>Sheet1!$A$2:$A$4</c:f>
              <c:strCache>
                <c:ptCount val="3"/>
                <c:pt idx="0">
                  <c:v>2002/83</c:v>
                </c:pt>
                <c:pt idx="1">
                  <c:v>2006/48</c:v>
                </c:pt>
                <c:pt idx="2">
                  <c:v>2006/49</c:v>
                </c:pt>
              </c:strCache>
            </c:strRef>
          </c:cat>
          <c:val>
            <c:numRef>
              <c:f>Sheet1!$B$2:$B$4</c:f>
              <c:numCache>
                <c:formatCode>General</c:formatCode>
                <c:ptCount val="3"/>
                <c:pt idx="0">
                  <c:v>507</c:v>
                </c:pt>
                <c:pt idx="1">
                  <c:v>416</c:v>
                </c:pt>
                <c:pt idx="2">
                  <c:v>434</c:v>
                </c:pt>
              </c:numCache>
            </c:numRef>
          </c:val>
        </c:ser>
        <c:dLbls>
          <c:showCatName val="1"/>
          <c:showPercent val="1"/>
        </c:dLbls>
      </c:pie3DChart>
    </c:plotArea>
    <c:plotVisOnly val="1"/>
  </c:chart>
  <c:txPr>
    <a:bodyPr/>
    <a:lstStyle/>
    <a:p>
      <a:pPr>
        <a:defRPr sz="1400"/>
      </a:pPr>
      <a:endParaRPr lang="nl-BE"/>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1" y="140238"/>
            <a:ext cx="4305511" cy="2923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l" defTabSz="965554">
              <a:defRPr sz="1900"/>
            </a:lvl1pPr>
          </a:lstStyle>
          <a:p>
            <a:pPr>
              <a:defRPr/>
            </a:pPr>
            <a:endParaRPr lang="en-GB"/>
          </a:p>
        </p:txBody>
      </p:sp>
      <p:sp>
        <p:nvSpPr>
          <p:cNvPr id="631811" name="Rectangle 3"/>
          <p:cNvSpPr>
            <a:spLocks noGrp="1" noChangeArrowheads="1"/>
          </p:cNvSpPr>
          <p:nvPr>
            <p:ph type="dt" sz="quarter" idx="1"/>
          </p:nvPr>
        </p:nvSpPr>
        <p:spPr bwMode="auto">
          <a:xfrm>
            <a:off x="5622716" y="140238"/>
            <a:ext cx="4305510" cy="2923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5554">
              <a:defRPr sz="1900"/>
            </a:lvl1pPr>
          </a:lstStyle>
          <a:p>
            <a:pPr>
              <a:defRPr/>
            </a:pPr>
            <a:endParaRPr lang="en-GB"/>
          </a:p>
        </p:txBody>
      </p:sp>
      <p:sp>
        <p:nvSpPr>
          <p:cNvPr id="631812" name="Rectangle 4"/>
          <p:cNvSpPr>
            <a:spLocks noGrp="1" noChangeArrowheads="1"/>
          </p:cNvSpPr>
          <p:nvPr>
            <p:ph type="ftr" sz="quarter" idx="2"/>
          </p:nvPr>
        </p:nvSpPr>
        <p:spPr bwMode="auto">
          <a:xfrm>
            <a:off x="1" y="6245259"/>
            <a:ext cx="4305511" cy="29238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defTabSz="965554">
              <a:defRPr sz="1900"/>
            </a:lvl1pPr>
          </a:lstStyle>
          <a:p>
            <a:pPr>
              <a:defRPr/>
            </a:pPr>
            <a:endParaRPr lang="en-GB"/>
          </a:p>
        </p:txBody>
      </p:sp>
      <p:sp>
        <p:nvSpPr>
          <p:cNvPr id="631813" name="Rectangle 5"/>
          <p:cNvSpPr>
            <a:spLocks noGrp="1" noChangeArrowheads="1"/>
          </p:cNvSpPr>
          <p:nvPr>
            <p:ph type="sldNum" sz="quarter" idx="3"/>
          </p:nvPr>
        </p:nvSpPr>
        <p:spPr bwMode="auto">
          <a:xfrm>
            <a:off x="5622716" y="6245259"/>
            <a:ext cx="4305510" cy="292388"/>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5554">
              <a:defRPr sz="1900"/>
            </a:lvl1pPr>
          </a:lstStyle>
          <a:p>
            <a:pPr>
              <a:defRPr/>
            </a:pPr>
            <a:fld id="{B60A0545-6E59-4F37-85BA-C868BD0B4BA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4305511" cy="327222"/>
          </a:xfrm>
          <a:prstGeom prst="rect">
            <a:avLst/>
          </a:prstGeom>
          <a:noFill/>
          <a:ln w="9525">
            <a:noFill/>
            <a:miter lim="800000"/>
            <a:headEnd/>
            <a:tailEnd/>
          </a:ln>
          <a:effectLst/>
        </p:spPr>
        <p:txBody>
          <a:bodyPr vert="horz" wrap="square" lIns="95383" tIns="47693" rIns="95383" bIns="47693" numCol="1" anchor="t" anchorCtr="0" compatLnSpc="1">
            <a:prstTxWarp prst="textNoShape">
              <a:avLst/>
            </a:prstTxWarp>
          </a:bodyPr>
          <a:lstStyle>
            <a:lvl1pPr algn="l" defTabSz="937202">
              <a:spcBef>
                <a:spcPct val="0"/>
              </a:spcBef>
              <a:defRPr sz="1900"/>
            </a:lvl1pPr>
          </a:lstStyle>
          <a:p>
            <a:pPr>
              <a:defRPr/>
            </a:pPr>
            <a:endParaRPr lang="en-GB"/>
          </a:p>
        </p:txBody>
      </p:sp>
      <p:sp>
        <p:nvSpPr>
          <p:cNvPr id="5123" name="Rectangle 3"/>
          <p:cNvSpPr>
            <a:spLocks noGrp="1" noChangeArrowheads="1"/>
          </p:cNvSpPr>
          <p:nvPr>
            <p:ph type="dt" idx="1"/>
          </p:nvPr>
        </p:nvSpPr>
        <p:spPr bwMode="auto">
          <a:xfrm>
            <a:off x="5622716" y="0"/>
            <a:ext cx="4305510" cy="327222"/>
          </a:xfrm>
          <a:prstGeom prst="rect">
            <a:avLst/>
          </a:prstGeom>
          <a:noFill/>
          <a:ln w="9525">
            <a:noFill/>
            <a:miter lim="800000"/>
            <a:headEnd/>
            <a:tailEnd/>
          </a:ln>
          <a:effectLst/>
        </p:spPr>
        <p:txBody>
          <a:bodyPr vert="horz" wrap="square" lIns="95383" tIns="47693" rIns="95383" bIns="47693" numCol="1" anchor="t" anchorCtr="0" compatLnSpc="1">
            <a:prstTxWarp prst="textNoShape">
              <a:avLst/>
            </a:prstTxWarp>
          </a:bodyPr>
          <a:lstStyle>
            <a:lvl1pPr algn="r" defTabSz="937202">
              <a:spcBef>
                <a:spcPct val="0"/>
              </a:spcBef>
              <a:defRPr sz="1900"/>
            </a:lvl1pPr>
          </a:lstStyle>
          <a:p>
            <a:pPr>
              <a:defRPr/>
            </a:pPr>
            <a:endParaRPr lang="en-GB"/>
          </a:p>
        </p:txBody>
      </p:sp>
      <p:sp>
        <p:nvSpPr>
          <p:cNvPr id="10244" name="Rectangle 4"/>
          <p:cNvSpPr>
            <a:spLocks noGrp="1" noRot="1" noChangeAspect="1" noChangeArrowheads="1" noTextEdit="1"/>
          </p:cNvSpPr>
          <p:nvPr>
            <p:ph type="sldImg" idx="2"/>
          </p:nvPr>
        </p:nvSpPr>
        <p:spPr bwMode="auto">
          <a:xfrm>
            <a:off x="3165475" y="506413"/>
            <a:ext cx="3611563" cy="2500312"/>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44183" y="3172493"/>
            <a:ext cx="7239860" cy="2990183"/>
          </a:xfrm>
          <a:prstGeom prst="rect">
            <a:avLst/>
          </a:prstGeom>
          <a:noFill/>
          <a:ln w="9525">
            <a:noFill/>
            <a:miter lim="800000"/>
            <a:headEnd/>
            <a:tailEnd/>
          </a:ln>
          <a:effectLst/>
        </p:spPr>
        <p:txBody>
          <a:bodyPr vert="horz" wrap="square" lIns="95383" tIns="47693" rIns="95383" bIns="4769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1" y="6341867"/>
            <a:ext cx="4305511" cy="327222"/>
          </a:xfrm>
          <a:prstGeom prst="rect">
            <a:avLst/>
          </a:prstGeom>
          <a:noFill/>
          <a:ln w="9525">
            <a:noFill/>
            <a:miter lim="800000"/>
            <a:headEnd/>
            <a:tailEnd/>
          </a:ln>
          <a:effectLst/>
        </p:spPr>
        <p:txBody>
          <a:bodyPr vert="horz" wrap="square" lIns="95383" tIns="47693" rIns="95383" bIns="47693" numCol="1" anchor="b" anchorCtr="0" compatLnSpc="1">
            <a:prstTxWarp prst="textNoShape">
              <a:avLst/>
            </a:prstTxWarp>
          </a:bodyPr>
          <a:lstStyle>
            <a:lvl1pPr algn="l" defTabSz="937202">
              <a:spcBef>
                <a:spcPct val="0"/>
              </a:spcBef>
              <a:defRPr sz="1900"/>
            </a:lvl1pPr>
          </a:lstStyle>
          <a:p>
            <a:pPr>
              <a:defRPr/>
            </a:pPr>
            <a:endParaRPr lang="en-GB"/>
          </a:p>
        </p:txBody>
      </p:sp>
      <p:sp>
        <p:nvSpPr>
          <p:cNvPr id="5127" name="Rectangle 7"/>
          <p:cNvSpPr>
            <a:spLocks noGrp="1" noChangeArrowheads="1"/>
          </p:cNvSpPr>
          <p:nvPr>
            <p:ph type="sldNum" sz="quarter" idx="5"/>
          </p:nvPr>
        </p:nvSpPr>
        <p:spPr bwMode="auto">
          <a:xfrm>
            <a:off x="5622716" y="6341867"/>
            <a:ext cx="4305510" cy="327222"/>
          </a:xfrm>
          <a:prstGeom prst="rect">
            <a:avLst/>
          </a:prstGeom>
          <a:noFill/>
          <a:ln w="9525">
            <a:noFill/>
            <a:miter lim="800000"/>
            <a:headEnd/>
            <a:tailEnd/>
          </a:ln>
          <a:effectLst/>
        </p:spPr>
        <p:txBody>
          <a:bodyPr vert="horz" wrap="square" lIns="95383" tIns="47693" rIns="95383" bIns="47693" numCol="1" anchor="b" anchorCtr="0" compatLnSpc="1">
            <a:prstTxWarp prst="textNoShape">
              <a:avLst/>
            </a:prstTxWarp>
          </a:bodyPr>
          <a:lstStyle>
            <a:lvl1pPr algn="r" defTabSz="937202">
              <a:spcBef>
                <a:spcPct val="0"/>
              </a:spcBef>
              <a:defRPr sz="1900"/>
            </a:lvl1pPr>
          </a:lstStyle>
          <a:p>
            <a:pPr>
              <a:defRPr/>
            </a:pPr>
            <a:fld id="{279601BF-5B57-49D5-BEB5-6F38B1CC184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603AF-14CB-4286-92E9-699709808A2C}" type="slidenum">
              <a:rPr lang="en-GB"/>
              <a:pPr/>
              <a:t>1</a:t>
            </a:fld>
            <a:endParaRPr lang="en-GB"/>
          </a:p>
        </p:txBody>
      </p:sp>
      <p:sp>
        <p:nvSpPr>
          <p:cNvPr id="3802114" name="Rectangle 2"/>
          <p:cNvSpPr>
            <a:spLocks noGrp="1" noRot="1" noChangeAspect="1" noChangeArrowheads="1" noTextEdit="1"/>
          </p:cNvSpPr>
          <p:nvPr>
            <p:ph type="sldImg"/>
          </p:nvPr>
        </p:nvSpPr>
        <p:spPr>
          <a:ln/>
        </p:spPr>
      </p:sp>
      <p:sp>
        <p:nvSpPr>
          <p:cNvPr id="380211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Information</a:t>
            </a:r>
            <a:r>
              <a:rPr lang="en-US" baseline="0" dirty="0" smtClean="0"/>
              <a:t> obligations</a:t>
            </a:r>
            <a:endParaRPr lang="nl-BE" dirty="0"/>
          </a:p>
        </p:txBody>
      </p:sp>
      <p:sp>
        <p:nvSpPr>
          <p:cNvPr id="4" name="Slide Number Placeholder 3"/>
          <p:cNvSpPr>
            <a:spLocks noGrp="1"/>
          </p:cNvSpPr>
          <p:nvPr>
            <p:ph type="sldNum" sz="quarter" idx="10"/>
          </p:nvPr>
        </p:nvSpPr>
        <p:spPr/>
        <p:txBody>
          <a:bodyPr/>
          <a:lstStyle/>
          <a:p>
            <a:pPr>
              <a:defRPr/>
            </a:pPr>
            <a:fld id="{279601BF-5B57-49D5-BEB5-6F38B1CC1848}"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603AF-14CB-4286-92E9-699709808A2C}" type="slidenum">
              <a:rPr lang="en-GB"/>
              <a:pPr/>
              <a:t>6</a:t>
            </a:fld>
            <a:endParaRPr lang="en-GB"/>
          </a:p>
        </p:txBody>
      </p:sp>
      <p:sp>
        <p:nvSpPr>
          <p:cNvPr id="3802114" name="Rectangle 2"/>
          <p:cNvSpPr>
            <a:spLocks noGrp="1" noRot="1" noChangeAspect="1" noChangeArrowheads="1" noTextEdit="1"/>
          </p:cNvSpPr>
          <p:nvPr>
            <p:ph type="sldImg"/>
          </p:nvPr>
        </p:nvSpPr>
        <p:spPr>
          <a:ln/>
        </p:spPr>
      </p:sp>
      <p:sp>
        <p:nvSpPr>
          <p:cNvPr id="380211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603AF-14CB-4286-92E9-699709808A2C}" type="slidenum">
              <a:rPr lang="en-GB"/>
              <a:pPr/>
              <a:t>16</a:t>
            </a:fld>
            <a:endParaRPr lang="en-GB"/>
          </a:p>
        </p:txBody>
      </p:sp>
      <p:sp>
        <p:nvSpPr>
          <p:cNvPr id="3802114" name="Rectangle 2"/>
          <p:cNvSpPr>
            <a:spLocks noGrp="1" noRot="1" noChangeAspect="1" noChangeArrowheads="1" noTextEdit="1"/>
          </p:cNvSpPr>
          <p:nvPr>
            <p:ph type="sldImg"/>
          </p:nvPr>
        </p:nvSpPr>
        <p:spPr>
          <a:ln/>
        </p:spPr>
      </p:sp>
      <p:sp>
        <p:nvSpPr>
          <p:cNvPr id="380211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603AF-14CB-4286-92E9-699709808A2C}" type="slidenum">
              <a:rPr lang="en-GB"/>
              <a:pPr/>
              <a:t>19</a:t>
            </a:fld>
            <a:endParaRPr lang="en-GB"/>
          </a:p>
        </p:txBody>
      </p:sp>
      <p:sp>
        <p:nvSpPr>
          <p:cNvPr id="3802114" name="Rectangle 2"/>
          <p:cNvSpPr>
            <a:spLocks noGrp="1" noRot="1" noChangeAspect="1" noChangeArrowheads="1" noTextEdit="1"/>
          </p:cNvSpPr>
          <p:nvPr>
            <p:ph type="sldImg"/>
          </p:nvPr>
        </p:nvSpPr>
        <p:spPr>
          <a:ln/>
        </p:spPr>
      </p:sp>
      <p:sp>
        <p:nvSpPr>
          <p:cNvPr id="3802115"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gray">
          <a:xfrm>
            <a:off x="627064" y="815975"/>
            <a:ext cx="8682037" cy="4795838"/>
          </a:xfrm>
          <a:prstGeom prst="rect">
            <a:avLst/>
          </a:prstGeom>
          <a:solidFill>
            <a:schemeClr val="bg1"/>
          </a:solidFill>
          <a:ln w="12700" algn="ctr">
            <a:solidFill>
              <a:schemeClr val="accent1"/>
            </a:solidFill>
            <a:miter lim="800000"/>
            <a:headEnd/>
            <a:tailEnd/>
          </a:ln>
          <a:effectLst/>
        </p:spPr>
        <p:txBody>
          <a:bodyPr lIns="90000" tIns="90000" rIns="90000" bIns="90000" anchor="ctr"/>
          <a:lstStyle/>
          <a:p>
            <a:pPr marL="119063" indent="-119063" algn="l">
              <a:defRPr/>
            </a:pPr>
            <a:endParaRPr lang="en-US" sz="1100" b="1"/>
          </a:p>
        </p:txBody>
      </p:sp>
      <p:sp>
        <p:nvSpPr>
          <p:cNvPr id="5" name="Text Box 15"/>
          <p:cNvSpPr txBox="1">
            <a:spLocks noChangeArrowheads="1"/>
          </p:cNvSpPr>
          <p:nvPr/>
        </p:nvSpPr>
        <p:spPr bwMode="gray">
          <a:xfrm>
            <a:off x="966788" y="4756152"/>
            <a:ext cx="2199320" cy="203133"/>
          </a:xfrm>
          <a:prstGeom prst="rect">
            <a:avLst/>
          </a:prstGeom>
          <a:noFill/>
          <a:ln w="12700" cap="rnd" algn="ctr">
            <a:noFill/>
            <a:miter lim="800000"/>
            <a:headEnd/>
            <a:tailEnd/>
          </a:ln>
          <a:effectLst/>
        </p:spPr>
        <p:txBody>
          <a:bodyPr wrap="none" lIns="0" tIns="0" rIns="0" bIns="0">
            <a:spAutoFit/>
          </a:bodyPr>
          <a:lstStyle/>
          <a:p>
            <a:pPr algn="l">
              <a:lnSpc>
                <a:spcPct val="110000"/>
              </a:lnSpc>
              <a:spcBef>
                <a:spcPct val="0"/>
              </a:spcBef>
              <a:defRPr/>
            </a:pPr>
            <a:r>
              <a:rPr lang="en-GB"/>
              <a:t>Deloitte Consulting CVBA/SCRL</a:t>
            </a:r>
          </a:p>
        </p:txBody>
      </p:sp>
      <p:pic>
        <p:nvPicPr>
          <p:cNvPr id="6" name="Picture 18" descr="LLP logo with big space copy"/>
          <p:cNvPicPr>
            <a:picLocks noChangeAspect="1" noChangeArrowheads="1"/>
          </p:cNvPicPr>
          <p:nvPr/>
        </p:nvPicPr>
        <p:blipFill>
          <a:blip r:embed="rId2">
            <a:clrChange>
              <a:clrFrom>
                <a:srgbClr val="FFFFFF"/>
              </a:clrFrom>
              <a:clrTo>
                <a:srgbClr val="FFFFFF">
                  <a:alpha val="0"/>
                </a:srgbClr>
              </a:clrTo>
            </a:clrChange>
          </a:blip>
          <a:srcRect l="999" t="1779" b="59755"/>
          <a:stretch>
            <a:fillRect/>
          </a:stretch>
        </p:blipFill>
        <p:spPr bwMode="gray">
          <a:xfrm>
            <a:off x="966788" y="5984875"/>
            <a:ext cx="1444625" cy="274638"/>
          </a:xfrm>
          <a:prstGeom prst="rect">
            <a:avLst/>
          </a:prstGeom>
          <a:noFill/>
          <a:ln w="9525">
            <a:noFill/>
            <a:miter lim="800000"/>
            <a:headEnd/>
            <a:tailEnd/>
          </a:ln>
        </p:spPr>
      </p:pic>
      <p:sp>
        <p:nvSpPr>
          <p:cNvPr id="3020804" name="Rectangle 4"/>
          <p:cNvSpPr>
            <a:spLocks noGrp="1" noChangeArrowheads="1"/>
          </p:cNvSpPr>
          <p:nvPr>
            <p:ph type="ctrTitle" sz="quarter"/>
          </p:nvPr>
        </p:nvSpPr>
        <p:spPr>
          <a:xfrm>
            <a:off x="966788" y="2025650"/>
            <a:ext cx="7140575" cy="326243"/>
          </a:xfrm>
        </p:spPr>
        <p:txBody>
          <a:bodyPr/>
          <a:lstStyle>
            <a:lvl1pPr>
              <a:spcBef>
                <a:spcPct val="100000"/>
              </a:spcBef>
              <a:buClr>
                <a:schemeClr val="tx2"/>
              </a:buClr>
              <a:buSzPct val="85000"/>
              <a:buFont typeface="Wingdings" pitchFamily="2" charset="2"/>
              <a:buNone/>
              <a:defRPr sz="2000"/>
            </a:lvl1pPr>
          </a:lstStyle>
          <a:p>
            <a:r>
              <a:rPr lang="en-GB"/>
              <a:t>Click to edit Master title style</a:t>
            </a:r>
          </a:p>
        </p:txBody>
      </p:sp>
      <p:sp>
        <p:nvSpPr>
          <p:cNvPr id="3020805" name="Rectangle 5"/>
          <p:cNvSpPr>
            <a:spLocks noGrp="1" noChangeArrowheads="1"/>
          </p:cNvSpPr>
          <p:nvPr>
            <p:ph type="subTitle" sz="quarter" idx="1"/>
          </p:nvPr>
        </p:nvSpPr>
        <p:spPr>
          <a:xfrm>
            <a:off x="966788" y="3402013"/>
            <a:ext cx="7131050" cy="768350"/>
          </a:xfrm>
        </p:spPr>
        <p:txBody>
          <a:bodyPr/>
          <a:lstStyle>
            <a:lvl1pPr marL="0" indent="0">
              <a:spcBef>
                <a:spcPct val="15000"/>
              </a:spcBef>
              <a:buClrTx/>
              <a:buFont typeface="Wingdings 2" pitchFamily="18" charset="2"/>
              <a:buNone/>
              <a:defRPr sz="1600" b="1"/>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defRPr/>
            </a:pPr>
            <a:r>
              <a:rPr lang="nl-NL"/>
              <a:t>- </a:t>
            </a:r>
            <a:fld id="{FF9CC757-A2F7-447F-B57C-CDD267CDA6E1}" type="slidenum">
              <a:rPr lang="nl-NL"/>
              <a:pPr>
                <a:defRPr/>
              </a:pPr>
              <a:t>‹#›</a:t>
            </a:fld>
            <a:r>
              <a:rPr lang="nl-NL"/>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6471" y="482602"/>
            <a:ext cx="293607" cy="58261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15926" y="482602"/>
            <a:ext cx="6653213"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defRPr/>
            </a:pPr>
            <a:r>
              <a:rPr lang="nl-NL"/>
              <a:t>- </a:t>
            </a:r>
            <a:fld id="{70F25FAB-AE1E-4A8B-9E34-F17E75A38B06}" type="slidenum">
              <a:rPr lang="nl-NL"/>
              <a:pPr>
                <a:defRPr/>
              </a:pPr>
              <a:t>‹#›</a:t>
            </a:fld>
            <a:r>
              <a:rPr lang="nl-NL"/>
              <a:t>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93607"/>
          </a:xfrm>
        </p:spPr>
        <p:txBody>
          <a:bodyPr/>
          <a:lstStyle/>
          <a:p>
            <a:r>
              <a:rPr lang="en-US" smtClean="0"/>
              <a:t>Click to edit Master title style</a:t>
            </a:r>
            <a:endParaRPr lang="nl-BE"/>
          </a:p>
        </p:txBody>
      </p:sp>
      <p:sp>
        <p:nvSpPr>
          <p:cNvPr id="3" name="Table Placeholder 2"/>
          <p:cNvSpPr>
            <a:spLocks noGrp="1"/>
          </p:cNvSpPr>
          <p:nvPr>
            <p:ph type="tbl" idx="1"/>
          </p:nvPr>
        </p:nvSpPr>
        <p:spPr>
          <a:xfrm>
            <a:off x="415925" y="1123952"/>
            <a:ext cx="9074150" cy="5184775"/>
          </a:xfrm>
        </p:spPr>
        <p:txBody>
          <a:bodyPr/>
          <a:lstStyle/>
          <a:p>
            <a:pPr lvl="0"/>
            <a:endParaRPr lang="nl-BE" noProof="0" smtClean="0"/>
          </a:p>
        </p:txBody>
      </p:sp>
      <p:sp>
        <p:nvSpPr>
          <p:cNvPr id="5" name="Rectangle 53"/>
          <p:cNvSpPr>
            <a:spLocks noGrp="1" noChangeArrowheads="1"/>
          </p:cNvSpPr>
          <p:nvPr>
            <p:ph type="sldNum" sz="quarter" idx="11"/>
          </p:nvPr>
        </p:nvSpPr>
        <p:spPr>
          <a:ln/>
        </p:spPr>
        <p:txBody>
          <a:bodyPr/>
          <a:lstStyle>
            <a:lvl1pPr>
              <a:defRPr/>
            </a:lvl1pPr>
          </a:lstStyle>
          <a:p>
            <a:pPr>
              <a:defRPr/>
            </a:pPr>
            <a:r>
              <a:rPr lang="nl-NL"/>
              <a:t>- </a:t>
            </a:r>
            <a:fld id="{5A449381-EBF0-4E27-A971-216BC4932AEC}" type="slidenum">
              <a:rPr lang="nl-NL"/>
              <a:pPr>
                <a:defRPr/>
              </a:pPr>
              <a:t>‹#›</a:t>
            </a:fld>
            <a:r>
              <a:rPr lang="nl-NL"/>
              <a:t>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30212" y="482601"/>
            <a:ext cx="9059863" cy="293607"/>
          </a:xfrm>
        </p:spPr>
        <p:txBody>
          <a:bodyPr/>
          <a:lstStyle/>
          <a:p>
            <a:r>
              <a:rPr lang="en-US" smtClean="0"/>
              <a:t>Click to edit Master title style</a:t>
            </a:r>
            <a:endParaRPr lang="nl-BE"/>
          </a:p>
        </p:txBody>
      </p:sp>
      <p:sp>
        <p:nvSpPr>
          <p:cNvPr id="3" name="Content Placeholder 2"/>
          <p:cNvSpPr>
            <a:spLocks noGrp="1"/>
          </p:cNvSpPr>
          <p:nvPr>
            <p:ph sz="quarter" idx="1"/>
          </p:nvPr>
        </p:nvSpPr>
        <p:spPr>
          <a:xfrm>
            <a:off x="415926" y="1123950"/>
            <a:ext cx="4460875" cy="251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quarter" idx="2"/>
          </p:nvPr>
        </p:nvSpPr>
        <p:spPr>
          <a:xfrm>
            <a:off x="5029201" y="1123950"/>
            <a:ext cx="4460875" cy="251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Content Placeholder 4"/>
          <p:cNvSpPr>
            <a:spLocks noGrp="1"/>
          </p:cNvSpPr>
          <p:nvPr>
            <p:ph sz="quarter" idx="3"/>
          </p:nvPr>
        </p:nvSpPr>
        <p:spPr>
          <a:xfrm>
            <a:off x="415926" y="3792540"/>
            <a:ext cx="4460875" cy="251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Content Placeholder 5"/>
          <p:cNvSpPr>
            <a:spLocks noGrp="1"/>
          </p:cNvSpPr>
          <p:nvPr>
            <p:ph sz="quarter" idx="4"/>
          </p:nvPr>
        </p:nvSpPr>
        <p:spPr>
          <a:xfrm>
            <a:off x="5029201" y="3792540"/>
            <a:ext cx="4460875" cy="251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8" name="Rectangle 53"/>
          <p:cNvSpPr>
            <a:spLocks noGrp="1" noChangeArrowheads="1"/>
          </p:cNvSpPr>
          <p:nvPr>
            <p:ph type="sldNum" sz="quarter" idx="11"/>
          </p:nvPr>
        </p:nvSpPr>
        <p:spPr>
          <a:ln/>
        </p:spPr>
        <p:txBody>
          <a:bodyPr/>
          <a:lstStyle>
            <a:lvl1pPr>
              <a:defRPr/>
            </a:lvl1pPr>
          </a:lstStyle>
          <a:p>
            <a:pPr>
              <a:defRPr/>
            </a:pPr>
            <a:r>
              <a:rPr lang="nl-NL"/>
              <a:t>- </a:t>
            </a:r>
            <a:fld id="{B48A3CBB-A197-46FE-8300-2A6F6B084E3E}" type="slidenum">
              <a:rPr lang="nl-NL"/>
              <a:pPr>
                <a:defRPr/>
              </a:pPr>
              <a:t>‹#›</a:t>
            </a:fld>
            <a:r>
              <a:rPr lang="nl-NL"/>
              <a:t>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a:p>
        </p:txBody>
      </p:sp>
      <p:sp>
        <p:nvSpPr>
          <p:cNvPr id="4"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defRPr/>
            </a:pPr>
            <a:fld id="{0887395E-C592-4567-A1A2-360E29EC1FF0}" type="slidenum">
              <a:rPr lang="en-GB" altLang="en-GB"/>
              <a:pPr>
                <a:defRPr/>
              </a:pPr>
              <a:t>‹#›</a:t>
            </a:fld>
            <a:endParaRPr lang="en-GB" alt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defRPr/>
            </a:pPr>
            <a:fld id="{4EF3C999-6B82-4ED3-98E8-DBFDDD5AD690}" type="slidenum">
              <a:rPr lang="en-GB" altLang="en-GB"/>
              <a:pPr>
                <a:defRPr/>
              </a:pPr>
              <a:t>‹#›</a:t>
            </a:fld>
            <a:endParaRPr lang="en-GB" alt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362075"/>
          </a:xfrm>
        </p:spPr>
        <p:txBody>
          <a:bodyPr/>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defRPr/>
            </a:pPr>
            <a:fld id="{01311E6A-1439-4EED-9227-FBD5C9009189}" type="slidenum">
              <a:rPr lang="en-GB" altLang="en-GB"/>
              <a:pPr>
                <a:defRPr/>
              </a:pPr>
              <a:t>‹#›</a:t>
            </a:fld>
            <a:endParaRPr lang="en-GB" alt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398463" y="1308102"/>
            <a:ext cx="4470400"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5021263" y="1308102"/>
            <a:ext cx="4471987"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6" name="Rectangle 5"/>
          <p:cNvSpPr>
            <a:spLocks noGrp="1" noChangeArrowheads="1"/>
          </p:cNvSpPr>
          <p:nvPr>
            <p:ph type="sldNum" sz="quarter" idx="11"/>
          </p:nvPr>
        </p:nvSpPr>
        <p:spPr>
          <a:ln/>
        </p:spPr>
        <p:txBody>
          <a:bodyPr/>
          <a:lstStyle>
            <a:lvl1pPr>
              <a:defRPr/>
            </a:lvl1pPr>
          </a:lstStyle>
          <a:p>
            <a:pPr>
              <a:defRPr/>
            </a:pPr>
            <a:fld id="{7D56E783-AA29-4391-AF44-E8424445C431}" type="slidenum">
              <a:rPr lang="en-GB" altLang="en-GB"/>
              <a:pPr>
                <a:defRPr/>
              </a:pPr>
              <a:t>‹#›</a:t>
            </a:fld>
            <a:endParaRPr lang="en-GB" alt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8" name="Rectangle 5"/>
          <p:cNvSpPr>
            <a:spLocks noGrp="1" noChangeArrowheads="1"/>
          </p:cNvSpPr>
          <p:nvPr>
            <p:ph type="sldNum" sz="quarter" idx="11"/>
          </p:nvPr>
        </p:nvSpPr>
        <p:spPr>
          <a:ln/>
        </p:spPr>
        <p:txBody>
          <a:bodyPr/>
          <a:lstStyle>
            <a:lvl1pPr>
              <a:defRPr/>
            </a:lvl1pPr>
          </a:lstStyle>
          <a:p>
            <a:pPr>
              <a:defRPr/>
            </a:pPr>
            <a:fld id="{0A6CCF8C-34A1-40AD-9E90-9E2F1247AD48}" type="slidenum">
              <a:rPr lang="en-GB" altLang="en-GB"/>
              <a:pPr>
                <a:defRPr/>
              </a:pPr>
              <a:t>‹#›</a:t>
            </a:fld>
            <a:endParaRPr lang="en-GB" alt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4" name="Rectangle 5"/>
          <p:cNvSpPr>
            <a:spLocks noGrp="1" noChangeArrowheads="1"/>
          </p:cNvSpPr>
          <p:nvPr>
            <p:ph type="sldNum" sz="quarter" idx="11"/>
          </p:nvPr>
        </p:nvSpPr>
        <p:spPr>
          <a:ln/>
        </p:spPr>
        <p:txBody>
          <a:bodyPr/>
          <a:lstStyle>
            <a:lvl1pPr>
              <a:defRPr/>
            </a:lvl1pPr>
          </a:lstStyle>
          <a:p>
            <a:pPr>
              <a:defRPr/>
            </a:pPr>
            <a:fld id="{248DA992-9A51-4CB8-8C73-9F2AD123DCAF}" type="slidenum">
              <a:rPr lang="en-GB" altLang="en-GB"/>
              <a:pPr>
                <a:defRPr/>
              </a:pPr>
              <a:t>‹#›</a:t>
            </a:fld>
            <a:endParaRPr lang="en-GB" alt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defRPr/>
            </a:pPr>
            <a:r>
              <a:rPr lang="nl-NL"/>
              <a:t>- </a:t>
            </a:r>
            <a:fld id="{26EBBA57-CFC8-443F-8C7C-1B577E93823C}" type="slidenum">
              <a:rPr lang="nl-NL"/>
              <a:pPr>
                <a:defRPr/>
              </a:pPr>
              <a:t>‹#›</a:t>
            </a:fld>
            <a:r>
              <a:rPr lang="nl-NL"/>
              <a:t>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3" name="Rectangle 5"/>
          <p:cNvSpPr>
            <a:spLocks noGrp="1" noChangeArrowheads="1"/>
          </p:cNvSpPr>
          <p:nvPr>
            <p:ph type="sldNum" sz="quarter" idx="11"/>
          </p:nvPr>
        </p:nvSpPr>
        <p:spPr>
          <a:ln/>
        </p:spPr>
        <p:txBody>
          <a:bodyPr/>
          <a:lstStyle>
            <a:lvl1pPr>
              <a:defRPr/>
            </a:lvl1pPr>
          </a:lstStyle>
          <a:p>
            <a:pPr>
              <a:defRPr/>
            </a:pPr>
            <a:fld id="{26771C52-FE63-4626-B2B0-4A6DFF65C87A}" type="slidenum">
              <a:rPr lang="en-GB" altLang="en-GB"/>
              <a:pPr>
                <a:defRPr/>
              </a:pPr>
              <a:t>‹#›</a:t>
            </a:fld>
            <a:endParaRPr lang="en-GB" alt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6" name="Rectangle 5"/>
          <p:cNvSpPr>
            <a:spLocks noGrp="1" noChangeArrowheads="1"/>
          </p:cNvSpPr>
          <p:nvPr>
            <p:ph type="sldNum" sz="quarter" idx="11"/>
          </p:nvPr>
        </p:nvSpPr>
        <p:spPr>
          <a:ln/>
        </p:spPr>
        <p:txBody>
          <a:bodyPr/>
          <a:lstStyle>
            <a:lvl1pPr>
              <a:defRPr/>
            </a:lvl1pPr>
          </a:lstStyle>
          <a:p>
            <a:pPr>
              <a:defRPr/>
            </a:pPr>
            <a:fld id="{8DC0C900-C944-422A-B2AE-A472E188ECEE}" type="slidenum">
              <a:rPr lang="en-GB" altLang="en-GB"/>
              <a:pPr>
                <a:defRPr/>
              </a:pPr>
              <a:t>‹#›</a:t>
            </a:fld>
            <a:endParaRPr lang="en-GB" alt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6" name="Rectangle 5"/>
          <p:cNvSpPr>
            <a:spLocks noGrp="1" noChangeArrowheads="1"/>
          </p:cNvSpPr>
          <p:nvPr>
            <p:ph type="sldNum" sz="quarter" idx="11"/>
          </p:nvPr>
        </p:nvSpPr>
        <p:spPr>
          <a:ln/>
        </p:spPr>
        <p:txBody>
          <a:bodyPr/>
          <a:lstStyle>
            <a:lvl1pPr>
              <a:defRPr/>
            </a:lvl1pPr>
          </a:lstStyle>
          <a:p>
            <a:pPr>
              <a:defRPr/>
            </a:pPr>
            <a:fld id="{D6C6C372-5A11-43BC-B502-A66857FB809B}" type="slidenum">
              <a:rPr lang="en-GB" altLang="en-GB"/>
              <a:pPr>
                <a:defRPr/>
              </a:pPr>
              <a:t>‹#›</a:t>
            </a:fld>
            <a:endParaRPr lang="en-GB" alt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defRPr/>
            </a:pPr>
            <a:fld id="{65DA5228-5D50-4F5F-B611-9993F68A5F5C}" type="slidenum">
              <a:rPr lang="en-GB" altLang="en-GB"/>
              <a:pPr>
                <a:defRPr/>
              </a:pPr>
              <a:t>‹#›</a:t>
            </a:fld>
            <a:endParaRPr lang="en-GB" alt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358775"/>
            <a:ext cx="2273300" cy="5957888"/>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398464" y="358775"/>
            <a:ext cx="6669087" cy="5957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defRPr/>
            </a:pPr>
            <a:fld id="{EEB0CFB8-5AC7-4070-8F60-EDAD6993309C}" type="slidenum">
              <a:rPr lang="en-GB" altLang="en-GB"/>
              <a:pPr>
                <a:defRPr/>
              </a:pPr>
              <a:t>‹#›</a:t>
            </a:fld>
            <a:endParaRPr lang="en-GB" alt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358775"/>
            <a:ext cx="9094787" cy="59578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3" name="Rectangle 4"/>
          <p:cNvSpPr>
            <a:spLocks noGrp="1" noChangeArrowheads="1"/>
          </p:cNvSpPr>
          <p:nvPr>
            <p:ph type="ftr" sz="quarter" idx="10"/>
          </p:nvPr>
        </p:nvSpPr>
        <p:spPr>
          <a:ln/>
        </p:spPr>
        <p:txBody>
          <a:bodyPr/>
          <a:lstStyle>
            <a:lvl1pPr>
              <a:defRPr/>
            </a:lvl1pPr>
          </a:lstStyle>
          <a:p>
            <a:pPr>
              <a:defRPr/>
            </a:pPr>
            <a:r>
              <a:rPr lang="en-GB" altLang="en-GB"/>
              <a:t>Location/Filename/Unit/Author/Assistant (Change via 'View -  Header and Footer')</a:t>
            </a:r>
          </a:p>
        </p:txBody>
      </p:sp>
      <p:sp>
        <p:nvSpPr>
          <p:cNvPr id="4" name="Rectangle 5"/>
          <p:cNvSpPr>
            <a:spLocks noGrp="1" noChangeArrowheads="1"/>
          </p:cNvSpPr>
          <p:nvPr>
            <p:ph type="sldNum" sz="quarter" idx="11"/>
          </p:nvPr>
        </p:nvSpPr>
        <p:spPr>
          <a:ln/>
        </p:spPr>
        <p:txBody>
          <a:bodyPr/>
          <a:lstStyle>
            <a:lvl1pPr>
              <a:defRPr/>
            </a:lvl1pPr>
          </a:lstStyle>
          <a:p>
            <a:pPr>
              <a:defRPr/>
            </a:pPr>
            <a:fld id="{E9A98787-CA59-4C27-9623-22B73CA8012B}" type="slidenum">
              <a:rPr lang="en-GB" altLang="en-GB"/>
              <a:pPr>
                <a:defRPr/>
              </a:pPr>
              <a:t>‹#›</a:t>
            </a:fld>
            <a:endParaRPr lang="en-GB" alt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365633" y="6519866"/>
            <a:ext cx="6129338" cy="122237"/>
          </a:xfrm>
          <a:prstGeom prst="rect">
            <a:avLst/>
          </a:prstGeom>
          <a:noFill/>
          <a:ln w="9525">
            <a:noFill/>
            <a:miter lim="800000"/>
            <a:headEnd/>
            <a:tailEnd/>
          </a:ln>
          <a:effectLst/>
        </p:spPr>
        <p:txBody>
          <a:bodyPr lIns="0" tIns="0" rIns="0" bIns="0">
            <a:spAutoFit/>
          </a:bodyPr>
          <a:lstStyle/>
          <a:p>
            <a:pPr algn="r" rtl="0" eaLnBrk="0" fontAlgn="base" hangingPunct="0">
              <a:spcBef>
                <a:spcPct val="50000"/>
              </a:spcBef>
              <a:spcAft>
                <a:spcPct val="0"/>
              </a:spcAft>
            </a:pPr>
            <a:r>
              <a:rPr lang="en-GB" sz="800" kern="1200">
                <a:solidFill>
                  <a:srgbClr val="000066"/>
                </a:solidFill>
                <a:latin typeface="Arial" charset="0"/>
                <a:ea typeface="ＭＳ Ｐゴシック" charset="-128"/>
                <a:cs typeface="+mn-cs"/>
              </a:rPr>
              <a:t>©2008 Deloitte Touche Tohmatsu</a:t>
            </a:r>
          </a:p>
        </p:txBody>
      </p:sp>
      <p:pic>
        <p:nvPicPr>
          <p:cNvPr id="5" name="Picture 6" descr="DEL_COL"/>
          <p:cNvPicPr>
            <a:picLocks noChangeAspect="1" noChangeArrowheads="1"/>
          </p:cNvPicPr>
          <p:nvPr/>
        </p:nvPicPr>
        <p:blipFill>
          <a:blip r:embed="rId2" cstate="print"/>
          <a:srcRect/>
          <a:stretch>
            <a:fillRect/>
          </a:stretch>
        </p:blipFill>
        <p:spPr bwMode="auto">
          <a:xfrm>
            <a:off x="411032" y="388938"/>
            <a:ext cx="1951963" cy="361950"/>
          </a:xfrm>
          <a:prstGeom prst="rect">
            <a:avLst/>
          </a:prstGeom>
          <a:noFill/>
          <a:ln w="9525">
            <a:noFill/>
            <a:miter lim="800000"/>
            <a:headEnd/>
            <a:tailEnd/>
          </a:ln>
        </p:spPr>
      </p:pic>
      <p:sp>
        <p:nvSpPr>
          <p:cNvPr id="15362" name="Rectangle 2"/>
          <p:cNvSpPr>
            <a:spLocks noGrp="1" noChangeArrowheads="1"/>
          </p:cNvSpPr>
          <p:nvPr>
            <p:ph type="ctrTitle"/>
          </p:nvPr>
        </p:nvSpPr>
        <p:spPr>
          <a:xfrm>
            <a:off x="388673" y="2159000"/>
            <a:ext cx="9082220" cy="1346200"/>
          </a:xfrm>
        </p:spPr>
        <p:txBody>
          <a:bodyPr/>
          <a:lstStyle>
            <a:lvl1pPr>
              <a:lnSpc>
                <a:spcPts val="5300"/>
              </a:lnSpc>
              <a:defRPr sz="6000">
                <a:latin typeface="Times New Roman" pitchFamily="-108" charset="0"/>
              </a:defRPr>
            </a:lvl1pPr>
          </a:lstStyle>
          <a:p>
            <a:r>
              <a:rPr lang="en-GB"/>
              <a:t>Click to edit Master title style</a:t>
            </a:r>
          </a:p>
        </p:txBody>
      </p:sp>
      <p:sp>
        <p:nvSpPr>
          <p:cNvPr id="15363" name="Rectangle 3"/>
          <p:cNvSpPr>
            <a:spLocks noGrp="1" noChangeArrowheads="1"/>
          </p:cNvSpPr>
          <p:nvPr>
            <p:ph type="subTitle" idx="1"/>
          </p:nvPr>
        </p:nvSpPr>
        <p:spPr>
          <a:xfrm>
            <a:off x="412750" y="3594100"/>
            <a:ext cx="5849012" cy="254000"/>
          </a:xfrm>
        </p:spPr>
        <p:txBody>
          <a:bodyPr/>
          <a:lstStyle>
            <a:lvl1pPr marL="0" indent="0">
              <a:lnSpc>
                <a:spcPct val="107000"/>
              </a:lnSpc>
              <a:spcAft>
                <a:spcPct val="0"/>
              </a:spcAft>
              <a:buFontTx/>
              <a:buNone/>
              <a:defRPr sz="1400"/>
            </a:lvl1pPr>
          </a:lstStyle>
          <a:p>
            <a:r>
              <a:rPr lang="en-GB"/>
              <a:t>Click to edit Master subtitle style</a:t>
            </a:r>
          </a:p>
        </p:txBody>
      </p:sp>
      <p:sp>
        <p:nvSpPr>
          <p:cNvPr id="6" name="Rectangle 5"/>
          <p:cNvSpPr>
            <a:spLocks noGrp="1" noChangeArrowheads="1"/>
          </p:cNvSpPr>
          <p:nvPr>
            <p:ph type="sldNum" sz="quarter" idx="10"/>
          </p:nvPr>
        </p:nvSpPr>
        <p:spPr>
          <a:xfrm>
            <a:off x="404152" y="6526216"/>
            <a:ext cx="2063750" cy="122237"/>
          </a:xfrm>
        </p:spPr>
        <p:txBody>
          <a:bodyPr/>
          <a:lstStyle>
            <a:lvl1pPr>
              <a:defRPr>
                <a:latin typeface="Verdana" pitchFamily="34" charset="0"/>
              </a:defRPr>
            </a:lvl1pPr>
          </a:lstStyle>
          <a:p>
            <a:pPr algn="l" rtl="0" fontAlgn="base">
              <a:spcBef>
                <a:spcPct val="0"/>
              </a:spcBef>
              <a:spcAft>
                <a:spcPct val="0"/>
              </a:spcAft>
            </a:pPr>
            <a:fld id="{A918FF62-7DFC-448C-A06B-F51B484CB2D3}" type="slidenum">
              <a:rPr lang="en-GB" sz="800" kern="1200">
                <a:solidFill>
                  <a:srgbClr val="000066"/>
                </a:solidFill>
                <a:ea typeface="ＭＳ Ｐゴシック" charset="-128"/>
                <a:cs typeface="+mn-cs"/>
              </a:rPr>
              <a:pPr algn="l" rtl="0" fontAlgn="base">
                <a:spcBef>
                  <a:spcPct val="0"/>
                </a:spcBef>
                <a:spcAft>
                  <a:spcPct val="0"/>
                </a:spcAft>
              </a:pPr>
              <a:t>‹#›</a:t>
            </a:fld>
            <a:endParaRPr lang="en-GB" sz="800" kern="1200">
              <a:solidFill>
                <a:srgbClr val="000066"/>
              </a:solidFill>
              <a:ea typeface="ＭＳ Ｐゴシック" charset="-128"/>
              <a:cs typeface="+mn-cs"/>
            </a:endParaRPr>
          </a:p>
        </p:txBody>
      </p:sp>
      <p:sp>
        <p:nvSpPr>
          <p:cNvPr id="7" name="Rectangle 7"/>
          <p:cNvSpPr>
            <a:spLocks noGrp="1" noChangeArrowheads="1"/>
          </p:cNvSpPr>
          <p:nvPr>
            <p:ph type="ftr" sz="quarter" idx="11"/>
          </p:nvPr>
        </p:nvSpPr>
        <p:spPr>
          <a:xfrm>
            <a:off x="763589" y="6530978"/>
            <a:ext cx="5747544" cy="307777"/>
          </a:xfrm>
        </p:spPr>
        <p:txBody>
          <a:bodyPr lIns="91440" tIns="45720" rIns="91440" bIns="45720" anchor="t"/>
          <a:lstStyle>
            <a:lvl1pPr algn="ctr">
              <a:defRPr sz="1400"/>
            </a:lvl1pPr>
          </a:lstStyle>
          <a:p>
            <a:pPr rtl="0" fontAlgn="base">
              <a:spcBef>
                <a:spcPct val="0"/>
              </a:spcBef>
              <a:spcAft>
                <a:spcPct val="0"/>
              </a:spcAft>
            </a:pPr>
            <a:endParaRPr lang="nl-BE" kern="1200">
              <a:solidFill>
                <a:srgbClr val="000066"/>
              </a:solidFill>
              <a:latin typeface="Arial" charset="0"/>
              <a:ea typeface="ＭＳ Ｐゴシック" charset="-128"/>
              <a:cs typeface="+mn-cs"/>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5D85E9B0-8B63-4D58-9341-326E5F7B920F}"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3"/>
            <a:ext cx="84201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F9524232-E6CB-4F5B-A48E-AEF6E0819406}"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88673" y="1258888"/>
            <a:ext cx="4464579" cy="500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018352" y="1258888"/>
            <a:ext cx="4464579" cy="5008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51891BDE-0808-49CF-A28D-8E567DFE9999}"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304973"/>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3"/>
          <p:cNvSpPr>
            <a:spLocks noGrp="1" noChangeArrowheads="1"/>
          </p:cNvSpPr>
          <p:nvPr>
            <p:ph type="sldNum" sz="quarter" idx="11"/>
          </p:nvPr>
        </p:nvSpPr>
        <p:spPr>
          <a:ln/>
        </p:spPr>
        <p:txBody>
          <a:bodyPr/>
          <a:lstStyle>
            <a:lvl1pPr>
              <a:defRPr/>
            </a:lvl1pPr>
          </a:lstStyle>
          <a:p>
            <a:pPr>
              <a:defRPr/>
            </a:pPr>
            <a:r>
              <a:rPr lang="nl-NL"/>
              <a:t>- </a:t>
            </a:r>
            <a:fld id="{0B001368-417A-4242-8CCE-4695E39365CD}" type="slidenum">
              <a:rPr lang="nl-NL"/>
              <a:pPr>
                <a:defRPr/>
              </a:pPr>
              <a:t>‹#›</a:t>
            </a:fld>
            <a:r>
              <a:rPr lang="nl-NL"/>
              <a:t> -</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8"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B4AA02D7-6308-4E59-B8C0-CD8C374035A5}"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4"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590BA23B-9E1B-48DF-A8E2-B81C65CF7B81}"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3"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80E0B1EF-A263-44E8-8EE0-CD2F5C14F225}"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1EED4458-24AD-41C7-ADED-73E74D8B0686}"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06B7E9E4-6257-41EE-87A3-48CC94E40931}"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16811E7E-785E-4883-B75B-3CA8D42DA1FD}"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9368" y="358775"/>
            <a:ext cx="2273565" cy="590867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88673" y="358775"/>
            <a:ext cx="6655594" cy="590867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11A3F5C1-4D8E-4FBC-9FFE-9933D165011D}"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674" y="358778"/>
            <a:ext cx="9090819" cy="619125"/>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388673" y="1258888"/>
            <a:ext cx="4464579" cy="500856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018352" y="1258888"/>
            <a:ext cx="4464579" cy="500856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endParaRPr lang="nl-BE" sz="800" kern="1200">
              <a:solidFill>
                <a:srgbClr val="000066"/>
              </a:solidFill>
              <a:latin typeface="Arial" charset="0"/>
              <a:ea typeface="ＭＳ Ｐゴシック" charset="-128"/>
              <a:cs typeface="+mn-cs"/>
            </a:endParaRP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EAE6C470-FF96-4B93-8662-270AAF23B37C}" type="slidenum">
              <a:rPr lang="en-GB" sz="800" kern="1200">
                <a:solidFill>
                  <a:srgbClr val="000066"/>
                </a:solidFill>
                <a:latin typeface="Arial" charset="0"/>
                <a:ea typeface="ＭＳ Ｐゴシック" charset="-128"/>
                <a:cs typeface="+mn-cs"/>
              </a:rPr>
              <a:pPr algn="l" rtl="0" fontAlgn="base">
                <a:spcBef>
                  <a:spcPct val="0"/>
                </a:spcBef>
                <a:spcAft>
                  <a:spcPct val="0"/>
                </a:spcAft>
              </a:pPr>
              <a:t>‹#›</a:t>
            </a:fld>
            <a:endParaRPr lang="en-GB" sz="800" kern="1200">
              <a:solidFill>
                <a:srgbClr val="000066"/>
              </a:solidFill>
              <a:latin typeface="Arial" charset="0"/>
              <a:ea typeface="ＭＳ Ｐゴシック" charset="-128"/>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0"/>
            <a:ext cx="84201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C1096770-D058-46AF-8F73-5F9D3249AA81}"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C0410AC1-429A-4990-81EE-DE9F9B7BE29B}"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15926" y="1123952"/>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5029201" y="1123952"/>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Rectangle 53"/>
          <p:cNvSpPr>
            <a:spLocks noGrp="1" noChangeArrowheads="1"/>
          </p:cNvSpPr>
          <p:nvPr>
            <p:ph type="sldNum" sz="quarter" idx="11"/>
          </p:nvPr>
        </p:nvSpPr>
        <p:spPr>
          <a:ln/>
        </p:spPr>
        <p:txBody>
          <a:bodyPr/>
          <a:lstStyle>
            <a:lvl1pPr>
              <a:defRPr/>
            </a:lvl1pPr>
          </a:lstStyle>
          <a:p>
            <a:pPr>
              <a:defRPr/>
            </a:pPr>
            <a:r>
              <a:rPr lang="nl-NL"/>
              <a:t>- </a:t>
            </a:r>
            <a:fld id="{05D4A8FA-1E1D-4C2D-9C19-8673A1025D36}" type="slidenum">
              <a:rPr lang="nl-NL"/>
              <a:pPr>
                <a:defRPr/>
              </a:pPr>
              <a:t>‹#›</a:t>
            </a:fld>
            <a:r>
              <a:rPr lang="nl-NL"/>
              <a:t> -</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08218AC2-6BE9-47D5-995A-672B54F932F8}"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88673" y="1258893"/>
            <a:ext cx="4478338" cy="5127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032110" y="1258893"/>
            <a:ext cx="4480058" cy="5127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4FA13B8C-F69A-47D3-9256-63578D7D6F7F}"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8"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0EA6305B-6804-4AC6-AEC0-5AA1F0E8F9EE}"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4"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2C32A7A6-A0F4-4F48-85DA-0CD8819C65AE}"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3"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B5DA9BA9-7E7A-4BD1-9E13-4CDD11E6F16C}"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872972"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6D3550DD-1AFC-4F27-82DA-D712A5F366C2}"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6D394E27-CE89-4EEC-A4DB-899610B6C933}"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66B88BF3-49E3-495F-8FDB-2F7D51770EF0}"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1727" y="358775"/>
            <a:ext cx="2280444" cy="602773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88673" y="358775"/>
            <a:ext cx="6677952" cy="602773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pPr>
            <a:r>
              <a:rPr lang="en-GB" sz="900" kern="1200">
                <a:solidFill>
                  <a:srgbClr val="FFFFFF"/>
                </a:solidFill>
                <a:latin typeface="Arial" charset="0"/>
                <a:ea typeface="ＭＳ Ｐゴシック" charset="-128"/>
                <a:cs typeface="+mn-cs"/>
              </a:rPr>
              <a:t>Deloitte</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pPr>
            <a:fld id="{EF597648-AFAC-46EA-8C9E-7199ED034830}" type="slidenum">
              <a:rPr lang="en-GB" sz="900" kern="1200">
                <a:solidFill>
                  <a:srgbClr val="FFFFFF"/>
                </a:solidFill>
                <a:latin typeface="Arial" charset="0"/>
                <a:ea typeface="ＭＳ Ｐゴシック" charset="-128"/>
                <a:cs typeface="+mn-cs"/>
              </a:rPr>
              <a:pPr algn="l" rtl="0" fontAlgn="base">
                <a:spcBef>
                  <a:spcPct val="0"/>
                </a:spcBef>
                <a:spcAft>
                  <a:spcPct val="0"/>
                </a:spcAft>
              </a:pPr>
              <a:t>‹#›</a:t>
            </a:fld>
            <a:endParaRPr lang="en-GB" sz="900" kern="1200">
              <a:solidFill>
                <a:srgbClr val="FFFFFF"/>
              </a:solidFill>
              <a:latin typeface="Arial" charset="0"/>
              <a:ea typeface="ＭＳ Ｐゴシック" charset="-128"/>
              <a:cs typeface="+mn-cs"/>
            </a:endParaRPr>
          </a:p>
        </p:txBody>
      </p:sp>
    </p:spTree>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nl-BE"/>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83E3F499-2594-4C71-A761-8DDEA6EBD507}"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9"/>
            <a:ext cx="8915400" cy="293607"/>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8" name="Rectangle 53"/>
          <p:cNvSpPr>
            <a:spLocks noGrp="1" noChangeArrowheads="1"/>
          </p:cNvSpPr>
          <p:nvPr>
            <p:ph type="sldNum" sz="quarter" idx="11"/>
          </p:nvPr>
        </p:nvSpPr>
        <p:spPr>
          <a:ln/>
        </p:spPr>
        <p:txBody>
          <a:bodyPr/>
          <a:lstStyle>
            <a:lvl1pPr>
              <a:defRPr/>
            </a:lvl1pPr>
          </a:lstStyle>
          <a:p>
            <a:pPr>
              <a:defRPr/>
            </a:pPr>
            <a:r>
              <a:rPr lang="nl-NL"/>
              <a:t>- </a:t>
            </a:r>
            <a:fld id="{4EE632E2-1662-47E2-8532-ADD6463BF8CE}" type="slidenum">
              <a:rPr lang="nl-NL"/>
              <a:pPr>
                <a:defRPr/>
              </a:pPr>
              <a:t>‹#›</a:t>
            </a:fld>
            <a:r>
              <a:rPr lang="nl-NL"/>
              <a:t> -</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E1620EE6-529B-4F04-BDA5-D934F4C87517}"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362075"/>
          </a:xfrm>
        </p:spPr>
        <p:txBody>
          <a:bodyPr/>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F1D9E919-6F6F-4844-8466-9876A20322D8}"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398463" y="1308102"/>
            <a:ext cx="4470400"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5021263" y="1308102"/>
            <a:ext cx="4471987"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93C73D1B-3498-485F-9501-7842B4C21497}"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8"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E1AA4DF0-E4A2-4FE3-8FA1-8B77A511D74B}"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4"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AE22215B-D8D8-459B-B5F8-D223CC2064FC}"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3"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5BCEA7DD-C5F6-4A9E-B2CF-0CDE27635C7B}"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0316B2D5-BF13-46D8-98EB-121DAD610010}"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6"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7E9E726E-2DEC-4B22-81FD-7D0B553ADC0B}"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2A3FF3C9-AEEE-441E-ACBB-DD740C3078B4}"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358775"/>
            <a:ext cx="2273300" cy="5957888"/>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398464" y="358775"/>
            <a:ext cx="6669087" cy="5957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5"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8261862D-C229-44BC-A05F-22AD852FDFBF}"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4" name="Rectangle 53"/>
          <p:cNvSpPr>
            <a:spLocks noGrp="1" noChangeArrowheads="1"/>
          </p:cNvSpPr>
          <p:nvPr>
            <p:ph type="sldNum" sz="quarter" idx="11"/>
          </p:nvPr>
        </p:nvSpPr>
        <p:spPr>
          <a:ln/>
        </p:spPr>
        <p:txBody>
          <a:bodyPr/>
          <a:lstStyle>
            <a:lvl1pPr>
              <a:defRPr/>
            </a:lvl1pPr>
          </a:lstStyle>
          <a:p>
            <a:pPr>
              <a:defRPr/>
            </a:pPr>
            <a:r>
              <a:rPr lang="nl-NL"/>
              <a:t>- </a:t>
            </a:r>
            <a:fld id="{64F20405-1B62-4597-B10D-1863E4083146}" type="slidenum">
              <a:rPr lang="nl-NL"/>
              <a:pPr>
                <a:defRPr/>
              </a:pPr>
              <a:t>‹#›</a:t>
            </a:fld>
            <a:r>
              <a:rPr lang="nl-NL"/>
              <a:t> -</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98463" y="358775"/>
            <a:ext cx="9094787" cy="59578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3" name="Rectangle 4"/>
          <p:cNvSpPr>
            <a:spLocks noGrp="1" noChangeArrowheads="1"/>
          </p:cNvSpPr>
          <p:nvPr>
            <p:ph type="ftr" sz="quarter" idx="10"/>
          </p:nvPr>
        </p:nvSpPr>
        <p:spPr>
          <a:ln/>
        </p:spPr>
        <p:txBody>
          <a:bodyPr/>
          <a:lstStyle>
            <a:lvl1pPr>
              <a:defRPr/>
            </a:lvl1pPr>
          </a:lstStyle>
          <a:p>
            <a:pPr algn="l" rtl="0" fontAlgn="base">
              <a:spcBef>
                <a:spcPct val="0"/>
              </a:spcBef>
              <a:spcAft>
                <a:spcPct val="0"/>
              </a:spcAft>
              <a:defRPr/>
            </a:pPr>
            <a:r>
              <a:rPr lang="en-GB" altLang="en-GB" sz="800" kern="1200">
                <a:solidFill>
                  <a:srgbClr val="091D5D"/>
                </a:solidFill>
                <a:latin typeface="Verdana"/>
                <a:ea typeface="+mn-ea"/>
                <a:cs typeface="+mn-cs"/>
              </a:rPr>
              <a:t>Location/Filename/Unit/Author/Assistant (Change via 'View -  Header and Footer')</a:t>
            </a:r>
          </a:p>
        </p:txBody>
      </p:sp>
      <p:sp>
        <p:nvSpPr>
          <p:cNvPr id="4" name="Rectangle 5"/>
          <p:cNvSpPr>
            <a:spLocks noGrp="1" noChangeArrowheads="1"/>
          </p:cNvSpPr>
          <p:nvPr>
            <p:ph type="sldNum" sz="quarter" idx="11"/>
          </p:nvPr>
        </p:nvSpPr>
        <p:spPr>
          <a:ln/>
        </p:spPr>
        <p:txBody>
          <a:bodyPr/>
          <a:lstStyle>
            <a:lvl1pPr>
              <a:defRPr/>
            </a:lvl1pPr>
          </a:lstStyle>
          <a:p>
            <a:pPr algn="l" rtl="0" fontAlgn="base">
              <a:spcBef>
                <a:spcPct val="0"/>
              </a:spcBef>
              <a:spcAft>
                <a:spcPct val="0"/>
              </a:spcAft>
              <a:defRPr/>
            </a:pPr>
            <a:fld id="{D44E5C41-0ABA-4525-BC00-888F62DFA87A}" type="slidenum">
              <a:rPr lang="en-GB" altLang="en-GB" sz="800" kern="1200">
                <a:solidFill>
                  <a:srgbClr val="091D5D"/>
                </a:solidFill>
                <a:latin typeface="Verdana"/>
                <a:ea typeface="+mn-ea"/>
                <a:cs typeface="+mn-cs"/>
              </a:rPr>
              <a:pPr algn="l" rtl="0" fontAlgn="base">
                <a:spcBef>
                  <a:spcPct val="0"/>
                </a:spcBef>
                <a:spcAft>
                  <a:spcPct val="0"/>
                </a:spcAft>
                <a:defRPr/>
              </a:pPr>
              <a:t>‹#›</a:t>
            </a:fld>
            <a:endParaRPr lang="en-GB" altLang="en-GB" sz="800" kern="1200">
              <a:solidFill>
                <a:srgbClr val="091D5D"/>
              </a:solidFill>
              <a:latin typeface="Verdana"/>
              <a:ea typeface="+mn-ea"/>
              <a:cs typeface="+mn-cs"/>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gray">
          <a:xfrm>
            <a:off x="627064" y="815975"/>
            <a:ext cx="8682037" cy="4795838"/>
          </a:xfrm>
          <a:prstGeom prst="rect">
            <a:avLst/>
          </a:prstGeom>
          <a:solidFill>
            <a:schemeClr val="bg1"/>
          </a:solidFill>
          <a:ln w="12700" algn="ctr">
            <a:solidFill>
              <a:schemeClr val="accent1"/>
            </a:solidFill>
            <a:miter lim="800000"/>
            <a:headEnd/>
            <a:tailEnd/>
          </a:ln>
          <a:effectLst/>
        </p:spPr>
        <p:txBody>
          <a:bodyPr lIns="90000" tIns="90000" rIns="90000" bIns="90000" anchor="ctr"/>
          <a:lstStyle/>
          <a:p>
            <a:pPr marL="119063" indent="-119063" algn="l" rtl="0" eaLnBrk="0" fontAlgn="base" hangingPunct="0">
              <a:spcBef>
                <a:spcPct val="50000"/>
              </a:spcBef>
              <a:spcAft>
                <a:spcPct val="0"/>
              </a:spcAft>
              <a:defRPr/>
            </a:pPr>
            <a:endParaRPr lang="en-US" sz="1100" b="1" kern="1200">
              <a:solidFill>
                <a:srgbClr val="000000"/>
              </a:solidFill>
              <a:latin typeface="Arial" charset="0"/>
              <a:ea typeface="+mn-ea"/>
              <a:cs typeface="+mn-cs"/>
            </a:endParaRPr>
          </a:p>
        </p:txBody>
      </p:sp>
      <p:sp>
        <p:nvSpPr>
          <p:cNvPr id="5" name="Text Box 15"/>
          <p:cNvSpPr txBox="1">
            <a:spLocks noChangeArrowheads="1"/>
          </p:cNvSpPr>
          <p:nvPr/>
        </p:nvSpPr>
        <p:spPr bwMode="gray">
          <a:xfrm>
            <a:off x="966788" y="4756152"/>
            <a:ext cx="2199320" cy="203133"/>
          </a:xfrm>
          <a:prstGeom prst="rect">
            <a:avLst/>
          </a:prstGeom>
          <a:noFill/>
          <a:ln w="12700" cap="rnd" algn="ctr">
            <a:noFill/>
            <a:miter lim="800000"/>
            <a:headEnd/>
            <a:tailEnd/>
          </a:ln>
          <a:effectLst/>
        </p:spPr>
        <p:txBody>
          <a:bodyPr wrap="none" lIns="0" tIns="0" rIns="0" bIns="0">
            <a:spAutoFit/>
          </a:bodyPr>
          <a:lstStyle/>
          <a:p>
            <a:pPr algn="l" rtl="0" eaLnBrk="0" fontAlgn="base" hangingPunct="0">
              <a:lnSpc>
                <a:spcPct val="110000"/>
              </a:lnSpc>
              <a:spcBef>
                <a:spcPct val="0"/>
              </a:spcBef>
              <a:spcAft>
                <a:spcPct val="0"/>
              </a:spcAft>
              <a:defRPr/>
            </a:pPr>
            <a:r>
              <a:rPr lang="en-GB" sz="1200" kern="1200">
                <a:solidFill>
                  <a:srgbClr val="000000"/>
                </a:solidFill>
                <a:latin typeface="Arial" charset="0"/>
                <a:ea typeface="+mn-ea"/>
                <a:cs typeface="+mn-cs"/>
              </a:rPr>
              <a:t>Deloitte Consulting CVBA/SCRL</a:t>
            </a:r>
          </a:p>
        </p:txBody>
      </p:sp>
      <p:pic>
        <p:nvPicPr>
          <p:cNvPr id="6" name="Picture 18" descr="LLP logo with big space copy"/>
          <p:cNvPicPr>
            <a:picLocks noChangeAspect="1" noChangeArrowheads="1"/>
          </p:cNvPicPr>
          <p:nvPr/>
        </p:nvPicPr>
        <p:blipFill>
          <a:blip r:embed="rId2">
            <a:clrChange>
              <a:clrFrom>
                <a:srgbClr val="FFFFFF"/>
              </a:clrFrom>
              <a:clrTo>
                <a:srgbClr val="FFFFFF">
                  <a:alpha val="0"/>
                </a:srgbClr>
              </a:clrTo>
            </a:clrChange>
          </a:blip>
          <a:srcRect l="999" t="1779" b="59755"/>
          <a:stretch>
            <a:fillRect/>
          </a:stretch>
        </p:blipFill>
        <p:spPr bwMode="gray">
          <a:xfrm>
            <a:off x="966788" y="5984875"/>
            <a:ext cx="1444625" cy="274638"/>
          </a:xfrm>
          <a:prstGeom prst="rect">
            <a:avLst/>
          </a:prstGeom>
          <a:noFill/>
          <a:ln w="9525">
            <a:noFill/>
            <a:miter lim="800000"/>
            <a:headEnd/>
            <a:tailEnd/>
          </a:ln>
        </p:spPr>
      </p:pic>
      <p:sp>
        <p:nvSpPr>
          <p:cNvPr id="3020804" name="Rectangle 4"/>
          <p:cNvSpPr>
            <a:spLocks noGrp="1" noChangeArrowheads="1"/>
          </p:cNvSpPr>
          <p:nvPr>
            <p:ph type="ctrTitle" sz="quarter"/>
          </p:nvPr>
        </p:nvSpPr>
        <p:spPr>
          <a:xfrm>
            <a:off x="966788" y="2025650"/>
            <a:ext cx="7140575" cy="326243"/>
          </a:xfrm>
        </p:spPr>
        <p:txBody>
          <a:bodyPr/>
          <a:lstStyle>
            <a:lvl1pPr>
              <a:spcBef>
                <a:spcPct val="100000"/>
              </a:spcBef>
              <a:buClr>
                <a:schemeClr val="tx2"/>
              </a:buClr>
              <a:buSzPct val="85000"/>
              <a:buFont typeface="Wingdings" pitchFamily="2" charset="2"/>
              <a:buNone/>
              <a:defRPr sz="2000"/>
            </a:lvl1pPr>
          </a:lstStyle>
          <a:p>
            <a:r>
              <a:rPr lang="en-GB"/>
              <a:t>Click to edit Master title style</a:t>
            </a:r>
          </a:p>
        </p:txBody>
      </p:sp>
      <p:sp>
        <p:nvSpPr>
          <p:cNvPr id="3020805" name="Rectangle 5"/>
          <p:cNvSpPr>
            <a:spLocks noGrp="1" noChangeArrowheads="1"/>
          </p:cNvSpPr>
          <p:nvPr>
            <p:ph type="subTitle" sz="quarter" idx="1"/>
          </p:nvPr>
        </p:nvSpPr>
        <p:spPr>
          <a:xfrm>
            <a:off x="966788" y="3402013"/>
            <a:ext cx="7131050" cy="768350"/>
          </a:xfrm>
        </p:spPr>
        <p:txBody>
          <a:bodyPr/>
          <a:lstStyle>
            <a:lvl1pPr marL="0" indent="0">
              <a:spcBef>
                <a:spcPct val="15000"/>
              </a:spcBef>
              <a:buClrTx/>
              <a:buFont typeface="Wingdings 2" pitchFamily="18" charset="2"/>
              <a:buNone/>
              <a:defRPr sz="1600" b="1"/>
            </a:lvl1pPr>
          </a:lstStyle>
          <a:p>
            <a:r>
              <a:rPr lang="en-GB"/>
              <a:t>Click to edit Master subtitle style</a:t>
            </a: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26EBBA57-CFC8-443F-8C7C-1B577E93823C}"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304973"/>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0B001368-417A-4242-8CCE-4695E39365CD}"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15926" y="1123952"/>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5029201" y="1123952"/>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05D4A8FA-1E1D-4C2D-9C19-8673A1025D36}"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9"/>
            <a:ext cx="8915400" cy="293607"/>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8"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4EE632E2-1662-47E2-8532-ADD6463BF8CE}"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4"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64F20405-1B62-4597-B10D-1863E4083146}"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9A8D9BD2-40E3-4865-A6A2-9C39E5502DD4}"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652486"/>
          </a:xfrm>
        </p:spPr>
        <p:txBody>
          <a:bodyPr/>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6787AD20-0E7E-492D-87A4-0C5DC2CACAC0}"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1"/>
            <a:ext cx="5943600" cy="326243"/>
          </a:xfrm>
        </p:spPr>
        <p:txBody>
          <a:bodyPr/>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1C7D5114-8E93-47D8-86D9-5343BEB76A1B}"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3"/>
          <p:cNvSpPr>
            <a:spLocks noGrp="1" noChangeArrowheads="1"/>
          </p:cNvSpPr>
          <p:nvPr>
            <p:ph type="sldNum" sz="quarter" idx="11"/>
          </p:nvPr>
        </p:nvSpPr>
        <p:spPr>
          <a:ln/>
        </p:spPr>
        <p:txBody>
          <a:bodyPr/>
          <a:lstStyle>
            <a:lvl1pPr>
              <a:defRPr/>
            </a:lvl1pPr>
          </a:lstStyle>
          <a:p>
            <a:pPr>
              <a:defRPr/>
            </a:pPr>
            <a:r>
              <a:rPr lang="nl-NL"/>
              <a:t>- </a:t>
            </a:r>
            <a:fld id="{9A8D9BD2-40E3-4865-A6A2-9C39E5502DD4}" type="slidenum">
              <a:rPr lang="nl-NL"/>
              <a:pPr>
                <a:defRPr/>
              </a:pPr>
              <a:t>‹#›</a:t>
            </a:fld>
            <a:r>
              <a:rPr lang="nl-NL"/>
              <a:t> -</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FF9CC757-A2F7-447F-B57C-CDD267CDA6E1}"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6471" y="482602"/>
            <a:ext cx="293607" cy="58261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15926" y="482602"/>
            <a:ext cx="6653213"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70F25FAB-AE1E-4A8B-9E34-F17E75A38B06}"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93607"/>
          </a:xfrm>
        </p:spPr>
        <p:txBody>
          <a:bodyPr/>
          <a:lstStyle/>
          <a:p>
            <a:r>
              <a:rPr lang="en-US" smtClean="0"/>
              <a:t>Click to edit Master title style</a:t>
            </a:r>
            <a:endParaRPr lang="nl-BE"/>
          </a:p>
        </p:txBody>
      </p:sp>
      <p:sp>
        <p:nvSpPr>
          <p:cNvPr id="3" name="Table Placeholder 2"/>
          <p:cNvSpPr>
            <a:spLocks noGrp="1"/>
          </p:cNvSpPr>
          <p:nvPr>
            <p:ph type="tbl" idx="1"/>
          </p:nvPr>
        </p:nvSpPr>
        <p:spPr>
          <a:xfrm>
            <a:off x="415925" y="1123952"/>
            <a:ext cx="9074150" cy="5184775"/>
          </a:xfrm>
        </p:spPr>
        <p:txBody>
          <a:bodyPr/>
          <a:lstStyle/>
          <a:p>
            <a:pPr lvl="0"/>
            <a:endParaRPr lang="nl-BE" noProof="0" smtClean="0"/>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5A449381-EBF0-4E27-A971-216BC4932AEC}"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30212" y="482601"/>
            <a:ext cx="9059863" cy="293607"/>
          </a:xfrm>
        </p:spPr>
        <p:txBody>
          <a:bodyPr/>
          <a:lstStyle/>
          <a:p>
            <a:r>
              <a:rPr lang="en-US" smtClean="0"/>
              <a:t>Click to edit Master title style</a:t>
            </a:r>
            <a:endParaRPr lang="nl-BE"/>
          </a:p>
        </p:txBody>
      </p:sp>
      <p:sp>
        <p:nvSpPr>
          <p:cNvPr id="3" name="Content Placeholder 2"/>
          <p:cNvSpPr>
            <a:spLocks noGrp="1"/>
          </p:cNvSpPr>
          <p:nvPr>
            <p:ph sz="quarter" idx="1"/>
          </p:nvPr>
        </p:nvSpPr>
        <p:spPr>
          <a:xfrm>
            <a:off x="415926" y="1123950"/>
            <a:ext cx="4460875" cy="251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quarter" idx="2"/>
          </p:nvPr>
        </p:nvSpPr>
        <p:spPr>
          <a:xfrm>
            <a:off x="5029201" y="1123950"/>
            <a:ext cx="4460875" cy="251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Content Placeholder 4"/>
          <p:cNvSpPr>
            <a:spLocks noGrp="1"/>
          </p:cNvSpPr>
          <p:nvPr>
            <p:ph sz="quarter" idx="3"/>
          </p:nvPr>
        </p:nvSpPr>
        <p:spPr>
          <a:xfrm>
            <a:off x="415926" y="3792540"/>
            <a:ext cx="4460875" cy="251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Content Placeholder 5"/>
          <p:cNvSpPr>
            <a:spLocks noGrp="1"/>
          </p:cNvSpPr>
          <p:nvPr>
            <p:ph sz="quarter" idx="4"/>
          </p:nvPr>
        </p:nvSpPr>
        <p:spPr>
          <a:xfrm>
            <a:off x="5029201" y="3792540"/>
            <a:ext cx="4460875" cy="251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8"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B48A3CBB-A197-46FE-8300-2A6F6B084E3E}"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gray">
          <a:xfrm>
            <a:off x="627064" y="815975"/>
            <a:ext cx="8682037" cy="4795838"/>
          </a:xfrm>
          <a:prstGeom prst="rect">
            <a:avLst/>
          </a:prstGeom>
          <a:solidFill>
            <a:schemeClr val="bg1"/>
          </a:solidFill>
          <a:ln w="12700" algn="ctr">
            <a:solidFill>
              <a:schemeClr val="accent1"/>
            </a:solidFill>
            <a:miter lim="800000"/>
            <a:headEnd/>
            <a:tailEnd/>
          </a:ln>
          <a:effectLst/>
        </p:spPr>
        <p:txBody>
          <a:bodyPr lIns="90000" tIns="90000" rIns="90000" bIns="90000" anchor="ctr"/>
          <a:lstStyle/>
          <a:p>
            <a:pPr marL="119063" indent="-119063" algn="l" rtl="0" eaLnBrk="0" fontAlgn="base" hangingPunct="0">
              <a:spcBef>
                <a:spcPct val="50000"/>
              </a:spcBef>
              <a:spcAft>
                <a:spcPct val="0"/>
              </a:spcAft>
              <a:defRPr/>
            </a:pPr>
            <a:endParaRPr lang="en-US" sz="1100" b="1" kern="1200">
              <a:solidFill>
                <a:srgbClr val="000000"/>
              </a:solidFill>
              <a:latin typeface="Arial" charset="0"/>
              <a:ea typeface="+mn-ea"/>
              <a:cs typeface="+mn-cs"/>
            </a:endParaRPr>
          </a:p>
        </p:txBody>
      </p:sp>
      <p:sp>
        <p:nvSpPr>
          <p:cNvPr id="5" name="Text Box 15"/>
          <p:cNvSpPr txBox="1">
            <a:spLocks noChangeArrowheads="1"/>
          </p:cNvSpPr>
          <p:nvPr/>
        </p:nvSpPr>
        <p:spPr bwMode="gray">
          <a:xfrm>
            <a:off x="966788" y="4756152"/>
            <a:ext cx="2199320" cy="203133"/>
          </a:xfrm>
          <a:prstGeom prst="rect">
            <a:avLst/>
          </a:prstGeom>
          <a:noFill/>
          <a:ln w="12700" cap="rnd" algn="ctr">
            <a:noFill/>
            <a:miter lim="800000"/>
            <a:headEnd/>
            <a:tailEnd/>
          </a:ln>
          <a:effectLst/>
        </p:spPr>
        <p:txBody>
          <a:bodyPr wrap="none" lIns="0" tIns="0" rIns="0" bIns="0">
            <a:spAutoFit/>
          </a:bodyPr>
          <a:lstStyle/>
          <a:p>
            <a:pPr algn="l" rtl="0" eaLnBrk="0" fontAlgn="base" hangingPunct="0">
              <a:lnSpc>
                <a:spcPct val="110000"/>
              </a:lnSpc>
              <a:spcBef>
                <a:spcPct val="0"/>
              </a:spcBef>
              <a:spcAft>
                <a:spcPct val="0"/>
              </a:spcAft>
              <a:defRPr/>
            </a:pPr>
            <a:r>
              <a:rPr lang="en-GB" sz="1200" kern="1200">
                <a:solidFill>
                  <a:srgbClr val="000000"/>
                </a:solidFill>
                <a:latin typeface="Arial" charset="0"/>
                <a:ea typeface="+mn-ea"/>
                <a:cs typeface="+mn-cs"/>
              </a:rPr>
              <a:t>Deloitte Consulting CVBA/SCRL</a:t>
            </a:r>
          </a:p>
        </p:txBody>
      </p:sp>
      <p:pic>
        <p:nvPicPr>
          <p:cNvPr id="6" name="Picture 18" descr="LLP logo with big space copy"/>
          <p:cNvPicPr>
            <a:picLocks noChangeAspect="1" noChangeArrowheads="1"/>
          </p:cNvPicPr>
          <p:nvPr/>
        </p:nvPicPr>
        <p:blipFill>
          <a:blip r:embed="rId2">
            <a:clrChange>
              <a:clrFrom>
                <a:srgbClr val="FFFFFF"/>
              </a:clrFrom>
              <a:clrTo>
                <a:srgbClr val="FFFFFF">
                  <a:alpha val="0"/>
                </a:srgbClr>
              </a:clrTo>
            </a:clrChange>
          </a:blip>
          <a:srcRect l="999" t="1779" b="59755"/>
          <a:stretch>
            <a:fillRect/>
          </a:stretch>
        </p:blipFill>
        <p:spPr bwMode="gray">
          <a:xfrm>
            <a:off x="966788" y="5984875"/>
            <a:ext cx="1444625" cy="274638"/>
          </a:xfrm>
          <a:prstGeom prst="rect">
            <a:avLst/>
          </a:prstGeom>
          <a:noFill/>
          <a:ln w="9525">
            <a:noFill/>
            <a:miter lim="800000"/>
            <a:headEnd/>
            <a:tailEnd/>
          </a:ln>
        </p:spPr>
      </p:pic>
      <p:sp>
        <p:nvSpPr>
          <p:cNvPr id="3020804" name="Rectangle 4"/>
          <p:cNvSpPr>
            <a:spLocks noGrp="1" noChangeArrowheads="1"/>
          </p:cNvSpPr>
          <p:nvPr>
            <p:ph type="ctrTitle" sz="quarter"/>
          </p:nvPr>
        </p:nvSpPr>
        <p:spPr>
          <a:xfrm>
            <a:off x="966788" y="2025650"/>
            <a:ext cx="7140575" cy="326243"/>
          </a:xfrm>
        </p:spPr>
        <p:txBody>
          <a:bodyPr/>
          <a:lstStyle>
            <a:lvl1pPr>
              <a:spcBef>
                <a:spcPct val="100000"/>
              </a:spcBef>
              <a:buClr>
                <a:schemeClr val="tx2"/>
              </a:buClr>
              <a:buSzPct val="85000"/>
              <a:buFont typeface="Wingdings" pitchFamily="2" charset="2"/>
              <a:buNone/>
              <a:defRPr sz="2000"/>
            </a:lvl1pPr>
          </a:lstStyle>
          <a:p>
            <a:r>
              <a:rPr lang="en-GB"/>
              <a:t>Click to edit Master title style</a:t>
            </a:r>
          </a:p>
        </p:txBody>
      </p:sp>
      <p:sp>
        <p:nvSpPr>
          <p:cNvPr id="3020805" name="Rectangle 5"/>
          <p:cNvSpPr>
            <a:spLocks noGrp="1" noChangeArrowheads="1"/>
          </p:cNvSpPr>
          <p:nvPr>
            <p:ph type="subTitle" sz="quarter" idx="1"/>
          </p:nvPr>
        </p:nvSpPr>
        <p:spPr>
          <a:xfrm>
            <a:off x="966788" y="3402013"/>
            <a:ext cx="7131050" cy="768350"/>
          </a:xfrm>
        </p:spPr>
        <p:txBody>
          <a:bodyPr/>
          <a:lstStyle>
            <a:lvl1pPr marL="0" indent="0">
              <a:spcBef>
                <a:spcPct val="15000"/>
              </a:spcBef>
              <a:buClrTx/>
              <a:buFont typeface="Wingdings 2" pitchFamily="18" charset="2"/>
              <a:buNone/>
              <a:defRPr sz="1600" b="1"/>
            </a:lvl1pPr>
          </a:lstStyle>
          <a:p>
            <a:r>
              <a:rPr lang="en-GB"/>
              <a:t>Click to edit Master subtitle style</a:t>
            </a: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26EBBA57-CFC8-443F-8C7C-1B577E93823C}"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2"/>
            <a:ext cx="8420100" cy="1304973"/>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0B001368-417A-4242-8CCE-4695E39365CD}"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15926" y="1123952"/>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5029201" y="1123952"/>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05D4A8FA-1E1D-4C2D-9C19-8673A1025D36}"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9"/>
            <a:ext cx="8915400" cy="293607"/>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8"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4EE632E2-1662-47E2-8532-ADD6463BF8CE}"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4"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64F20405-1B62-4597-B10D-1863E4083146}"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652486"/>
          </a:xfrm>
        </p:spPr>
        <p:txBody>
          <a:bodyPr/>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3"/>
          <p:cNvSpPr>
            <a:spLocks noGrp="1" noChangeArrowheads="1"/>
          </p:cNvSpPr>
          <p:nvPr>
            <p:ph type="sldNum" sz="quarter" idx="11"/>
          </p:nvPr>
        </p:nvSpPr>
        <p:spPr>
          <a:ln/>
        </p:spPr>
        <p:txBody>
          <a:bodyPr/>
          <a:lstStyle>
            <a:lvl1pPr>
              <a:defRPr/>
            </a:lvl1pPr>
          </a:lstStyle>
          <a:p>
            <a:pPr>
              <a:defRPr/>
            </a:pPr>
            <a:r>
              <a:rPr lang="nl-NL"/>
              <a:t>- </a:t>
            </a:r>
            <a:fld id="{6787AD20-0E7E-492D-87A4-0C5DC2CACAC0}" type="slidenum">
              <a:rPr lang="nl-NL"/>
              <a:pPr>
                <a:defRPr/>
              </a:pPr>
              <a:t>‹#›</a:t>
            </a:fld>
            <a:r>
              <a:rPr lang="nl-NL"/>
              <a:t> -</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9A8D9BD2-40E3-4865-A6A2-9C39E5502DD4}"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652486"/>
          </a:xfrm>
        </p:spPr>
        <p:txBody>
          <a:bodyPr/>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6787AD20-0E7E-492D-87A4-0C5DC2CACAC0}"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1"/>
            <a:ext cx="5943600" cy="326243"/>
          </a:xfrm>
        </p:spPr>
        <p:txBody>
          <a:bodyPr/>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1C7D5114-8E93-47D8-86D9-5343BEB76A1B}"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FF9CC757-A2F7-447F-B57C-CDD267CDA6E1}"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96471" y="482602"/>
            <a:ext cx="293607" cy="58261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15926" y="482602"/>
            <a:ext cx="6653213"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70F25FAB-AE1E-4A8B-9E34-F17E75A38B06}"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93607"/>
          </a:xfrm>
        </p:spPr>
        <p:txBody>
          <a:bodyPr/>
          <a:lstStyle/>
          <a:p>
            <a:r>
              <a:rPr lang="en-US" smtClean="0"/>
              <a:t>Click to edit Master title style</a:t>
            </a:r>
            <a:endParaRPr lang="nl-BE"/>
          </a:p>
        </p:txBody>
      </p:sp>
      <p:sp>
        <p:nvSpPr>
          <p:cNvPr id="3" name="Table Placeholder 2"/>
          <p:cNvSpPr>
            <a:spLocks noGrp="1"/>
          </p:cNvSpPr>
          <p:nvPr>
            <p:ph type="tbl" idx="1"/>
          </p:nvPr>
        </p:nvSpPr>
        <p:spPr>
          <a:xfrm>
            <a:off x="415925" y="1123952"/>
            <a:ext cx="9074150" cy="5184775"/>
          </a:xfrm>
        </p:spPr>
        <p:txBody>
          <a:bodyPr/>
          <a:lstStyle/>
          <a:p>
            <a:pPr lvl="0"/>
            <a:endParaRPr lang="nl-BE" noProof="0" smtClean="0"/>
          </a:p>
        </p:txBody>
      </p:sp>
      <p:sp>
        <p:nvSpPr>
          <p:cNvPr id="5"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5A449381-EBF0-4E27-A971-216BC4932AEC}"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30212" y="482601"/>
            <a:ext cx="9059863" cy="293607"/>
          </a:xfrm>
        </p:spPr>
        <p:txBody>
          <a:bodyPr/>
          <a:lstStyle/>
          <a:p>
            <a:r>
              <a:rPr lang="en-US" smtClean="0"/>
              <a:t>Click to edit Master title style</a:t>
            </a:r>
            <a:endParaRPr lang="nl-BE"/>
          </a:p>
        </p:txBody>
      </p:sp>
      <p:sp>
        <p:nvSpPr>
          <p:cNvPr id="3" name="Content Placeholder 2"/>
          <p:cNvSpPr>
            <a:spLocks noGrp="1"/>
          </p:cNvSpPr>
          <p:nvPr>
            <p:ph sz="quarter" idx="1"/>
          </p:nvPr>
        </p:nvSpPr>
        <p:spPr>
          <a:xfrm>
            <a:off x="415926" y="1123950"/>
            <a:ext cx="4460875" cy="251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quarter" idx="2"/>
          </p:nvPr>
        </p:nvSpPr>
        <p:spPr>
          <a:xfrm>
            <a:off x="5029201" y="1123950"/>
            <a:ext cx="4460875" cy="25161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Content Placeholder 4"/>
          <p:cNvSpPr>
            <a:spLocks noGrp="1"/>
          </p:cNvSpPr>
          <p:nvPr>
            <p:ph sz="quarter" idx="3"/>
          </p:nvPr>
        </p:nvSpPr>
        <p:spPr>
          <a:xfrm>
            <a:off x="415926" y="3792540"/>
            <a:ext cx="4460875" cy="251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Content Placeholder 5"/>
          <p:cNvSpPr>
            <a:spLocks noGrp="1"/>
          </p:cNvSpPr>
          <p:nvPr>
            <p:ph sz="quarter" idx="4"/>
          </p:nvPr>
        </p:nvSpPr>
        <p:spPr>
          <a:xfrm>
            <a:off x="5029201" y="3792540"/>
            <a:ext cx="4460875" cy="251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8" name="Rectangle 53"/>
          <p:cNvSpPr>
            <a:spLocks noGrp="1" noChangeArrowheads="1"/>
          </p:cNvSpPr>
          <p:nvPr>
            <p:ph type="sldNum" sz="quarter" idx="11"/>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B48A3CBB-A197-46FE-8300-2A6F6B084E3E}"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gray">
          <a:xfrm>
            <a:off x="627063" y="815975"/>
            <a:ext cx="8682037" cy="4795838"/>
          </a:xfrm>
          <a:prstGeom prst="rect">
            <a:avLst/>
          </a:prstGeom>
          <a:solidFill>
            <a:schemeClr val="bg1"/>
          </a:solidFill>
          <a:ln w="12700" algn="ctr">
            <a:solidFill>
              <a:schemeClr val="accent1"/>
            </a:solidFill>
            <a:miter lim="800000"/>
            <a:headEnd/>
            <a:tailEnd/>
          </a:ln>
          <a:effectLst/>
        </p:spPr>
        <p:txBody>
          <a:bodyPr lIns="90000" tIns="90000" rIns="90000" bIns="90000" anchor="ctr"/>
          <a:lstStyle/>
          <a:p>
            <a:pPr marL="119063" indent="-119063" algn="l" rtl="0" eaLnBrk="0" fontAlgn="base" hangingPunct="0">
              <a:spcBef>
                <a:spcPct val="50000"/>
              </a:spcBef>
              <a:spcAft>
                <a:spcPct val="0"/>
              </a:spcAft>
              <a:defRPr/>
            </a:pPr>
            <a:endParaRPr lang="en-GB" sz="1100" b="1" kern="1200">
              <a:solidFill>
                <a:srgbClr val="000000"/>
              </a:solidFill>
              <a:latin typeface="Arial" charset="0"/>
              <a:ea typeface="+mn-ea"/>
              <a:cs typeface="+mn-cs"/>
            </a:endParaRPr>
          </a:p>
        </p:txBody>
      </p:sp>
      <p:sp>
        <p:nvSpPr>
          <p:cNvPr id="5" name="Text Box 15"/>
          <p:cNvSpPr txBox="1">
            <a:spLocks noChangeArrowheads="1"/>
          </p:cNvSpPr>
          <p:nvPr/>
        </p:nvSpPr>
        <p:spPr bwMode="gray">
          <a:xfrm>
            <a:off x="966788" y="4756150"/>
            <a:ext cx="1273175" cy="201613"/>
          </a:xfrm>
          <a:prstGeom prst="rect">
            <a:avLst/>
          </a:prstGeom>
          <a:noFill/>
          <a:ln w="12700" cap="rnd" algn="ctr">
            <a:noFill/>
            <a:miter lim="800000"/>
            <a:headEnd/>
            <a:tailEnd/>
          </a:ln>
          <a:effectLst/>
        </p:spPr>
        <p:txBody>
          <a:bodyPr wrap="none" lIns="0" tIns="0" rIns="0" bIns="0">
            <a:spAutoFit/>
          </a:bodyPr>
          <a:lstStyle/>
          <a:p>
            <a:pPr algn="l" rtl="0" eaLnBrk="0" fontAlgn="base" hangingPunct="0">
              <a:lnSpc>
                <a:spcPct val="110000"/>
              </a:lnSpc>
              <a:spcBef>
                <a:spcPct val="0"/>
              </a:spcBef>
              <a:spcAft>
                <a:spcPct val="0"/>
              </a:spcAft>
              <a:defRPr/>
            </a:pPr>
            <a:r>
              <a:rPr lang="en-US" sz="1200" kern="1200">
                <a:solidFill>
                  <a:srgbClr val="000000"/>
                </a:solidFill>
                <a:latin typeface="Arial" charset="0"/>
                <a:ea typeface="+mn-ea"/>
                <a:cs typeface="+mn-cs"/>
              </a:rPr>
              <a:t>Deloitte Consulting</a:t>
            </a:r>
          </a:p>
        </p:txBody>
      </p:sp>
      <p:pic>
        <p:nvPicPr>
          <p:cNvPr id="6" name="Picture 18" descr="LLP logo with big space copy"/>
          <p:cNvPicPr>
            <a:picLocks noChangeAspect="1" noChangeArrowheads="1"/>
          </p:cNvPicPr>
          <p:nvPr userDrawn="1"/>
        </p:nvPicPr>
        <p:blipFill>
          <a:blip r:embed="rId2">
            <a:clrChange>
              <a:clrFrom>
                <a:srgbClr val="FFFFFF"/>
              </a:clrFrom>
              <a:clrTo>
                <a:srgbClr val="FFFFFF">
                  <a:alpha val="0"/>
                </a:srgbClr>
              </a:clrTo>
            </a:clrChange>
          </a:blip>
          <a:srcRect l="999" t="1779" b="59755"/>
          <a:stretch>
            <a:fillRect/>
          </a:stretch>
        </p:blipFill>
        <p:spPr bwMode="gray">
          <a:xfrm>
            <a:off x="966788" y="5984875"/>
            <a:ext cx="1444625" cy="274638"/>
          </a:xfrm>
          <a:prstGeom prst="rect">
            <a:avLst/>
          </a:prstGeom>
          <a:noFill/>
          <a:ln w="9525">
            <a:noFill/>
            <a:miter lim="800000"/>
            <a:headEnd/>
            <a:tailEnd/>
          </a:ln>
        </p:spPr>
      </p:pic>
      <p:sp>
        <p:nvSpPr>
          <p:cNvPr id="3020804" name="Rectangle 4"/>
          <p:cNvSpPr>
            <a:spLocks noGrp="1" noChangeArrowheads="1"/>
          </p:cNvSpPr>
          <p:nvPr>
            <p:ph type="ctrTitle" sz="quarter"/>
          </p:nvPr>
        </p:nvSpPr>
        <p:spPr>
          <a:xfrm>
            <a:off x="966788" y="2025650"/>
            <a:ext cx="7140575" cy="1104900"/>
          </a:xfrm>
        </p:spPr>
        <p:txBody>
          <a:bodyPr/>
          <a:lstStyle>
            <a:lvl1pPr>
              <a:spcBef>
                <a:spcPct val="100000"/>
              </a:spcBef>
              <a:buClr>
                <a:schemeClr val="tx2"/>
              </a:buClr>
              <a:buSzPct val="85000"/>
              <a:buFont typeface="Wingdings" pitchFamily="2" charset="2"/>
              <a:buNone/>
              <a:defRPr sz="2000"/>
            </a:lvl1pPr>
          </a:lstStyle>
          <a:p>
            <a:r>
              <a:rPr lang="en-US"/>
              <a:t>Click to edit Master title style</a:t>
            </a:r>
          </a:p>
        </p:txBody>
      </p:sp>
      <p:sp>
        <p:nvSpPr>
          <p:cNvPr id="3020805" name="Rectangle 5"/>
          <p:cNvSpPr>
            <a:spLocks noGrp="1" noChangeArrowheads="1"/>
          </p:cNvSpPr>
          <p:nvPr>
            <p:ph type="subTitle" sz="quarter" idx="1"/>
          </p:nvPr>
        </p:nvSpPr>
        <p:spPr>
          <a:xfrm>
            <a:off x="966788" y="3402013"/>
            <a:ext cx="7131050" cy="768350"/>
          </a:xfrm>
        </p:spPr>
        <p:txBody>
          <a:bodyPr/>
          <a:lstStyle>
            <a:lvl1pPr marL="0" indent="0">
              <a:spcBef>
                <a:spcPct val="15000"/>
              </a:spcBef>
              <a:buClrTx/>
              <a:buFont typeface="Wingdings 2" pitchFamily="18" charset="2"/>
              <a:buNone/>
              <a:defRPr sz="1600" b="1"/>
            </a:lvl1pPr>
          </a:lstStyle>
          <a:p>
            <a:r>
              <a:rPr lang="en-US"/>
              <a:t>Click to edit Master subtitle style</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3ECC453A-25F8-4C29-875C-5706D1EB6C8A}"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C6BE1762-57C5-4882-9592-9C7CFBACB94C}"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1"/>
            <a:ext cx="5943600" cy="326243"/>
          </a:xfrm>
        </p:spPr>
        <p:txBody>
          <a:bodyPr/>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3"/>
          <p:cNvSpPr>
            <a:spLocks noGrp="1" noChangeArrowheads="1"/>
          </p:cNvSpPr>
          <p:nvPr>
            <p:ph type="sldNum" sz="quarter" idx="11"/>
          </p:nvPr>
        </p:nvSpPr>
        <p:spPr>
          <a:ln/>
        </p:spPr>
        <p:txBody>
          <a:bodyPr/>
          <a:lstStyle>
            <a:lvl1pPr>
              <a:defRPr/>
            </a:lvl1pPr>
          </a:lstStyle>
          <a:p>
            <a:pPr>
              <a:defRPr/>
            </a:pPr>
            <a:r>
              <a:rPr lang="nl-NL"/>
              <a:t>- </a:t>
            </a:r>
            <a:fld id="{1C7D5114-8E93-47D8-86D9-5343BEB76A1B}" type="slidenum">
              <a:rPr lang="nl-NL"/>
              <a:pPr>
                <a:defRPr/>
              </a:pPr>
              <a:t>‹#›</a:t>
            </a:fld>
            <a:r>
              <a:rPr lang="nl-NL"/>
              <a:t> -</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15925" y="1123950"/>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5029200" y="1123950"/>
            <a:ext cx="4460875"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1E170498-2E6D-4DDF-AC22-0895520EFC5F}"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8E32E9A8-60A6-447A-A29B-E0720F0FE41E}"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E24DDA30-33EE-4E32-98BF-655DE950179B}"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1E2EB236-BF3D-4CD6-8AAD-499EDB83FDA4}"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4245FDE2-6C73-4AD1-987D-372674722A6F}"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B944E66F-F7A2-4269-B1CD-50CA5BAF7871}"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FB5C0BA2-BCB5-4FA8-B6DF-50D4F094FA83}"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538" y="482600"/>
            <a:ext cx="2268537" cy="58261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15925" y="482600"/>
            <a:ext cx="6653213"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Rectangle 53"/>
          <p:cNvSpPr>
            <a:spLocks noGrp="1" noChangeArrowheads="1"/>
          </p:cNvSpPr>
          <p:nvPr>
            <p:ph type="sldNum" sz="quarter" idx="10"/>
          </p:nvPr>
        </p:nvSpPr>
        <p:spPr>
          <a:ln/>
        </p:spPr>
        <p:txBody>
          <a:bodyPr/>
          <a:lstStyle>
            <a:lvl1pPr>
              <a:defRPr/>
            </a:lvl1pPr>
          </a:lstStyle>
          <a:p>
            <a:pPr algn="ctr" rtl="0" eaLnBrk="0" fontAlgn="base" hangingPunct="0">
              <a:spcBef>
                <a:spcPct val="0"/>
              </a:spcBef>
              <a:spcAft>
                <a:spcPct val="0"/>
              </a:spcAft>
              <a:defRPr/>
            </a:pPr>
            <a:r>
              <a:rPr lang="nl-NL" sz="1000" kern="1200">
                <a:solidFill>
                  <a:srgbClr val="000000"/>
                </a:solidFill>
                <a:latin typeface="Arial" charset="0"/>
                <a:ea typeface="+mn-ea"/>
                <a:cs typeface="+mn-cs"/>
              </a:rPr>
              <a:t>- </a:t>
            </a:r>
            <a:fld id="{7E35E7D5-4B0D-4C47-B813-69DC3F40BF08}" type="slidenum">
              <a:rPr lang="nl-NL" sz="1000" kern="1200">
                <a:solidFill>
                  <a:srgbClr val="000000"/>
                </a:solidFill>
                <a:latin typeface="Arial" charset="0"/>
                <a:ea typeface="+mn-ea"/>
                <a:cs typeface="+mn-cs"/>
              </a:rPr>
              <a:pPr algn="ctr" rtl="0" eaLnBrk="0" fontAlgn="base" hangingPunct="0">
                <a:spcBef>
                  <a:spcPct val="0"/>
                </a:spcBef>
                <a:spcAft>
                  <a:spcPct val="0"/>
                </a:spcAft>
                <a:defRPr/>
              </a:pPr>
              <a:t>‹#›</a:t>
            </a:fld>
            <a:r>
              <a:rPr lang="nl-NL" sz="1000" kern="1200">
                <a:solidFill>
                  <a:srgbClr val="000000"/>
                </a:solidFill>
                <a:latin typeface="Arial" charset="0"/>
                <a:ea typeface="+mn-ea"/>
                <a:cs typeface="+mn-cs"/>
              </a:rPr>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4.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1.pn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slideLayout" Target="../slideLayouts/slideLayout86.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5" Type="http://schemas.openxmlformats.org/officeDocument/2006/relationships/image" Target="../media/image1.png"/><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image" Target="../media/image1.png"/><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theme" Target="../theme/theme8.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430212" y="482601"/>
            <a:ext cx="9059863" cy="29360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GB" smtClean="0"/>
              <a:t>Click to Edit Master Title Style</a:t>
            </a:r>
          </a:p>
        </p:txBody>
      </p:sp>
      <p:sp>
        <p:nvSpPr>
          <p:cNvPr id="1027" name="Rectangle 3"/>
          <p:cNvSpPr>
            <a:spLocks noGrp="1" noChangeArrowheads="1"/>
          </p:cNvSpPr>
          <p:nvPr>
            <p:ph type="body" idx="1"/>
          </p:nvPr>
        </p:nvSpPr>
        <p:spPr bwMode="gray">
          <a:xfrm>
            <a:off x="415925" y="1123952"/>
            <a:ext cx="9074150" cy="5184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a:p>
            <a:pPr lvl="3"/>
            <a:endParaRPr lang="en-GB" smtClean="0"/>
          </a:p>
        </p:txBody>
      </p:sp>
      <p:sp>
        <p:nvSpPr>
          <p:cNvPr id="3019818" name="Line 42"/>
          <p:cNvSpPr>
            <a:spLocks noChangeShapeType="1"/>
          </p:cNvSpPr>
          <p:nvPr/>
        </p:nvSpPr>
        <p:spPr bwMode="gray">
          <a:xfrm>
            <a:off x="415925" y="836613"/>
            <a:ext cx="8618539" cy="0"/>
          </a:xfrm>
          <a:prstGeom prst="line">
            <a:avLst/>
          </a:prstGeom>
          <a:noFill/>
          <a:ln w="19050">
            <a:solidFill>
              <a:schemeClr val="accent1"/>
            </a:solidFill>
            <a:round/>
            <a:headEnd/>
            <a:tailEnd/>
          </a:ln>
          <a:effectLst/>
        </p:spPr>
        <p:txBody>
          <a:bodyPr wrap="none" anchor="ctr"/>
          <a:lstStyle/>
          <a:p>
            <a:pPr>
              <a:defRPr/>
            </a:pPr>
            <a:endParaRPr lang="nl-BE"/>
          </a:p>
        </p:txBody>
      </p:sp>
      <p:pic>
        <p:nvPicPr>
          <p:cNvPr id="1029" name="Picture 51" descr="DEL_COL"/>
          <p:cNvPicPr>
            <a:picLocks noChangeAspect="1" noChangeArrowheads="1"/>
          </p:cNvPicPr>
          <p:nvPr/>
        </p:nvPicPr>
        <p:blipFill>
          <a:blip r:embed="rId15"/>
          <a:srcRect/>
          <a:stretch>
            <a:fillRect/>
          </a:stretch>
        </p:blipFill>
        <p:spPr bwMode="gray">
          <a:xfrm>
            <a:off x="431801" y="6645275"/>
            <a:ext cx="690563" cy="139700"/>
          </a:xfrm>
          <a:prstGeom prst="rect">
            <a:avLst/>
          </a:prstGeom>
          <a:noFill/>
          <a:ln w="9525">
            <a:noFill/>
            <a:miter lim="800000"/>
            <a:headEnd/>
            <a:tailEnd/>
          </a:ln>
        </p:spPr>
      </p:pic>
      <p:sp>
        <p:nvSpPr>
          <p:cNvPr id="3019829" name="Rectangle 53"/>
          <p:cNvSpPr>
            <a:spLocks noGrp="1" noChangeArrowheads="1"/>
          </p:cNvSpPr>
          <p:nvPr>
            <p:ph type="sldNum" sz="quarter" idx="4"/>
          </p:nvPr>
        </p:nvSpPr>
        <p:spPr bwMode="auto">
          <a:xfrm>
            <a:off x="4794251" y="6632575"/>
            <a:ext cx="314189" cy="1538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defRPr sz="1000"/>
            </a:lvl1pPr>
          </a:lstStyle>
          <a:p>
            <a:pPr>
              <a:defRPr/>
            </a:pPr>
            <a:r>
              <a:rPr lang="nl-NL"/>
              <a:t>- </a:t>
            </a:r>
            <a:fld id="{90C4D161-1354-4DB9-8344-CA903C8949C0}" type="slidenum">
              <a:rPr lang="nl-NL"/>
              <a:pPr>
                <a:defRPr/>
              </a:pPr>
              <a:t>‹#›</a:t>
            </a:fld>
            <a:r>
              <a:rPr lang="nl-NL"/>
              <a:t> -</a:t>
            </a:r>
          </a:p>
        </p:txBody>
      </p:sp>
    </p:spTree>
  </p:cSld>
  <p:clrMap bg1="lt1" tx1="dk1" bg2="lt2" tx2="dk2" accent1="accent1" accent2="accent2" accent3="accent3" accent4="accent4" accent5="accent5" accent6="accent6" hlink="hlink" folHlink="folHlink"/>
  <p:sldLayoutIdLst>
    <p:sldLayoutId id="2147483781"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Lst>
  <p:hf hdr="0" dt="0"/>
  <p:txStyles>
    <p:titleStyle>
      <a:lvl1pPr algn="l" rtl="0" eaLnBrk="0" fontAlgn="base" hangingPunct="0">
        <a:lnSpc>
          <a:spcPct val="106000"/>
        </a:lnSpc>
        <a:spcBef>
          <a:spcPct val="0"/>
        </a:spcBef>
        <a:spcAft>
          <a:spcPct val="0"/>
        </a:spcAft>
        <a:defRPr b="1">
          <a:solidFill>
            <a:schemeClr val="tx1"/>
          </a:solidFill>
          <a:latin typeface="+mj-lt"/>
          <a:ea typeface="+mj-ea"/>
          <a:cs typeface="+mj-cs"/>
        </a:defRPr>
      </a:lvl1pPr>
      <a:lvl2pPr algn="l" rtl="0" eaLnBrk="0" fontAlgn="base" hangingPunct="0">
        <a:lnSpc>
          <a:spcPct val="106000"/>
        </a:lnSpc>
        <a:spcBef>
          <a:spcPct val="0"/>
        </a:spcBef>
        <a:spcAft>
          <a:spcPct val="0"/>
        </a:spcAft>
        <a:defRPr b="1">
          <a:solidFill>
            <a:schemeClr val="tx1"/>
          </a:solidFill>
          <a:latin typeface="Arial" charset="0"/>
        </a:defRPr>
      </a:lvl2pPr>
      <a:lvl3pPr algn="l" rtl="0" eaLnBrk="0" fontAlgn="base" hangingPunct="0">
        <a:lnSpc>
          <a:spcPct val="106000"/>
        </a:lnSpc>
        <a:spcBef>
          <a:spcPct val="0"/>
        </a:spcBef>
        <a:spcAft>
          <a:spcPct val="0"/>
        </a:spcAft>
        <a:defRPr b="1">
          <a:solidFill>
            <a:schemeClr val="tx1"/>
          </a:solidFill>
          <a:latin typeface="Arial" charset="0"/>
        </a:defRPr>
      </a:lvl3pPr>
      <a:lvl4pPr algn="l" rtl="0" eaLnBrk="0" fontAlgn="base" hangingPunct="0">
        <a:lnSpc>
          <a:spcPct val="106000"/>
        </a:lnSpc>
        <a:spcBef>
          <a:spcPct val="0"/>
        </a:spcBef>
        <a:spcAft>
          <a:spcPct val="0"/>
        </a:spcAft>
        <a:defRPr b="1">
          <a:solidFill>
            <a:schemeClr val="tx1"/>
          </a:solidFill>
          <a:latin typeface="Arial" charset="0"/>
        </a:defRPr>
      </a:lvl4pPr>
      <a:lvl5pPr algn="l" rtl="0" eaLnBrk="0" fontAlgn="base" hangingPunct="0">
        <a:lnSpc>
          <a:spcPct val="106000"/>
        </a:lnSpc>
        <a:spcBef>
          <a:spcPct val="0"/>
        </a:spcBef>
        <a:spcAft>
          <a:spcPct val="0"/>
        </a:spcAft>
        <a:defRPr b="1">
          <a:solidFill>
            <a:schemeClr val="tx1"/>
          </a:solidFill>
          <a:latin typeface="Arial" charset="0"/>
        </a:defRPr>
      </a:lvl5pPr>
      <a:lvl6pPr marL="457200" algn="l" rtl="0" fontAlgn="base">
        <a:lnSpc>
          <a:spcPct val="106000"/>
        </a:lnSpc>
        <a:spcBef>
          <a:spcPct val="0"/>
        </a:spcBef>
        <a:spcAft>
          <a:spcPct val="0"/>
        </a:spcAft>
        <a:defRPr b="1">
          <a:solidFill>
            <a:schemeClr val="tx1"/>
          </a:solidFill>
          <a:latin typeface="Arial" charset="0"/>
        </a:defRPr>
      </a:lvl6pPr>
      <a:lvl7pPr marL="914400" algn="l" rtl="0" fontAlgn="base">
        <a:lnSpc>
          <a:spcPct val="106000"/>
        </a:lnSpc>
        <a:spcBef>
          <a:spcPct val="0"/>
        </a:spcBef>
        <a:spcAft>
          <a:spcPct val="0"/>
        </a:spcAft>
        <a:defRPr b="1">
          <a:solidFill>
            <a:schemeClr val="tx1"/>
          </a:solidFill>
          <a:latin typeface="Arial" charset="0"/>
        </a:defRPr>
      </a:lvl7pPr>
      <a:lvl8pPr marL="1371600" algn="l" rtl="0" fontAlgn="base">
        <a:lnSpc>
          <a:spcPct val="106000"/>
        </a:lnSpc>
        <a:spcBef>
          <a:spcPct val="0"/>
        </a:spcBef>
        <a:spcAft>
          <a:spcPct val="0"/>
        </a:spcAft>
        <a:defRPr b="1">
          <a:solidFill>
            <a:schemeClr val="tx1"/>
          </a:solidFill>
          <a:latin typeface="Arial" charset="0"/>
        </a:defRPr>
      </a:lvl8pPr>
      <a:lvl9pPr marL="1828800" algn="l" rtl="0" fontAlgn="base">
        <a:lnSpc>
          <a:spcPct val="106000"/>
        </a:lnSpc>
        <a:spcBef>
          <a:spcPct val="0"/>
        </a:spcBef>
        <a:spcAft>
          <a:spcPct val="0"/>
        </a:spcAft>
        <a:defRPr b="1">
          <a:solidFill>
            <a:schemeClr val="tx1"/>
          </a:solidFill>
          <a:latin typeface="Arial" charset="0"/>
        </a:defRPr>
      </a:lvl9pPr>
    </p:titleStyle>
    <p:bodyStyle>
      <a:lvl1pPr marL="177800" indent="-177800" algn="l" rtl="0" eaLnBrk="0" fontAlgn="base" hangingPunct="0">
        <a:lnSpc>
          <a:spcPct val="106000"/>
        </a:lnSpc>
        <a:spcBef>
          <a:spcPct val="80000"/>
        </a:spcBef>
        <a:spcAft>
          <a:spcPct val="0"/>
        </a:spcAft>
        <a:buClr>
          <a:schemeClr val="tx1"/>
        </a:buClr>
        <a:buFont typeface="Wingdings 2" pitchFamily="18" charset="2"/>
        <a:buChar char="¡"/>
        <a:defRPr sz="1400">
          <a:solidFill>
            <a:schemeClr val="tx1"/>
          </a:solidFill>
          <a:latin typeface="+mn-lt"/>
          <a:ea typeface="+mn-ea"/>
          <a:cs typeface="+mn-cs"/>
        </a:defRPr>
      </a:lvl1pPr>
      <a:lvl2pPr marL="628650" indent="-177800" algn="l" rtl="0" eaLnBrk="0" fontAlgn="base" hangingPunct="0">
        <a:lnSpc>
          <a:spcPct val="106000"/>
        </a:lnSpc>
        <a:spcBef>
          <a:spcPct val="80000"/>
        </a:spcBef>
        <a:spcAft>
          <a:spcPct val="0"/>
        </a:spcAft>
        <a:buClr>
          <a:schemeClr val="tx1"/>
        </a:buClr>
        <a:buFont typeface="Arial" charset="0"/>
        <a:buChar char="–"/>
        <a:defRPr sz="1200">
          <a:solidFill>
            <a:schemeClr val="tx1"/>
          </a:solidFill>
          <a:latin typeface="+mn-lt"/>
        </a:defRPr>
      </a:lvl2pPr>
      <a:lvl3pPr marL="1060450" indent="-180975" algn="l" rtl="0" eaLnBrk="0" fontAlgn="base" hangingPunct="0">
        <a:lnSpc>
          <a:spcPct val="106000"/>
        </a:lnSpc>
        <a:spcBef>
          <a:spcPct val="40000"/>
        </a:spcBef>
        <a:spcAft>
          <a:spcPct val="0"/>
        </a:spcAft>
        <a:buClr>
          <a:schemeClr val="tx1"/>
        </a:buClr>
        <a:buFont typeface="Wingdings" pitchFamily="2" charset="2"/>
        <a:buChar char="§"/>
        <a:defRPr sz="1200">
          <a:solidFill>
            <a:schemeClr val="tx1"/>
          </a:solidFill>
          <a:latin typeface="+mn-lt"/>
        </a:defRPr>
      </a:lvl3pPr>
      <a:lvl4pPr marL="1589088" indent="-195263" algn="l" rtl="0" eaLnBrk="0" fontAlgn="base" hangingPunct="0">
        <a:lnSpc>
          <a:spcPct val="110000"/>
        </a:lnSpc>
        <a:spcBef>
          <a:spcPct val="20000"/>
        </a:spcBef>
        <a:spcAft>
          <a:spcPct val="0"/>
        </a:spcAft>
        <a:buClr>
          <a:schemeClr val="tx1"/>
        </a:buClr>
        <a:buFont typeface="Arial" charset="0"/>
        <a:buChar char="–"/>
        <a:defRPr sz="1200">
          <a:solidFill>
            <a:schemeClr val="tx1"/>
          </a:solidFill>
          <a:latin typeface="+mn-lt"/>
        </a:defRPr>
      </a:lvl4pPr>
      <a:lvl5pPr marL="2005013" indent="-236538" algn="l" rtl="0" eaLnBrk="0" fontAlgn="base" hangingPunct="0">
        <a:spcBef>
          <a:spcPct val="20000"/>
        </a:spcBef>
        <a:spcAft>
          <a:spcPct val="0"/>
        </a:spcAft>
        <a:buClr>
          <a:schemeClr val="tx1"/>
        </a:buClr>
        <a:buFont typeface="Wingdings" pitchFamily="2" charset="2"/>
        <a:buChar char="§"/>
        <a:defRPr sz="1200">
          <a:solidFill>
            <a:schemeClr val="tx1"/>
          </a:solidFill>
          <a:latin typeface="+mn-lt"/>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98463" y="358777"/>
            <a:ext cx="9091612" cy="619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endParaRPr lang="en-GB" altLang="en-GB" smtClean="0"/>
          </a:p>
        </p:txBody>
      </p:sp>
      <p:sp>
        <p:nvSpPr>
          <p:cNvPr id="2051" name="Rectangle 3"/>
          <p:cNvSpPr>
            <a:spLocks noGrp="1" noChangeArrowheads="1"/>
          </p:cNvSpPr>
          <p:nvPr>
            <p:ph type="body" idx="1"/>
          </p:nvPr>
        </p:nvSpPr>
        <p:spPr bwMode="auto">
          <a:xfrm>
            <a:off x="398463" y="1308102"/>
            <a:ext cx="9094787" cy="50085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p:txBody>
      </p:sp>
      <p:sp>
        <p:nvSpPr>
          <p:cNvPr id="4025348" name="Rectangle 4"/>
          <p:cNvSpPr>
            <a:spLocks noGrp="1" noChangeArrowheads="1"/>
          </p:cNvSpPr>
          <p:nvPr>
            <p:ph type="ftr" sz="quarter" idx="3"/>
          </p:nvPr>
        </p:nvSpPr>
        <p:spPr bwMode="auto">
          <a:xfrm>
            <a:off x="784226" y="6519865"/>
            <a:ext cx="5680075" cy="12223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eaLnBrk="1" hangingPunct="1">
              <a:spcBef>
                <a:spcPct val="0"/>
              </a:spcBef>
              <a:defRPr sz="800">
                <a:latin typeface="+mn-lt"/>
              </a:defRPr>
            </a:lvl1pPr>
          </a:lstStyle>
          <a:p>
            <a:pPr>
              <a:defRPr/>
            </a:pPr>
            <a:r>
              <a:rPr lang="en-GB" altLang="en-GB"/>
              <a:t>Location/Filename/Unit/Author/Assistant (Change via 'View -  Header and Footer')</a:t>
            </a:r>
          </a:p>
        </p:txBody>
      </p:sp>
      <p:sp>
        <p:nvSpPr>
          <p:cNvPr id="4025349" name="Rectangle 5"/>
          <p:cNvSpPr>
            <a:spLocks noGrp="1" noChangeArrowheads="1"/>
          </p:cNvSpPr>
          <p:nvPr>
            <p:ph type="sldNum" sz="quarter" idx="4"/>
          </p:nvPr>
        </p:nvSpPr>
        <p:spPr bwMode="auto">
          <a:xfrm>
            <a:off x="404814" y="6523040"/>
            <a:ext cx="2063750" cy="12223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eaLnBrk="1" hangingPunct="1">
              <a:spcBef>
                <a:spcPct val="0"/>
              </a:spcBef>
              <a:defRPr sz="800">
                <a:latin typeface="+mn-lt"/>
              </a:defRPr>
            </a:lvl1pPr>
          </a:lstStyle>
          <a:p>
            <a:pPr>
              <a:defRPr/>
            </a:pPr>
            <a:fld id="{FA60E76E-EBB7-4E9D-87C4-3F11131FFC70}" type="slidenum">
              <a:rPr lang="en-GB" altLang="en-GB"/>
              <a:pPr>
                <a:defRPr/>
              </a:pPr>
              <a:t>‹#›</a:t>
            </a:fld>
            <a:endParaRPr lang="en-GB" altLang="en-GB"/>
          </a:p>
        </p:txBody>
      </p:sp>
      <p:sp>
        <p:nvSpPr>
          <p:cNvPr id="4025350" name="Text Box 6"/>
          <p:cNvSpPr txBox="1">
            <a:spLocks noChangeArrowheads="1"/>
          </p:cNvSpPr>
          <p:nvPr/>
        </p:nvSpPr>
        <p:spPr bwMode="auto">
          <a:xfrm>
            <a:off x="3365500" y="6519865"/>
            <a:ext cx="6129338" cy="122237"/>
          </a:xfrm>
          <a:prstGeom prst="rect">
            <a:avLst/>
          </a:prstGeom>
          <a:noFill/>
          <a:ln w="9525">
            <a:noFill/>
            <a:miter lim="800000"/>
            <a:headEnd/>
            <a:tailEnd/>
          </a:ln>
          <a:effectLst/>
        </p:spPr>
        <p:txBody>
          <a:bodyPr lIns="0" tIns="0" rIns="0" bIns="0">
            <a:spAutoFit/>
          </a:bodyPr>
          <a:lstStyle/>
          <a:p>
            <a:pPr algn="r">
              <a:defRPr/>
            </a:pPr>
            <a:r>
              <a:rPr lang="en-GB" sz="800">
                <a:latin typeface="Verdana" pitchFamily="34" charset="0"/>
              </a:rPr>
              <a:t>©2008 Deloitte Consulting| Private and Confidential</a:t>
            </a:r>
          </a:p>
        </p:txBody>
      </p:sp>
      <p:sp>
        <p:nvSpPr>
          <p:cNvPr id="4025351" name="Line 7"/>
          <p:cNvSpPr>
            <a:spLocks noChangeShapeType="1"/>
          </p:cNvSpPr>
          <p:nvPr/>
        </p:nvSpPr>
        <p:spPr bwMode="gray">
          <a:xfrm>
            <a:off x="415925" y="836613"/>
            <a:ext cx="8618539" cy="0"/>
          </a:xfrm>
          <a:prstGeom prst="line">
            <a:avLst/>
          </a:prstGeom>
          <a:noFill/>
          <a:ln w="19050">
            <a:solidFill>
              <a:srgbClr val="003399"/>
            </a:solidFill>
            <a:round/>
            <a:headEnd/>
            <a:tailEnd/>
          </a:ln>
          <a:effectLst/>
        </p:spPr>
        <p:txBody>
          <a:bodyPr wrap="none" anchor="ctr"/>
          <a:lstStyle/>
          <a:p>
            <a:pPr>
              <a:defRPr/>
            </a:pPr>
            <a:endParaRPr lang="nl-B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hdr="0" dt="0"/>
  <p:txStyles>
    <p:titleStyle>
      <a:lvl1pPr algn="l" rtl="0" eaLnBrk="0" fontAlgn="base" hangingPunct="0">
        <a:lnSpc>
          <a:spcPts val="2400"/>
        </a:lnSpc>
        <a:spcBef>
          <a:spcPct val="0"/>
        </a:spcBef>
        <a:spcAft>
          <a:spcPct val="0"/>
        </a:spcAft>
        <a:defRPr b="1">
          <a:solidFill>
            <a:schemeClr val="tx1"/>
          </a:solidFill>
          <a:latin typeface="+mj-lt"/>
          <a:ea typeface="+mj-ea"/>
          <a:cs typeface="+mj-cs"/>
        </a:defRPr>
      </a:lvl1pPr>
      <a:lvl2pPr algn="l" rtl="0" eaLnBrk="0" fontAlgn="base" hangingPunct="0">
        <a:lnSpc>
          <a:spcPts val="2400"/>
        </a:lnSpc>
        <a:spcBef>
          <a:spcPct val="0"/>
        </a:spcBef>
        <a:spcAft>
          <a:spcPct val="0"/>
        </a:spcAft>
        <a:defRPr b="1">
          <a:solidFill>
            <a:schemeClr val="tx1"/>
          </a:solidFill>
          <a:latin typeface="Arial" charset="0"/>
        </a:defRPr>
      </a:lvl2pPr>
      <a:lvl3pPr algn="l" rtl="0" eaLnBrk="0" fontAlgn="base" hangingPunct="0">
        <a:lnSpc>
          <a:spcPts val="2400"/>
        </a:lnSpc>
        <a:spcBef>
          <a:spcPct val="0"/>
        </a:spcBef>
        <a:spcAft>
          <a:spcPct val="0"/>
        </a:spcAft>
        <a:defRPr b="1">
          <a:solidFill>
            <a:schemeClr val="tx1"/>
          </a:solidFill>
          <a:latin typeface="Arial" charset="0"/>
        </a:defRPr>
      </a:lvl3pPr>
      <a:lvl4pPr algn="l" rtl="0" eaLnBrk="0" fontAlgn="base" hangingPunct="0">
        <a:lnSpc>
          <a:spcPts val="2400"/>
        </a:lnSpc>
        <a:spcBef>
          <a:spcPct val="0"/>
        </a:spcBef>
        <a:spcAft>
          <a:spcPct val="0"/>
        </a:spcAft>
        <a:defRPr b="1">
          <a:solidFill>
            <a:schemeClr val="tx1"/>
          </a:solidFill>
          <a:latin typeface="Arial" charset="0"/>
        </a:defRPr>
      </a:lvl4pPr>
      <a:lvl5pPr algn="l" rtl="0" eaLnBrk="0" fontAlgn="base" hangingPunct="0">
        <a:lnSpc>
          <a:spcPts val="2400"/>
        </a:lnSpc>
        <a:spcBef>
          <a:spcPct val="0"/>
        </a:spcBef>
        <a:spcAft>
          <a:spcPct val="0"/>
        </a:spcAft>
        <a:defRPr b="1">
          <a:solidFill>
            <a:schemeClr val="tx1"/>
          </a:solidFill>
          <a:latin typeface="Arial" charset="0"/>
        </a:defRPr>
      </a:lvl5pPr>
      <a:lvl6pPr marL="457200" algn="l" rtl="0" fontAlgn="base">
        <a:lnSpc>
          <a:spcPts val="2400"/>
        </a:lnSpc>
        <a:spcBef>
          <a:spcPct val="0"/>
        </a:spcBef>
        <a:spcAft>
          <a:spcPct val="0"/>
        </a:spcAft>
        <a:defRPr b="1">
          <a:solidFill>
            <a:schemeClr val="tx1"/>
          </a:solidFill>
          <a:latin typeface="Arial" charset="0"/>
        </a:defRPr>
      </a:lvl6pPr>
      <a:lvl7pPr marL="914400" algn="l" rtl="0" fontAlgn="base">
        <a:lnSpc>
          <a:spcPts val="2400"/>
        </a:lnSpc>
        <a:spcBef>
          <a:spcPct val="0"/>
        </a:spcBef>
        <a:spcAft>
          <a:spcPct val="0"/>
        </a:spcAft>
        <a:defRPr b="1">
          <a:solidFill>
            <a:schemeClr val="tx1"/>
          </a:solidFill>
          <a:latin typeface="Arial" charset="0"/>
        </a:defRPr>
      </a:lvl7pPr>
      <a:lvl8pPr marL="1371600" algn="l" rtl="0" fontAlgn="base">
        <a:lnSpc>
          <a:spcPts val="2400"/>
        </a:lnSpc>
        <a:spcBef>
          <a:spcPct val="0"/>
        </a:spcBef>
        <a:spcAft>
          <a:spcPct val="0"/>
        </a:spcAft>
        <a:defRPr b="1">
          <a:solidFill>
            <a:schemeClr val="tx1"/>
          </a:solidFill>
          <a:latin typeface="Arial" charset="0"/>
        </a:defRPr>
      </a:lvl8pPr>
      <a:lvl9pPr marL="1828800" algn="l" rtl="0" fontAlgn="base">
        <a:lnSpc>
          <a:spcPts val="2400"/>
        </a:lnSpc>
        <a:spcBef>
          <a:spcPct val="0"/>
        </a:spcBef>
        <a:spcAft>
          <a:spcPct val="0"/>
        </a:spcAft>
        <a:defRPr b="1">
          <a:solidFill>
            <a:schemeClr val="tx1"/>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sz="1000">
          <a:solidFill>
            <a:schemeClr val="tx1"/>
          </a:solidFill>
          <a:latin typeface="+mn-lt"/>
          <a:ea typeface="+mn-ea"/>
          <a:cs typeface="+mn-cs"/>
        </a:defRPr>
      </a:lvl1pPr>
      <a:lvl2pPr marL="382588" indent="-190500" algn="l" rtl="0" eaLnBrk="0" fontAlgn="base" hangingPunct="0">
        <a:spcBef>
          <a:spcPct val="0"/>
        </a:spcBef>
        <a:spcAft>
          <a:spcPct val="36000"/>
        </a:spcAft>
        <a:buChar char="–"/>
        <a:tabLst>
          <a:tab pos="5715000" algn="l"/>
        </a:tabLst>
        <a:defRPr sz="1000">
          <a:solidFill>
            <a:schemeClr val="tx1"/>
          </a:solidFill>
          <a:latin typeface="+mn-lt"/>
        </a:defRPr>
      </a:lvl2pPr>
      <a:lvl3pPr marL="574675" indent="-190500" algn="l" rtl="0" eaLnBrk="0" fontAlgn="base" hangingPunct="0">
        <a:spcBef>
          <a:spcPct val="0"/>
        </a:spcBef>
        <a:spcAft>
          <a:spcPct val="30000"/>
        </a:spcAft>
        <a:buChar char="–"/>
        <a:tabLst>
          <a:tab pos="5715000" algn="l"/>
        </a:tabLst>
        <a:defRPr sz="1000">
          <a:solidFill>
            <a:schemeClr val="tx1"/>
          </a:solidFill>
          <a:latin typeface="+mn-lt"/>
        </a:defRPr>
      </a:lvl3pPr>
      <a:lvl4pPr marL="771525" indent="-195263" algn="l" rtl="0" eaLnBrk="0" fontAlgn="base" hangingPunct="0">
        <a:spcBef>
          <a:spcPct val="0"/>
        </a:spcBef>
        <a:spcAft>
          <a:spcPct val="28000"/>
        </a:spcAft>
        <a:buChar char="–"/>
        <a:tabLst>
          <a:tab pos="5715000" algn="l"/>
        </a:tabLst>
        <a:defRPr sz="1000">
          <a:solidFill>
            <a:schemeClr val="tx1"/>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mn-lt"/>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mn-lt"/>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mn-lt"/>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mn-lt"/>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388674" y="358778"/>
            <a:ext cx="9090819" cy="619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37891" name="Rectangle 3"/>
          <p:cNvSpPr>
            <a:spLocks noGrp="1" noChangeArrowheads="1"/>
          </p:cNvSpPr>
          <p:nvPr>
            <p:ph type="body" idx="1"/>
          </p:nvPr>
        </p:nvSpPr>
        <p:spPr bwMode="auto">
          <a:xfrm>
            <a:off x="388673" y="1258888"/>
            <a:ext cx="9094258" cy="5008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p:txBody>
      </p:sp>
      <p:sp>
        <p:nvSpPr>
          <p:cNvPr id="14340" name="Rectangle 4"/>
          <p:cNvSpPr>
            <a:spLocks noGrp="1" noChangeArrowheads="1"/>
          </p:cNvSpPr>
          <p:nvPr>
            <p:ph type="ftr" sz="quarter" idx="3"/>
          </p:nvPr>
        </p:nvSpPr>
        <p:spPr bwMode="auto">
          <a:xfrm>
            <a:off x="784227" y="6519866"/>
            <a:ext cx="5680472" cy="12223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800" b="0">
                <a:solidFill>
                  <a:srgbClr val="000066"/>
                </a:solidFill>
              </a:defRPr>
            </a:lvl1pPr>
          </a:lstStyle>
          <a:p>
            <a:pPr algn="l" rtl="0" fontAlgn="base">
              <a:spcBef>
                <a:spcPct val="0"/>
              </a:spcBef>
              <a:spcAft>
                <a:spcPct val="0"/>
              </a:spcAft>
            </a:pPr>
            <a:endParaRPr lang="nl-BE" kern="1200">
              <a:latin typeface="Arial" charset="0"/>
              <a:ea typeface="ＭＳ Ｐゴシック" charset="-128"/>
              <a:cs typeface="+mn-cs"/>
            </a:endParaRPr>
          </a:p>
        </p:txBody>
      </p:sp>
      <p:sp>
        <p:nvSpPr>
          <p:cNvPr id="14341" name="Rectangle 5"/>
          <p:cNvSpPr>
            <a:spLocks noGrp="1" noChangeArrowheads="1"/>
          </p:cNvSpPr>
          <p:nvPr>
            <p:ph type="sldNum" sz="quarter" idx="4"/>
          </p:nvPr>
        </p:nvSpPr>
        <p:spPr bwMode="auto">
          <a:xfrm>
            <a:off x="404152" y="6523041"/>
            <a:ext cx="2063750" cy="12223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800" b="0">
                <a:solidFill>
                  <a:srgbClr val="000066"/>
                </a:solidFill>
              </a:defRPr>
            </a:lvl1pPr>
          </a:lstStyle>
          <a:p>
            <a:pPr algn="l" rtl="0" fontAlgn="base">
              <a:spcBef>
                <a:spcPct val="0"/>
              </a:spcBef>
              <a:spcAft>
                <a:spcPct val="0"/>
              </a:spcAft>
            </a:pPr>
            <a:fld id="{2AE8BB48-176D-451B-B6E4-DC1EBCA145D8}" type="slidenum">
              <a:rPr lang="en-GB" kern="1200">
                <a:latin typeface="Arial" charset="0"/>
                <a:ea typeface="ＭＳ Ｐゴシック" charset="-128"/>
                <a:cs typeface="+mn-cs"/>
              </a:rPr>
              <a:pPr algn="l" rtl="0" fontAlgn="base">
                <a:spcBef>
                  <a:spcPct val="0"/>
                </a:spcBef>
                <a:spcAft>
                  <a:spcPct val="0"/>
                </a:spcAft>
              </a:pPr>
              <a:t>‹#›</a:t>
            </a:fld>
            <a:endParaRPr lang="en-GB" kern="1200">
              <a:latin typeface="Arial" charset="0"/>
              <a:ea typeface="ＭＳ Ｐゴシック" charset="-128"/>
              <a:cs typeface="+mn-cs"/>
            </a:endParaRPr>
          </a:p>
        </p:txBody>
      </p:sp>
      <p:sp>
        <p:nvSpPr>
          <p:cNvPr id="14342" name="Legal Entity"/>
          <p:cNvSpPr txBox="1">
            <a:spLocks noChangeArrowheads="1"/>
          </p:cNvSpPr>
          <p:nvPr/>
        </p:nvSpPr>
        <p:spPr bwMode="auto">
          <a:xfrm>
            <a:off x="3365633" y="6519866"/>
            <a:ext cx="6129338" cy="122237"/>
          </a:xfrm>
          <a:prstGeom prst="rect">
            <a:avLst/>
          </a:prstGeom>
          <a:noFill/>
          <a:ln w="9525">
            <a:noFill/>
            <a:miter lim="800000"/>
            <a:headEnd/>
            <a:tailEnd/>
          </a:ln>
          <a:effectLst/>
        </p:spPr>
        <p:txBody>
          <a:bodyPr lIns="0" tIns="0" rIns="0" bIns="0">
            <a:spAutoFit/>
          </a:bodyPr>
          <a:lstStyle/>
          <a:p>
            <a:pPr algn="r" rtl="0" eaLnBrk="0" fontAlgn="base" hangingPunct="0">
              <a:spcBef>
                <a:spcPct val="50000"/>
              </a:spcBef>
              <a:spcAft>
                <a:spcPct val="0"/>
              </a:spcAft>
            </a:pPr>
            <a:r>
              <a:rPr lang="en-GB" sz="800" kern="1200">
                <a:solidFill>
                  <a:srgbClr val="000066"/>
                </a:solidFill>
                <a:latin typeface="Arial" charset="0"/>
                <a:ea typeface="ＭＳ Ｐゴシック" charset="-128"/>
                <a:cs typeface="+mn-cs"/>
              </a:rPr>
              <a:t> ©2008 Deloitte Touche Tohmatsu.  Private and confidential</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Lst>
  <p:hf hdr="0" ftr="0" dt="0"/>
  <p:txStyles>
    <p:titleStyle>
      <a:lvl1pPr algn="l" rtl="0" eaLnBrk="0" fontAlgn="base" hangingPunct="0">
        <a:lnSpc>
          <a:spcPts val="2400"/>
        </a:lnSpc>
        <a:spcBef>
          <a:spcPct val="0"/>
        </a:spcBef>
        <a:spcAft>
          <a:spcPct val="0"/>
        </a:spcAft>
        <a:defRPr sz="2200">
          <a:solidFill>
            <a:srgbClr val="000066"/>
          </a:solidFill>
          <a:latin typeface="+mj-lt"/>
          <a:ea typeface="ＭＳ Ｐゴシック" pitchFamily="-108" charset="-128"/>
          <a:cs typeface="ＭＳ Ｐゴシック" pitchFamily="-108" charset="-128"/>
        </a:defRPr>
      </a:lvl1pPr>
      <a:lvl2pPr algn="l" rtl="0" eaLnBrk="0" fontAlgn="base" hangingPunct="0">
        <a:lnSpc>
          <a:spcPts val="2400"/>
        </a:lnSpc>
        <a:spcBef>
          <a:spcPct val="0"/>
        </a:spcBef>
        <a:spcAft>
          <a:spcPct val="0"/>
        </a:spcAft>
        <a:defRPr sz="2200">
          <a:solidFill>
            <a:srgbClr val="000066"/>
          </a:solidFill>
          <a:latin typeface="Arial" pitchFamily="-108" charset="0"/>
          <a:ea typeface="ＭＳ Ｐゴシック" pitchFamily="-108" charset="-128"/>
          <a:cs typeface="ＭＳ Ｐゴシック" pitchFamily="-108" charset="-128"/>
        </a:defRPr>
      </a:lvl2pPr>
      <a:lvl3pPr algn="l" rtl="0" eaLnBrk="0" fontAlgn="base" hangingPunct="0">
        <a:lnSpc>
          <a:spcPts val="2400"/>
        </a:lnSpc>
        <a:spcBef>
          <a:spcPct val="0"/>
        </a:spcBef>
        <a:spcAft>
          <a:spcPct val="0"/>
        </a:spcAft>
        <a:defRPr sz="2200">
          <a:solidFill>
            <a:srgbClr val="000066"/>
          </a:solidFill>
          <a:latin typeface="Arial" pitchFamily="-108" charset="0"/>
          <a:ea typeface="ＭＳ Ｐゴシック" pitchFamily="-108" charset="-128"/>
          <a:cs typeface="ＭＳ Ｐゴシック" pitchFamily="-108" charset="-128"/>
        </a:defRPr>
      </a:lvl3pPr>
      <a:lvl4pPr algn="l" rtl="0" eaLnBrk="0" fontAlgn="base" hangingPunct="0">
        <a:lnSpc>
          <a:spcPts val="2400"/>
        </a:lnSpc>
        <a:spcBef>
          <a:spcPct val="0"/>
        </a:spcBef>
        <a:spcAft>
          <a:spcPct val="0"/>
        </a:spcAft>
        <a:defRPr sz="2200">
          <a:solidFill>
            <a:srgbClr val="000066"/>
          </a:solidFill>
          <a:latin typeface="Arial" pitchFamily="-108" charset="0"/>
          <a:ea typeface="ＭＳ Ｐゴシック" pitchFamily="-108" charset="-128"/>
          <a:cs typeface="ＭＳ Ｐゴシック" pitchFamily="-108" charset="-128"/>
        </a:defRPr>
      </a:lvl4pPr>
      <a:lvl5pPr algn="l" rtl="0" eaLnBrk="0" fontAlgn="base" hangingPunct="0">
        <a:lnSpc>
          <a:spcPts val="2400"/>
        </a:lnSpc>
        <a:spcBef>
          <a:spcPct val="0"/>
        </a:spcBef>
        <a:spcAft>
          <a:spcPct val="0"/>
        </a:spcAft>
        <a:defRPr sz="2200">
          <a:solidFill>
            <a:srgbClr val="000066"/>
          </a:solidFill>
          <a:latin typeface="Arial" pitchFamily="-108" charset="0"/>
          <a:ea typeface="ＭＳ Ｐゴシック" pitchFamily="-108" charset="-128"/>
          <a:cs typeface="ＭＳ Ｐゴシック" pitchFamily="-108" charset="-128"/>
        </a:defRPr>
      </a:lvl5pPr>
      <a:lvl6pPr marL="457200" algn="l" rtl="0" fontAlgn="base">
        <a:lnSpc>
          <a:spcPts val="2400"/>
        </a:lnSpc>
        <a:spcBef>
          <a:spcPct val="0"/>
        </a:spcBef>
        <a:spcAft>
          <a:spcPct val="0"/>
        </a:spcAft>
        <a:defRPr sz="2200">
          <a:solidFill>
            <a:srgbClr val="000066"/>
          </a:solidFill>
          <a:latin typeface="Arial" pitchFamily="-108" charset="0"/>
        </a:defRPr>
      </a:lvl6pPr>
      <a:lvl7pPr marL="914400" algn="l" rtl="0" fontAlgn="base">
        <a:lnSpc>
          <a:spcPts val="2400"/>
        </a:lnSpc>
        <a:spcBef>
          <a:spcPct val="0"/>
        </a:spcBef>
        <a:spcAft>
          <a:spcPct val="0"/>
        </a:spcAft>
        <a:defRPr sz="2200">
          <a:solidFill>
            <a:srgbClr val="000066"/>
          </a:solidFill>
          <a:latin typeface="Arial" pitchFamily="-108" charset="0"/>
        </a:defRPr>
      </a:lvl7pPr>
      <a:lvl8pPr marL="1371600" algn="l" rtl="0" fontAlgn="base">
        <a:lnSpc>
          <a:spcPts val="2400"/>
        </a:lnSpc>
        <a:spcBef>
          <a:spcPct val="0"/>
        </a:spcBef>
        <a:spcAft>
          <a:spcPct val="0"/>
        </a:spcAft>
        <a:defRPr sz="2200">
          <a:solidFill>
            <a:srgbClr val="000066"/>
          </a:solidFill>
          <a:latin typeface="Arial" pitchFamily="-108" charset="0"/>
        </a:defRPr>
      </a:lvl8pPr>
      <a:lvl9pPr marL="1828800" algn="l" rtl="0" fontAlgn="base">
        <a:lnSpc>
          <a:spcPts val="2400"/>
        </a:lnSpc>
        <a:spcBef>
          <a:spcPct val="0"/>
        </a:spcBef>
        <a:spcAft>
          <a:spcPct val="0"/>
        </a:spcAft>
        <a:defRPr sz="2200">
          <a:solidFill>
            <a:srgbClr val="000066"/>
          </a:solidFill>
          <a:latin typeface="Arial" pitchFamily="-108" charset="0"/>
        </a:defRPr>
      </a:lvl9pPr>
    </p:titleStyle>
    <p:bodyStyle>
      <a:lvl1pPr marL="190500" indent="-190500" algn="l" rtl="0" eaLnBrk="0" fontAlgn="base" hangingPunct="0">
        <a:lnSpc>
          <a:spcPct val="102000"/>
        </a:lnSpc>
        <a:spcBef>
          <a:spcPct val="0"/>
        </a:spcBef>
        <a:spcAft>
          <a:spcPct val="37000"/>
        </a:spcAft>
        <a:buChar char="•"/>
        <a:tabLst>
          <a:tab pos="5715000" algn="l"/>
        </a:tabLst>
        <a:defRPr>
          <a:solidFill>
            <a:srgbClr val="000066"/>
          </a:solidFill>
          <a:latin typeface="+mn-lt"/>
          <a:ea typeface="ＭＳ Ｐゴシック" pitchFamily="-108" charset="-128"/>
          <a:cs typeface="ＭＳ Ｐゴシック" pitchFamily="-108" charset="-128"/>
        </a:defRPr>
      </a:lvl1pPr>
      <a:lvl2pPr marL="382588" indent="-190500" algn="l" rtl="0" eaLnBrk="0" fontAlgn="base" hangingPunct="0">
        <a:lnSpc>
          <a:spcPct val="94000"/>
        </a:lnSpc>
        <a:spcBef>
          <a:spcPct val="0"/>
        </a:spcBef>
        <a:spcAft>
          <a:spcPct val="36000"/>
        </a:spcAft>
        <a:buChar char="–"/>
        <a:tabLst>
          <a:tab pos="5715000" algn="l"/>
        </a:tabLst>
        <a:defRPr sz="1600">
          <a:solidFill>
            <a:srgbClr val="000066"/>
          </a:solidFill>
          <a:latin typeface="+mn-lt"/>
          <a:ea typeface="ＭＳ Ｐゴシック" pitchFamily="-108" charset="-128"/>
        </a:defRPr>
      </a:lvl2pPr>
      <a:lvl3pPr marL="574675" indent="-190500" algn="l" rtl="0" eaLnBrk="0" fontAlgn="base" hangingPunct="0">
        <a:lnSpc>
          <a:spcPct val="95000"/>
        </a:lnSpc>
        <a:spcBef>
          <a:spcPct val="0"/>
        </a:spcBef>
        <a:spcAft>
          <a:spcPct val="30000"/>
        </a:spcAft>
        <a:buChar char="–"/>
        <a:tabLst>
          <a:tab pos="5715000" algn="l"/>
        </a:tabLst>
        <a:defRPr sz="1400">
          <a:solidFill>
            <a:srgbClr val="000066"/>
          </a:solidFill>
          <a:latin typeface="+mn-lt"/>
          <a:ea typeface="ＭＳ Ｐゴシック" pitchFamily="-108" charset="-128"/>
        </a:defRPr>
      </a:lvl3pPr>
      <a:lvl4pPr marL="771525" indent="-195263" algn="l" rtl="0" eaLnBrk="0" fontAlgn="base" hangingPunct="0">
        <a:lnSpc>
          <a:spcPct val="97000"/>
        </a:lnSpc>
        <a:spcBef>
          <a:spcPct val="0"/>
        </a:spcBef>
        <a:spcAft>
          <a:spcPct val="28000"/>
        </a:spcAft>
        <a:buChar char="–"/>
        <a:tabLst>
          <a:tab pos="5715000" algn="l"/>
        </a:tabLst>
        <a:defRPr sz="1200">
          <a:solidFill>
            <a:srgbClr val="000066"/>
          </a:solidFill>
          <a:latin typeface="+mn-lt"/>
          <a:ea typeface="ＭＳ Ｐゴシック" pitchFamily="-108" charset="-128"/>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108" charset="0"/>
          <a:ea typeface="ＭＳ Ｐゴシック" pitchFamily="-108" charset="-128"/>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108" charset="0"/>
          <a:ea typeface="ＭＳ Ｐゴシック" pitchFamily="-108" charset="-128"/>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108" charset="0"/>
          <a:ea typeface="ＭＳ Ｐゴシック" pitchFamily="-108" charset="-128"/>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108" charset="0"/>
          <a:ea typeface="ＭＳ Ｐゴシック" pitchFamily="-108" charset="-128"/>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108" charset="0"/>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bwMode="auto">
          <a:xfrm>
            <a:off x="388673" y="358775"/>
            <a:ext cx="9123495" cy="630238"/>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88067" name="Rectangle 3"/>
          <p:cNvSpPr>
            <a:spLocks noGrp="1" noChangeArrowheads="1"/>
          </p:cNvSpPr>
          <p:nvPr>
            <p:ph type="body" idx="1"/>
          </p:nvPr>
        </p:nvSpPr>
        <p:spPr bwMode="auto">
          <a:xfrm>
            <a:off x="388673" y="1258893"/>
            <a:ext cx="9123495" cy="5127625"/>
          </a:xfrm>
          <a:prstGeom prst="rect">
            <a:avLst/>
          </a:prstGeom>
          <a:noFill/>
          <a:ln w="12700">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First level</a:t>
            </a:r>
          </a:p>
          <a:p>
            <a:pPr lvl="2"/>
            <a:r>
              <a:rPr lang="en-GB" smtClean="0"/>
              <a:t>Second level</a:t>
            </a:r>
          </a:p>
          <a:p>
            <a:pPr lvl="3"/>
            <a:r>
              <a:rPr lang="en-GB" smtClean="0"/>
              <a:t>Third level</a:t>
            </a:r>
          </a:p>
        </p:txBody>
      </p:sp>
      <p:sp>
        <p:nvSpPr>
          <p:cNvPr id="1432580" name="Rectangle 4"/>
          <p:cNvSpPr>
            <a:spLocks noGrp="1" noChangeArrowheads="1"/>
          </p:cNvSpPr>
          <p:nvPr>
            <p:ph type="ftr" sz="quarter" idx="3"/>
          </p:nvPr>
        </p:nvSpPr>
        <p:spPr bwMode="auto">
          <a:xfrm>
            <a:off x="784228" y="6534155"/>
            <a:ext cx="5680472" cy="138499"/>
          </a:xfrm>
          <a:prstGeom prst="rect">
            <a:avLst/>
          </a:prstGeom>
          <a:noFill/>
          <a:ln w="12700">
            <a:noFill/>
            <a:miter lim="800000"/>
            <a:headEnd/>
            <a:tailEnd/>
          </a:ln>
          <a:effectLst/>
        </p:spPr>
        <p:txBody>
          <a:bodyPr vert="horz" wrap="square" lIns="0" tIns="0" rIns="0" bIns="0" numCol="1" anchor="b" anchorCtr="0" compatLnSpc="1">
            <a:prstTxWarp prst="textNoShape">
              <a:avLst/>
            </a:prstTxWarp>
            <a:spAutoFit/>
          </a:bodyPr>
          <a:lstStyle>
            <a:lvl1pPr>
              <a:defRPr sz="900" b="0"/>
            </a:lvl1pPr>
          </a:lstStyle>
          <a:p>
            <a:pPr algn="l" rtl="0" fontAlgn="base">
              <a:spcBef>
                <a:spcPct val="0"/>
              </a:spcBef>
              <a:spcAft>
                <a:spcPct val="0"/>
              </a:spcAft>
            </a:pPr>
            <a:r>
              <a:rPr lang="en-GB" kern="1200">
                <a:solidFill>
                  <a:srgbClr val="FFFFFF"/>
                </a:solidFill>
                <a:latin typeface="Arial" charset="0"/>
                <a:ea typeface="ＭＳ Ｐゴシック" charset="-128"/>
                <a:cs typeface="+mn-cs"/>
              </a:rPr>
              <a:t>Deloitte</a:t>
            </a:r>
          </a:p>
        </p:txBody>
      </p:sp>
      <p:sp>
        <p:nvSpPr>
          <p:cNvPr id="1432581" name="Rectangle 5"/>
          <p:cNvSpPr>
            <a:spLocks noGrp="1" noChangeArrowheads="1"/>
          </p:cNvSpPr>
          <p:nvPr>
            <p:ph type="sldNum" sz="quarter" idx="4"/>
          </p:nvPr>
        </p:nvSpPr>
        <p:spPr bwMode="auto">
          <a:xfrm>
            <a:off x="388673" y="6534155"/>
            <a:ext cx="385233" cy="138499"/>
          </a:xfrm>
          <a:prstGeom prst="rect">
            <a:avLst/>
          </a:prstGeom>
          <a:noFill/>
          <a:ln w="12700">
            <a:noFill/>
            <a:miter lim="800000"/>
            <a:headEnd/>
            <a:tailEnd/>
          </a:ln>
          <a:effectLst/>
        </p:spPr>
        <p:txBody>
          <a:bodyPr vert="horz" wrap="square" lIns="0" tIns="0" rIns="0" bIns="0" numCol="1" anchor="b" anchorCtr="0" compatLnSpc="1">
            <a:prstTxWarp prst="textNoShape">
              <a:avLst/>
            </a:prstTxWarp>
            <a:spAutoFit/>
          </a:bodyPr>
          <a:lstStyle>
            <a:lvl1pPr>
              <a:defRPr sz="900" b="0"/>
            </a:lvl1pPr>
          </a:lstStyle>
          <a:p>
            <a:pPr algn="l" rtl="0" fontAlgn="base">
              <a:spcBef>
                <a:spcPct val="0"/>
              </a:spcBef>
              <a:spcAft>
                <a:spcPct val="0"/>
              </a:spcAft>
            </a:pPr>
            <a:fld id="{A20AE894-F70B-46AF-842E-8920423C3D06}" type="slidenum">
              <a:rPr lang="en-GB" kern="1200">
                <a:solidFill>
                  <a:srgbClr val="FFFFFF"/>
                </a:solidFill>
                <a:latin typeface="Arial" charset="0"/>
                <a:ea typeface="ＭＳ Ｐゴシック" charset="-128"/>
                <a:cs typeface="+mn-cs"/>
              </a:rPr>
              <a:pPr algn="l" rtl="0" fontAlgn="base">
                <a:spcBef>
                  <a:spcPct val="0"/>
                </a:spcBef>
                <a:spcAft>
                  <a:spcPct val="0"/>
                </a:spcAft>
              </a:pPr>
              <a:t>‹#›</a:t>
            </a:fld>
            <a:endParaRPr lang="en-GB" kern="1200">
              <a:solidFill>
                <a:srgbClr val="FFFFFF"/>
              </a:solidFill>
              <a:latin typeface="Arial" charset="0"/>
              <a:ea typeface="ＭＳ Ｐゴシック" charset="-128"/>
              <a:cs typeface="+mn-cs"/>
            </a:endParaRPr>
          </a:p>
        </p:txBody>
      </p:sp>
      <p:sp>
        <p:nvSpPr>
          <p:cNvPr id="1432582" name="Text Box 6"/>
          <p:cNvSpPr txBox="1">
            <a:spLocks noChangeArrowheads="1"/>
          </p:cNvSpPr>
          <p:nvPr/>
        </p:nvSpPr>
        <p:spPr bwMode="auto">
          <a:xfrm>
            <a:off x="6932937" y="6534155"/>
            <a:ext cx="2579231" cy="138499"/>
          </a:xfrm>
          <a:prstGeom prst="rect">
            <a:avLst/>
          </a:prstGeom>
          <a:noFill/>
          <a:ln w="12700" algn="ctr">
            <a:noFill/>
            <a:miter lim="800000"/>
            <a:headEnd/>
            <a:tailEnd/>
          </a:ln>
          <a:effectLst/>
        </p:spPr>
        <p:txBody>
          <a:bodyPr wrap="none" lIns="0" tIns="0" rIns="0" bIns="0" anchor="b">
            <a:spAutoFit/>
          </a:bodyPr>
          <a:lstStyle/>
          <a:p>
            <a:pPr algn="r" defTabSz="957263" rtl="0" eaLnBrk="0" fontAlgn="base" hangingPunct="0">
              <a:spcBef>
                <a:spcPct val="0"/>
              </a:spcBef>
              <a:spcAft>
                <a:spcPct val="0"/>
              </a:spcAft>
            </a:pPr>
            <a:r>
              <a:rPr lang="en-GB" sz="900" kern="1200">
                <a:solidFill>
                  <a:srgbClr val="FFFFFF"/>
                </a:solidFill>
                <a:latin typeface="Arial" charset="0"/>
                <a:ea typeface="ＭＳ Ｐゴシック" charset="-128"/>
                <a:cs typeface="+mn-cs"/>
              </a:rPr>
              <a:t>© 2008 Deloitte &amp; Touche LLP. All rights reserved.</a:t>
            </a:r>
          </a:p>
        </p:txBody>
      </p:sp>
    </p:spTree>
  </p:cSld>
  <p:clrMap bg1="dk2" tx1="lt1" bg2="dk1" tx2="lt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ransition>
    <p:fade/>
  </p:transition>
  <p:hf hdr="0" dt="0"/>
  <p:txStyles>
    <p:titleStyle>
      <a:lvl1pPr algn="l" defTabSz="957263" rtl="0" eaLnBrk="0" fontAlgn="base" hangingPunct="0">
        <a:lnSpc>
          <a:spcPts val="2725"/>
        </a:lnSpc>
        <a:spcBef>
          <a:spcPct val="0"/>
        </a:spcBef>
        <a:spcAft>
          <a:spcPct val="0"/>
        </a:spcAft>
        <a:defRPr sz="2500">
          <a:solidFill>
            <a:srgbClr val="000066"/>
          </a:solidFill>
          <a:latin typeface="+mj-lt"/>
          <a:ea typeface="ＭＳ Ｐゴシック" pitchFamily="-108" charset="-128"/>
          <a:cs typeface="ＭＳ Ｐゴシック" pitchFamily="-108" charset="-128"/>
        </a:defRPr>
      </a:lvl1pPr>
      <a:lvl2pPr algn="l" defTabSz="957263" rtl="0" eaLnBrk="0" fontAlgn="base" hangingPunct="0">
        <a:lnSpc>
          <a:spcPts val="2725"/>
        </a:lnSpc>
        <a:spcBef>
          <a:spcPct val="0"/>
        </a:spcBef>
        <a:spcAft>
          <a:spcPct val="0"/>
        </a:spcAft>
        <a:defRPr sz="2500">
          <a:solidFill>
            <a:srgbClr val="000066"/>
          </a:solidFill>
          <a:latin typeface="Arial" pitchFamily="-108" charset="0"/>
          <a:ea typeface="ＭＳ Ｐゴシック" pitchFamily="-108" charset="-128"/>
          <a:cs typeface="ＭＳ Ｐゴシック" pitchFamily="-108" charset="-128"/>
        </a:defRPr>
      </a:lvl2pPr>
      <a:lvl3pPr algn="l" defTabSz="957263" rtl="0" eaLnBrk="0" fontAlgn="base" hangingPunct="0">
        <a:lnSpc>
          <a:spcPts val="2725"/>
        </a:lnSpc>
        <a:spcBef>
          <a:spcPct val="0"/>
        </a:spcBef>
        <a:spcAft>
          <a:spcPct val="0"/>
        </a:spcAft>
        <a:defRPr sz="2500">
          <a:solidFill>
            <a:srgbClr val="000066"/>
          </a:solidFill>
          <a:latin typeface="Arial" pitchFamily="-108" charset="0"/>
          <a:ea typeface="ＭＳ Ｐゴシック" pitchFamily="-108" charset="-128"/>
          <a:cs typeface="ＭＳ Ｐゴシック" pitchFamily="-108" charset="-128"/>
        </a:defRPr>
      </a:lvl3pPr>
      <a:lvl4pPr algn="l" defTabSz="957263" rtl="0" eaLnBrk="0" fontAlgn="base" hangingPunct="0">
        <a:lnSpc>
          <a:spcPts val="2725"/>
        </a:lnSpc>
        <a:spcBef>
          <a:spcPct val="0"/>
        </a:spcBef>
        <a:spcAft>
          <a:spcPct val="0"/>
        </a:spcAft>
        <a:defRPr sz="2500">
          <a:solidFill>
            <a:srgbClr val="000066"/>
          </a:solidFill>
          <a:latin typeface="Arial" pitchFamily="-108" charset="0"/>
          <a:ea typeface="ＭＳ Ｐゴシック" pitchFamily="-108" charset="-128"/>
          <a:cs typeface="ＭＳ Ｐゴシック" pitchFamily="-108" charset="-128"/>
        </a:defRPr>
      </a:lvl4pPr>
      <a:lvl5pPr algn="l" defTabSz="957263" rtl="0" eaLnBrk="0" fontAlgn="base" hangingPunct="0">
        <a:lnSpc>
          <a:spcPts val="2725"/>
        </a:lnSpc>
        <a:spcBef>
          <a:spcPct val="0"/>
        </a:spcBef>
        <a:spcAft>
          <a:spcPct val="0"/>
        </a:spcAft>
        <a:defRPr sz="2500">
          <a:solidFill>
            <a:srgbClr val="000066"/>
          </a:solidFill>
          <a:latin typeface="Arial" pitchFamily="-108" charset="0"/>
          <a:ea typeface="ＭＳ Ｐゴシック" pitchFamily="-108" charset="-128"/>
          <a:cs typeface="ＭＳ Ｐゴシック" pitchFamily="-108" charset="-128"/>
        </a:defRPr>
      </a:lvl5pPr>
      <a:lvl6pPr marL="457200" algn="l" defTabSz="957263" rtl="0" fontAlgn="base">
        <a:lnSpc>
          <a:spcPts val="2725"/>
        </a:lnSpc>
        <a:spcBef>
          <a:spcPct val="0"/>
        </a:spcBef>
        <a:spcAft>
          <a:spcPct val="0"/>
        </a:spcAft>
        <a:defRPr sz="2500">
          <a:solidFill>
            <a:srgbClr val="000066"/>
          </a:solidFill>
          <a:latin typeface="Arial" pitchFamily="-108" charset="0"/>
        </a:defRPr>
      </a:lvl6pPr>
      <a:lvl7pPr marL="914400" algn="l" defTabSz="957263" rtl="0" fontAlgn="base">
        <a:lnSpc>
          <a:spcPts val="2725"/>
        </a:lnSpc>
        <a:spcBef>
          <a:spcPct val="0"/>
        </a:spcBef>
        <a:spcAft>
          <a:spcPct val="0"/>
        </a:spcAft>
        <a:defRPr sz="2500">
          <a:solidFill>
            <a:srgbClr val="000066"/>
          </a:solidFill>
          <a:latin typeface="Arial" pitchFamily="-108" charset="0"/>
        </a:defRPr>
      </a:lvl7pPr>
      <a:lvl8pPr marL="1371600" algn="l" defTabSz="957263" rtl="0" fontAlgn="base">
        <a:lnSpc>
          <a:spcPts val="2725"/>
        </a:lnSpc>
        <a:spcBef>
          <a:spcPct val="0"/>
        </a:spcBef>
        <a:spcAft>
          <a:spcPct val="0"/>
        </a:spcAft>
        <a:defRPr sz="2500">
          <a:solidFill>
            <a:srgbClr val="000066"/>
          </a:solidFill>
          <a:latin typeface="Arial" pitchFamily="-108" charset="0"/>
        </a:defRPr>
      </a:lvl8pPr>
      <a:lvl9pPr marL="1828800" algn="l" defTabSz="957263" rtl="0" fontAlgn="base">
        <a:lnSpc>
          <a:spcPts val="2725"/>
        </a:lnSpc>
        <a:spcBef>
          <a:spcPct val="0"/>
        </a:spcBef>
        <a:spcAft>
          <a:spcPct val="0"/>
        </a:spcAft>
        <a:defRPr sz="2500">
          <a:solidFill>
            <a:srgbClr val="000066"/>
          </a:solidFill>
          <a:latin typeface="Arial" pitchFamily="-108" charset="0"/>
        </a:defRPr>
      </a:lvl9pPr>
    </p:titleStyle>
    <p:bodyStyle>
      <a:lvl1pPr marL="212725" indent="-212725" algn="l" defTabSz="957263" rtl="0" eaLnBrk="0" fontAlgn="base" hangingPunct="0">
        <a:lnSpc>
          <a:spcPts val="2300"/>
        </a:lnSpc>
        <a:spcBef>
          <a:spcPct val="0"/>
        </a:spcBef>
        <a:spcAft>
          <a:spcPct val="25000"/>
        </a:spcAft>
        <a:buChar char="•"/>
        <a:defRPr sz="2100" b="1">
          <a:solidFill>
            <a:srgbClr val="000066"/>
          </a:solidFill>
          <a:latin typeface="+mn-lt"/>
          <a:ea typeface="ＭＳ Ｐゴシック" pitchFamily="-108" charset="-128"/>
          <a:cs typeface="ＭＳ Ｐゴシック" pitchFamily="-108" charset="-128"/>
        </a:defRPr>
      </a:lvl1pPr>
      <a:lvl2pPr marL="371475" indent="-369888" algn="l" defTabSz="957263" rtl="0" eaLnBrk="0" fontAlgn="base" hangingPunct="0">
        <a:lnSpc>
          <a:spcPts val="2300"/>
        </a:lnSpc>
        <a:spcBef>
          <a:spcPct val="0"/>
        </a:spcBef>
        <a:spcAft>
          <a:spcPct val="25000"/>
        </a:spcAft>
        <a:buChar char="•"/>
        <a:defRPr sz="2100">
          <a:solidFill>
            <a:srgbClr val="000066"/>
          </a:solidFill>
          <a:latin typeface="+mn-lt"/>
          <a:ea typeface="ＭＳ Ｐゴシック" pitchFamily="-108" charset="-128"/>
        </a:defRPr>
      </a:lvl2pPr>
      <a:lvl3pPr marL="741363" indent="-369888" algn="l" defTabSz="957263" rtl="0" eaLnBrk="0" fontAlgn="base" hangingPunct="0">
        <a:lnSpc>
          <a:spcPts val="2088"/>
        </a:lnSpc>
        <a:spcBef>
          <a:spcPct val="0"/>
        </a:spcBef>
        <a:spcAft>
          <a:spcPct val="25000"/>
        </a:spcAft>
        <a:buChar char="–"/>
        <a:defRPr sz="1900">
          <a:solidFill>
            <a:srgbClr val="000066"/>
          </a:solidFill>
          <a:latin typeface="+mn-lt"/>
          <a:ea typeface="ＭＳ Ｐゴシック" pitchFamily="-108" charset="-128"/>
        </a:defRPr>
      </a:lvl3pPr>
      <a:lvl4pPr marL="1128713" indent="-385763" algn="l" defTabSz="957263" rtl="0" eaLnBrk="0" fontAlgn="base" hangingPunct="0">
        <a:lnSpc>
          <a:spcPts val="1888"/>
        </a:lnSpc>
        <a:spcBef>
          <a:spcPct val="0"/>
        </a:spcBef>
        <a:spcAft>
          <a:spcPct val="25000"/>
        </a:spcAft>
        <a:buChar char="•"/>
        <a:defRPr sz="1700">
          <a:solidFill>
            <a:srgbClr val="000066"/>
          </a:solidFill>
          <a:latin typeface="+mn-lt"/>
          <a:ea typeface="ＭＳ Ｐゴシック" pitchFamily="-108" charset="-128"/>
        </a:defRPr>
      </a:lvl4pPr>
      <a:lvl5pPr marL="1076325" indent="-177800" algn="l" defTabSz="957263" rtl="0" eaLnBrk="0" fontAlgn="base" hangingPunct="0">
        <a:spcBef>
          <a:spcPct val="0"/>
        </a:spcBef>
        <a:spcAft>
          <a:spcPct val="25000"/>
        </a:spcAft>
        <a:buChar char="–"/>
        <a:defRPr sz="1200">
          <a:solidFill>
            <a:srgbClr val="000066"/>
          </a:solidFill>
          <a:latin typeface="+mn-lt"/>
          <a:ea typeface="ＭＳ Ｐゴシック" pitchFamily="-108" charset="-128"/>
        </a:defRPr>
      </a:lvl5pPr>
      <a:lvl6pPr marL="1533525" indent="-177800" algn="l" defTabSz="957263" rtl="0" fontAlgn="base">
        <a:spcBef>
          <a:spcPct val="0"/>
        </a:spcBef>
        <a:spcAft>
          <a:spcPct val="25000"/>
        </a:spcAft>
        <a:buChar char="–"/>
        <a:defRPr sz="1200">
          <a:solidFill>
            <a:srgbClr val="000066"/>
          </a:solidFill>
          <a:latin typeface="+mn-lt"/>
          <a:ea typeface="ＭＳ Ｐゴシック" pitchFamily="-108" charset="-128"/>
        </a:defRPr>
      </a:lvl6pPr>
      <a:lvl7pPr marL="1990725" indent="-177800" algn="l" defTabSz="957263" rtl="0" fontAlgn="base">
        <a:spcBef>
          <a:spcPct val="0"/>
        </a:spcBef>
        <a:spcAft>
          <a:spcPct val="25000"/>
        </a:spcAft>
        <a:buChar char="–"/>
        <a:defRPr sz="1200">
          <a:solidFill>
            <a:srgbClr val="000066"/>
          </a:solidFill>
          <a:latin typeface="+mn-lt"/>
          <a:ea typeface="ＭＳ Ｐゴシック" pitchFamily="-108" charset="-128"/>
        </a:defRPr>
      </a:lvl7pPr>
      <a:lvl8pPr marL="2447925" indent="-177800" algn="l" defTabSz="957263" rtl="0" fontAlgn="base">
        <a:spcBef>
          <a:spcPct val="0"/>
        </a:spcBef>
        <a:spcAft>
          <a:spcPct val="25000"/>
        </a:spcAft>
        <a:buChar char="–"/>
        <a:defRPr sz="1200">
          <a:solidFill>
            <a:srgbClr val="000066"/>
          </a:solidFill>
          <a:latin typeface="+mn-lt"/>
          <a:ea typeface="ＭＳ Ｐゴシック" pitchFamily="-108" charset="-128"/>
        </a:defRPr>
      </a:lvl8pPr>
      <a:lvl9pPr marL="2905125" indent="-177800" algn="l" defTabSz="957263" rtl="0" fontAlgn="base">
        <a:spcBef>
          <a:spcPct val="0"/>
        </a:spcBef>
        <a:spcAft>
          <a:spcPct val="25000"/>
        </a:spcAft>
        <a:buChar char="–"/>
        <a:defRPr sz="1200">
          <a:solidFill>
            <a:srgbClr val="000066"/>
          </a:solidFill>
          <a:latin typeface="+mn-lt"/>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98463" y="358777"/>
            <a:ext cx="9091612" cy="6191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endParaRPr lang="en-GB" altLang="en-GB" smtClean="0"/>
          </a:p>
        </p:txBody>
      </p:sp>
      <p:sp>
        <p:nvSpPr>
          <p:cNvPr id="10243" name="Rectangle 3"/>
          <p:cNvSpPr>
            <a:spLocks noGrp="1" noChangeArrowheads="1"/>
          </p:cNvSpPr>
          <p:nvPr>
            <p:ph type="body" idx="1"/>
          </p:nvPr>
        </p:nvSpPr>
        <p:spPr bwMode="auto">
          <a:xfrm>
            <a:off x="398463" y="1308102"/>
            <a:ext cx="9094787" cy="50085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p:txBody>
      </p:sp>
      <p:sp>
        <p:nvSpPr>
          <p:cNvPr id="4025348" name="Rectangle 4"/>
          <p:cNvSpPr>
            <a:spLocks noGrp="1" noChangeArrowheads="1"/>
          </p:cNvSpPr>
          <p:nvPr>
            <p:ph type="ftr" sz="quarter" idx="3"/>
          </p:nvPr>
        </p:nvSpPr>
        <p:spPr bwMode="auto">
          <a:xfrm>
            <a:off x="784226" y="6519865"/>
            <a:ext cx="5680075" cy="12223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eaLnBrk="1" hangingPunct="1">
              <a:spcBef>
                <a:spcPct val="0"/>
              </a:spcBef>
              <a:defRPr sz="800" smtClean="0">
                <a:latin typeface="+mn-lt"/>
              </a:defRPr>
            </a:lvl1pPr>
          </a:lstStyle>
          <a:p>
            <a:pPr rtl="0" fontAlgn="base">
              <a:spcAft>
                <a:spcPct val="0"/>
              </a:spcAft>
              <a:defRPr/>
            </a:pPr>
            <a:r>
              <a:rPr lang="en-GB" altLang="en-GB" kern="1200">
                <a:solidFill>
                  <a:srgbClr val="091D5D"/>
                </a:solidFill>
                <a:latin typeface="Verdana"/>
                <a:ea typeface="+mn-ea"/>
                <a:cs typeface="+mn-cs"/>
              </a:rPr>
              <a:t>Location/Filename/Unit/Author/Assistant (Change via 'View -  Header and Footer')</a:t>
            </a:r>
          </a:p>
        </p:txBody>
      </p:sp>
      <p:sp>
        <p:nvSpPr>
          <p:cNvPr id="4025349" name="Rectangle 5"/>
          <p:cNvSpPr>
            <a:spLocks noGrp="1" noChangeArrowheads="1"/>
          </p:cNvSpPr>
          <p:nvPr>
            <p:ph type="sldNum" sz="quarter" idx="4"/>
          </p:nvPr>
        </p:nvSpPr>
        <p:spPr bwMode="auto">
          <a:xfrm>
            <a:off x="404814" y="6523040"/>
            <a:ext cx="2063750" cy="12223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l" eaLnBrk="1" hangingPunct="1">
              <a:spcBef>
                <a:spcPct val="0"/>
              </a:spcBef>
              <a:defRPr sz="800" smtClean="0">
                <a:latin typeface="+mn-lt"/>
              </a:defRPr>
            </a:lvl1pPr>
          </a:lstStyle>
          <a:p>
            <a:pPr rtl="0" fontAlgn="base">
              <a:spcAft>
                <a:spcPct val="0"/>
              </a:spcAft>
              <a:defRPr/>
            </a:pPr>
            <a:fld id="{B5AC5833-5A11-4F3D-9116-22E29E38AD3A}" type="slidenum">
              <a:rPr lang="en-GB" altLang="en-GB" kern="1200">
                <a:solidFill>
                  <a:srgbClr val="091D5D"/>
                </a:solidFill>
                <a:latin typeface="Verdana"/>
                <a:ea typeface="+mn-ea"/>
                <a:cs typeface="+mn-cs"/>
              </a:rPr>
              <a:pPr rtl="0" fontAlgn="base">
                <a:spcAft>
                  <a:spcPct val="0"/>
                </a:spcAft>
                <a:defRPr/>
              </a:pPr>
              <a:t>‹#›</a:t>
            </a:fld>
            <a:endParaRPr lang="en-GB" altLang="en-GB" kern="1200">
              <a:solidFill>
                <a:srgbClr val="091D5D"/>
              </a:solidFill>
              <a:latin typeface="Verdana"/>
              <a:ea typeface="+mn-ea"/>
              <a:cs typeface="+mn-cs"/>
            </a:endParaRPr>
          </a:p>
        </p:txBody>
      </p:sp>
      <p:sp>
        <p:nvSpPr>
          <p:cNvPr id="4025350" name="Text Box 6"/>
          <p:cNvSpPr txBox="1">
            <a:spLocks noChangeArrowheads="1"/>
          </p:cNvSpPr>
          <p:nvPr/>
        </p:nvSpPr>
        <p:spPr bwMode="auto">
          <a:xfrm>
            <a:off x="3365500" y="6519865"/>
            <a:ext cx="6129338" cy="122237"/>
          </a:xfrm>
          <a:prstGeom prst="rect">
            <a:avLst/>
          </a:prstGeom>
          <a:noFill/>
          <a:ln w="9525">
            <a:noFill/>
            <a:miter lim="800000"/>
            <a:headEnd/>
            <a:tailEnd/>
          </a:ln>
          <a:effectLst/>
        </p:spPr>
        <p:txBody>
          <a:bodyPr lIns="0" tIns="0" rIns="0" bIns="0">
            <a:spAutoFit/>
          </a:bodyPr>
          <a:lstStyle/>
          <a:p>
            <a:pPr algn="r" rtl="0" eaLnBrk="0" fontAlgn="base" hangingPunct="0">
              <a:spcBef>
                <a:spcPct val="50000"/>
              </a:spcBef>
              <a:spcAft>
                <a:spcPct val="0"/>
              </a:spcAft>
              <a:defRPr/>
            </a:pPr>
            <a:r>
              <a:rPr lang="en-GB" sz="800" kern="1200">
                <a:solidFill>
                  <a:srgbClr val="091D5D"/>
                </a:solidFill>
                <a:latin typeface="Verdana" pitchFamily="34" charset="0"/>
                <a:ea typeface="+mn-ea"/>
                <a:cs typeface="+mn-cs"/>
              </a:rPr>
              <a:t>©2008 Deloitte Consulting| Private and Confidential</a:t>
            </a:r>
          </a:p>
        </p:txBody>
      </p:sp>
      <p:sp>
        <p:nvSpPr>
          <p:cNvPr id="4025351" name="Line 7"/>
          <p:cNvSpPr>
            <a:spLocks noChangeShapeType="1"/>
          </p:cNvSpPr>
          <p:nvPr/>
        </p:nvSpPr>
        <p:spPr bwMode="gray">
          <a:xfrm>
            <a:off x="415925" y="836613"/>
            <a:ext cx="8618539" cy="0"/>
          </a:xfrm>
          <a:prstGeom prst="line">
            <a:avLst/>
          </a:prstGeom>
          <a:noFill/>
          <a:ln w="19050">
            <a:solidFill>
              <a:srgbClr val="003399"/>
            </a:solidFill>
            <a:round/>
            <a:headEnd/>
            <a:tailEnd/>
          </a:ln>
          <a:effectLst/>
        </p:spPr>
        <p:txBody>
          <a:bodyPr wrap="none" anchor="ctr"/>
          <a:lstStyle/>
          <a:p>
            <a:pPr algn="ctr" rtl="0" eaLnBrk="0" fontAlgn="base" hangingPunct="0">
              <a:spcBef>
                <a:spcPct val="50000"/>
              </a:spcBef>
              <a:spcAft>
                <a:spcPct val="0"/>
              </a:spcAft>
              <a:defRPr/>
            </a:pPr>
            <a:endParaRPr lang="nl-BE" sz="1200" kern="1200">
              <a:solidFill>
                <a:srgbClr val="091D5D"/>
              </a:solidFill>
              <a:latin typeface="Arial" charset="0"/>
              <a:ea typeface="+mn-ea"/>
              <a:cs typeface="+mn-cs"/>
            </a:endParaRPr>
          </a:p>
        </p:txBody>
      </p:sp>
      <p:pic>
        <p:nvPicPr>
          <p:cNvPr id="10248" name="Picture 8"/>
          <p:cNvPicPr>
            <a:picLocks noChangeAspect="1" noChangeArrowheads="1"/>
          </p:cNvPicPr>
          <p:nvPr/>
        </p:nvPicPr>
        <p:blipFill>
          <a:blip r:embed="rId14" cstate="print"/>
          <a:srcRect/>
          <a:stretch>
            <a:fillRect/>
          </a:stretch>
        </p:blipFill>
        <p:spPr bwMode="auto">
          <a:xfrm>
            <a:off x="9129713" y="188913"/>
            <a:ext cx="647700" cy="863600"/>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Lst>
  <p:hf hdr="0" dt="0"/>
  <p:txStyles>
    <p:titleStyle>
      <a:lvl1pPr algn="l" rtl="0" eaLnBrk="0" fontAlgn="base" hangingPunct="0">
        <a:lnSpc>
          <a:spcPts val="2400"/>
        </a:lnSpc>
        <a:spcBef>
          <a:spcPct val="0"/>
        </a:spcBef>
        <a:spcAft>
          <a:spcPct val="0"/>
        </a:spcAft>
        <a:defRPr b="1">
          <a:solidFill>
            <a:schemeClr val="tx1"/>
          </a:solidFill>
          <a:latin typeface="+mj-lt"/>
          <a:ea typeface="+mj-ea"/>
          <a:cs typeface="+mj-cs"/>
        </a:defRPr>
      </a:lvl1pPr>
      <a:lvl2pPr algn="l" rtl="0" eaLnBrk="0" fontAlgn="base" hangingPunct="0">
        <a:lnSpc>
          <a:spcPts val="2400"/>
        </a:lnSpc>
        <a:spcBef>
          <a:spcPct val="0"/>
        </a:spcBef>
        <a:spcAft>
          <a:spcPct val="0"/>
        </a:spcAft>
        <a:defRPr b="1">
          <a:solidFill>
            <a:schemeClr val="tx1"/>
          </a:solidFill>
          <a:latin typeface="Arial" charset="0"/>
        </a:defRPr>
      </a:lvl2pPr>
      <a:lvl3pPr algn="l" rtl="0" eaLnBrk="0" fontAlgn="base" hangingPunct="0">
        <a:lnSpc>
          <a:spcPts val="2400"/>
        </a:lnSpc>
        <a:spcBef>
          <a:spcPct val="0"/>
        </a:spcBef>
        <a:spcAft>
          <a:spcPct val="0"/>
        </a:spcAft>
        <a:defRPr b="1">
          <a:solidFill>
            <a:schemeClr val="tx1"/>
          </a:solidFill>
          <a:latin typeface="Arial" charset="0"/>
        </a:defRPr>
      </a:lvl3pPr>
      <a:lvl4pPr algn="l" rtl="0" eaLnBrk="0" fontAlgn="base" hangingPunct="0">
        <a:lnSpc>
          <a:spcPts val="2400"/>
        </a:lnSpc>
        <a:spcBef>
          <a:spcPct val="0"/>
        </a:spcBef>
        <a:spcAft>
          <a:spcPct val="0"/>
        </a:spcAft>
        <a:defRPr b="1">
          <a:solidFill>
            <a:schemeClr val="tx1"/>
          </a:solidFill>
          <a:latin typeface="Arial" charset="0"/>
        </a:defRPr>
      </a:lvl4pPr>
      <a:lvl5pPr algn="l" rtl="0" eaLnBrk="0" fontAlgn="base" hangingPunct="0">
        <a:lnSpc>
          <a:spcPts val="2400"/>
        </a:lnSpc>
        <a:spcBef>
          <a:spcPct val="0"/>
        </a:spcBef>
        <a:spcAft>
          <a:spcPct val="0"/>
        </a:spcAft>
        <a:defRPr b="1">
          <a:solidFill>
            <a:schemeClr val="tx1"/>
          </a:solidFill>
          <a:latin typeface="Arial" charset="0"/>
        </a:defRPr>
      </a:lvl5pPr>
      <a:lvl6pPr marL="457200" algn="l" rtl="0" fontAlgn="base">
        <a:lnSpc>
          <a:spcPts val="2400"/>
        </a:lnSpc>
        <a:spcBef>
          <a:spcPct val="0"/>
        </a:spcBef>
        <a:spcAft>
          <a:spcPct val="0"/>
        </a:spcAft>
        <a:defRPr b="1">
          <a:solidFill>
            <a:schemeClr val="tx1"/>
          </a:solidFill>
          <a:latin typeface="Arial" charset="0"/>
        </a:defRPr>
      </a:lvl6pPr>
      <a:lvl7pPr marL="914400" algn="l" rtl="0" fontAlgn="base">
        <a:lnSpc>
          <a:spcPts val="2400"/>
        </a:lnSpc>
        <a:spcBef>
          <a:spcPct val="0"/>
        </a:spcBef>
        <a:spcAft>
          <a:spcPct val="0"/>
        </a:spcAft>
        <a:defRPr b="1">
          <a:solidFill>
            <a:schemeClr val="tx1"/>
          </a:solidFill>
          <a:latin typeface="Arial" charset="0"/>
        </a:defRPr>
      </a:lvl7pPr>
      <a:lvl8pPr marL="1371600" algn="l" rtl="0" fontAlgn="base">
        <a:lnSpc>
          <a:spcPts val="2400"/>
        </a:lnSpc>
        <a:spcBef>
          <a:spcPct val="0"/>
        </a:spcBef>
        <a:spcAft>
          <a:spcPct val="0"/>
        </a:spcAft>
        <a:defRPr b="1">
          <a:solidFill>
            <a:schemeClr val="tx1"/>
          </a:solidFill>
          <a:latin typeface="Arial" charset="0"/>
        </a:defRPr>
      </a:lvl8pPr>
      <a:lvl9pPr marL="1828800" algn="l" rtl="0" fontAlgn="base">
        <a:lnSpc>
          <a:spcPts val="2400"/>
        </a:lnSpc>
        <a:spcBef>
          <a:spcPct val="0"/>
        </a:spcBef>
        <a:spcAft>
          <a:spcPct val="0"/>
        </a:spcAft>
        <a:defRPr b="1">
          <a:solidFill>
            <a:schemeClr val="tx1"/>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sz="1000">
          <a:solidFill>
            <a:schemeClr val="tx1"/>
          </a:solidFill>
          <a:latin typeface="+mn-lt"/>
          <a:ea typeface="+mn-ea"/>
          <a:cs typeface="+mn-cs"/>
        </a:defRPr>
      </a:lvl1pPr>
      <a:lvl2pPr marL="382588" indent="-190500" algn="l" rtl="0" eaLnBrk="0" fontAlgn="base" hangingPunct="0">
        <a:spcBef>
          <a:spcPct val="0"/>
        </a:spcBef>
        <a:spcAft>
          <a:spcPct val="36000"/>
        </a:spcAft>
        <a:buChar char="–"/>
        <a:tabLst>
          <a:tab pos="5715000" algn="l"/>
        </a:tabLst>
        <a:defRPr sz="1000">
          <a:solidFill>
            <a:schemeClr val="tx1"/>
          </a:solidFill>
          <a:latin typeface="+mn-lt"/>
        </a:defRPr>
      </a:lvl2pPr>
      <a:lvl3pPr marL="574675" indent="-190500" algn="l" rtl="0" eaLnBrk="0" fontAlgn="base" hangingPunct="0">
        <a:spcBef>
          <a:spcPct val="0"/>
        </a:spcBef>
        <a:spcAft>
          <a:spcPct val="30000"/>
        </a:spcAft>
        <a:buChar char="–"/>
        <a:tabLst>
          <a:tab pos="5715000" algn="l"/>
        </a:tabLst>
        <a:defRPr sz="1000">
          <a:solidFill>
            <a:schemeClr val="tx1"/>
          </a:solidFill>
          <a:latin typeface="+mn-lt"/>
        </a:defRPr>
      </a:lvl3pPr>
      <a:lvl4pPr marL="771525" indent="-195263" algn="l" rtl="0" eaLnBrk="0" fontAlgn="base" hangingPunct="0">
        <a:spcBef>
          <a:spcPct val="0"/>
        </a:spcBef>
        <a:spcAft>
          <a:spcPct val="28000"/>
        </a:spcAft>
        <a:buChar char="–"/>
        <a:tabLst>
          <a:tab pos="5715000" algn="l"/>
        </a:tabLst>
        <a:defRPr sz="1000">
          <a:solidFill>
            <a:schemeClr val="tx1"/>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mn-lt"/>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mn-lt"/>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mn-lt"/>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mn-lt"/>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430212" y="482601"/>
            <a:ext cx="9059863" cy="29360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GB" smtClean="0"/>
              <a:t>Click to Edit Master Title Style</a:t>
            </a:r>
          </a:p>
        </p:txBody>
      </p:sp>
      <p:sp>
        <p:nvSpPr>
          <p:cNvPr id="1027" name="Rectangle 3"/>
          <p:cNvSpPr>
            <a:spLocks noGrp="1" noChangeArrowheads="1"/>
          </p:cNvSpPr>
          <p:nvPr>
            <p:ph type="body" idx="1"/>
          </p:nvPr>
        </p:nvSpPr>
        <p:spPr bwMode="gray">
          <a:xfrm>
            <a:off x="415925" y="1123952"/>
            <a:ext cx="9074150" cy="5184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a:p>
            <a:pPr lvl="3"/>
            <a:endParaRPr lang="en-GB" smtClean="0"/>
          </a:p>
        </p:txBody>
      </p:sp>
      <p:sp>
        <p:nvSpPr>
          <p:cNvPr id="3019818" name="Line 42"/>
          <p:cNvSpPr>
            <a:spLocks noChangeShapeType="1"/>
          </p:cNvSpPr>
          <p:nvPr/>
        </p:nvSpPr>
        <p:spPr bwMode="gray">
          <a:xfrm>
            <a:off x="415925" y="836613"/>
            <a:ext cx="8618539" cy="0"/>
          </a:xfrm>
          <a:prstGeom prst="line">
            <a:avLst/>
          </a:prstGeom>
          <a:noFill/>
          <a:ln w="19050">
            <a:solidFill>
              <a:schemeClr val="accent1"/>
            </a:solidFill>
            <a:round/>
            <a:headEnd/>
            <a:tailEnd/>
          </a:ln>
          <a:effectLst/>
        </p:spPr>
        <p:txBody>
          <a:bodyPr wrap="none" anchor="ctr"/>
          <a:lstStyle/>
          <a:p>
            <a:pPr algn="ctr" rtl="0" eaLnBrk="0" fontAlgn="base" hangingPunct="0">
              <a:spcBef>
                <a:spcPct val="50000"/>
              </a:spcBef>
              <a:spcAft>
                <a:spcPct val="0"/>
              </a:spcAft>
              <a:defRPr/>
            </a:pPr>
            <a:endParaRPr lang="nl-BE" sz="1200" kern="1200">
              <a:solidFill>
                <a:srgbClr val="000000"/>
              </a:solidFill>
              <a:latin typeface="Arial" charset="0"/>
              <a:ea typeface="+mn-ea"/>
              <a:cs typeface="+mn-cs"/>
            </a:endParaRPr>
          </a:p>
        </p:txBody>
      </p:sp>
      <p:pic>
        <p:nvPicPr>
          <p:cNvPr id="1029" name="Picture 51" descr="DEL_COL"/>
          <p:cNvPicPr>
            <a:picLocks noChangeAspect="1" noChangeArrowheads="1"/>
          </p:cNvPicPr>
          <p:nvPr/>
        </p:nvPicPr>
        <p:blipFill>
          <a:blip r:embed="rId15"/>
          <a:srcRect/>
          <a:stretch>
            <a:fillRect/>
          </a:stretch>
        </p:blipFill>
        <p:spPr bwMode="gray">
          <a:xfrm>
            <a:off x="431801" y="6645275"/>
            <a:ext cx="690563" cy="139700"/>
          </a:xfrm>
          <a:prstGeom prst="rect">
            <a:avLst/>
          </a:prstGeom>
          <a:noFill/>
          <a:ln w="9525">
            <a:noFill/>
            <a:miter lim="800000"/>
            <a:headEnd/>
            <a:tailEnd/>
          </a:ln>
        </p:spPr>
      </p:pic>
      <p:sp>
        <p:nvSpPr>
          <p:cNvPr id="3019829" name="Rectangle 53"/>
          <p:cNvSpPr>
            <a:spLocks noGrp="1" noChangeArrowheads="1"/>
          </p:cNvSpPr>
          <p:nvPr>
            <p:ph type="sldNum" sz="quarter" idx="4"/>
          </p:nvPr>
        </p:nvSpPr>
        <p:spPr bwMode="auto">
          <a:xfrm>
            <a:off x="4794251" y="6632575"/>
            <a:ext cx="314189" cy="1538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defRPr sz="1000"/>
            </a:lvl1pPr>
          </a:lstStyle>
          <a:p>
            <a:pPr algn="ctr" rtl="0" eaLnBrk="0" fontAlgn="base" hangingPunct="0">
              <a:spcAft>
                <a:spcPct val="0"/>
              </a:spcAft>
              <a:defRPr/>
            </a:pPr>
            <a:r>
              <a:rPr lang="nl-NL" kern="1200">
                <a:solidFill>
                  <a:srgbClr val="000000"/>
                </a:solidFill>
                <a:latin typeface="Arial" charset="0"/>
                <a:ea typeface="+mn-ea"/>
                <a:cs typeface="+mn-cs"/>
              </a:rPr>
              <a:t>- </a:t>
            </a:r>
            <a:fld id="{90C4D161-1354-4DB9-8344-CA903C8949C0}" type="slidenum">
              <a:rPr lang="nl-NL" kern="1200">
                <a:solidFill>
                  <a:srgbClr val="000000"/>
                </a:solidFill>
                <a:latin typeface="Arial" charset="0"/>
                <a:ea typeface="+mn-ea"/>
                <a:cs typeface="+mn-cs"/>
              </a:rPr>
              <a:pPr algn="ctr" rtl="0" eaLnBrk="0" fontAlgn="base" hangingPunct="0">
                <a:spcAft>
                  <a:spcPct val="0"/>
                </a:spcAft>
                <a:defRPr/>
              </a:pPr>
              <a:t>‹#›</a:t>
            </a:fld>
            <a:r>
              <a:rPr lang="nl-NL" kern="1200">
                <a:solidFill>
                  <a:srgbClr val="000000"/>
                </a:solidFill>
                <a:latin typeface="Arial" charset="0"/>
                <a:ea typeface="+mn-ea"/>
                <a:cs typeface="+mn-cs"/>
              </a:rPr>
              <a:t> -</a:t>
            </a:r>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Lst>
  <p:hf hdr="0" dt="0"/>
  <p:txStyles>
    <p:titleStyle>
      <a:lvl1pPr algn="l" rtl="0" eaLnBrk="0" fontAlgn="base" hangingPunct="0">
        <a:lnSpc>
          <a:spcPct val="106000"/>
        </a:lnSpc>
        <a:spcBef>
          <a:spcPct val="0"/>
        </a:spcBef>
        <a:spcAft>
          <a:spcPct val="0"/>
        </a:spcAft>
        <a:defRPr b="1">
          <a:solidFill>
            <a:schemeClr val="tx1"/>
          </a:solidFill>
          <a:latin typeface="+mj-lt"/>
          <a:ea typeface="+mj-ea"/>
          <a:cs typeface="+mj-cs"/>
        </a:defRPr>
      </a:lvl1pPr>
      <a:lvl2pPr algn="l" rtl="0" eaLnBrk="0" fontAlgn="base" hangingPunct="0">
        <a:lnSpc>
          <a:spcPct val="106000"/>
        </a:lnSpc>
        <a:spcBef>
          <a:spcPct val="0"/>
        </a:spcBef>
        <a:spcAft>
          <a:spcPct val="0"/>
        </a:spcAft>
        <a:defRPr b="1">
          <a:solidFill>
            <a:schemeClr val="tx1"/>
          </a:solidFill>
          <a:latin typeface="Arial" charset="0"/>
        </a:defRPr>
      </a:lvl2pPr>
      <a:lvl3pPr algn="l" rtl="0" eaLnBrk="0" fontAlgn="base" hangingPunct="0">
        <a:lnSpc>
          <a:spcPct val="106000"/>
        </a:lnSpc>
        <a:spcBef>
          <a:spcPct val="0"/>
        </a:spcBef>
        <a:spcAft>
          <a:spcPct val="0"/>
        </a:spcAft>
        <a:defRPr b="1">
          <a:solidFill>
            <a:schemeClr val="tx1"/>
          </a:solidFill>
          <a:latin typeface="Arial" charset="0"/>
        </a:defRPr>
      </a:lvl3pPr>
      <a:lvl4pPr algn="l" rtl="0" eaLnBrk="0" fontAlgn="base" hangingPunct="0">
        <a:lnSpc>
          <a:spcPct val="106000"/>
        </a:lnSpc>
        <a:spcBef>
          <a:spcPct val="0"/>
        </a:spcBef>
        <a:spcAft>
          <a:spcPct val="0"/>
        </a:spcAft>
        <a:defRPr b="1">
          <a:solidFill>
            <a:schemeClr val="tx1"/>
          </a:solidFill>
          <a:latin typeface="Arial" charset="0"/>
        </a:defRPr>
      </a:lvl4pPr>
      <a:lvl5pPr algn="l" rtl="0" eaLnBrk="0" fontAlgn="base" hangingPunct="0">
        <a:lnSpc>
          <a:spcPct val="106000"/>
        </a:lnSpc>
        <a:spcBef>
          <a:spcPct val="0"/>
        </a:spcBef>
        <a:spcAft>
          <a:spcPct val="0"/>
        </a:spcAft>
        <a:defRPr b="1">
          <a:solidFill>
            <a:schemeClr val="tx1"/>
          </a:solidFill>
          <a:latin typeface="Arial" charset="0"/>
        </a:defRPr>
      </a:lvl5pPr>
      <a:lvl6pPr marL="457200" algn="l" rtl="0" fontAlgn="base">
        <a:lnSpc>
          <a:spcPct val="106000"/>
        </a:lnSpc>
        <a:spcBef>
          <a:spcPct val="0"/>
        </a:spcBef>
        <a:spcAft>
          <a:spcPct val="0"/>
        </a:spcAft>
        <a:defRPr b="1">
          <a:solidFill>
            <a:schemeClr val="tx1"/>
          </a:solidFill>
          <a:latin typeface="Arial" charset="0"/>
        </a:defRPr>
      </a:lvl6pPr>
      <a:lvl7pPr marL="914400" algn="l" rtl="0" fontAlgn="base">
        <a:lnSpc>
          <a:spcPct val="106000"/>
        </a:lnSpc>
        <a:spcBef>
          <a:spcPct val="0"/>
        </a:spcBef>
        <a:spcAft>
          <a:spcPct val="0"/>
        </a:spcAft>
        <a:defRPr b="1">
          <a:solidFill>
            <a:schemeClr val="tx1"/>
          </a:solidFill>
          <a:latin typeface="Arial" charset="0"/>
        </a:defRPr>
      </a:lvl7pPr>
      <a:lvl8pPr marL="1371600" algn="l" rtl="0" fontAlgn="base">
        <a:lnSpc>
          <a:spcPct val="106000"/>
        </a:lnSpc>
        <a:spcBef>
          <a:spcPct val="0"/>
        </a:spcBef>
        <a:spcAft>
          <a:spcPct val="0"/>
        </a:spcAft>
        <a:defRPr b="1">
          <a:solidFill>
            <a:schemeClr val="tx1"/>
          </a:solidFill>
          <a:latin typeface="Arial" charset="0"/>
        </a:defRPr>
      </a:lvl8pPr>
      <a:lvl9pPr marL="1828800" algn="l" rtl="0" fontAlgn="base">
        <a:lnSpc>
          <a:spcPct val="106000"/>
        </a:lnSpc>
        <a:spcBef>
          <a:spcPct val="0"/>
        </a:spcBef>
        <a:spcAft>
          <a:spcPct val="0"/>
        </a:spcAft>
        <a:defRPr b="1">
          <a:solidFill>
            <a:schemeClr val="tx1"/>
          </a:solidFill>
          <a:latin typeface="Arial" charset="0"/>
        </a:defRPr>
      </a:lvl9pPr>
    </p:titleStyle>
    <p:bodyStyle>
      <a:lvl1pPr marL="177800" indent="-177800" algn="l" rtl="0" eaLnBrk="0" fontAlgn="base" hangingPunct="0">
        <a:lnSpc>
          <a:spcPct val="106000"/>
        </a:lnSpc>
        <a:spcBef>
          <a:spcPct val="80000"/>
        </a:spcBef>
        <a:spcAft>
          <a:spcPct val="0"/>
        </a:spcAft>
        <a:buClr>
          <a:schemeClr val="tx1"/>
        </a:buClr>
        <a:buFont typeface="Wingdings 2" pitchFamily="18" charset="2"/>
        <a:buChar char="¡"/>
        <a:defRPr sz="1400">
          <a:solidFill>
            <a:schemeClr val="tx1"/>
          </a:solidFill>
          <a:latin typeface="+mn-lt"/>
          <a:ea typeface="+mn-ea"/>
          <a:cs typeface="+mn-cs"/>
        </a:defRPr>
      </a:lvl1pPr>
      <a:lvl2pPr marL="628650" indent="-177800" algn="l" rtl="0" eaLnBrk="0" fontAlgn="base" hangingPunct="0">
        <a:lnSpc>
          <a:spcPct val="106000"/>
        </a:lnSpc>
        <a:spcBef>
          <a:spcPct val="80000"/>
        </a:spcBef>
        <a:spcAft>
          <a:spcPct val="0"/>
        </a:spcAft>
        <a:buClr>
          <a:schemeClr val="tx1"/>
        </a:buClr>
        <a:buFont typeface="Arial" charset="0"/>
        <a:buChar char="–"/>
        <a:defRPr sz="1200">
          <a:solidFill>
            <a:schemeClr val="tx1"/>
          </a:solidFill>
          <a:latin typeface="+mn-lt"/>
        </a:defRPr>
      </a:lvl2pPr>
      <a:lvl3pPr marL="1060450" indent="-180975" algn="l" rtl="0" eaLnBrk="0" fontAlgn="base" hangingPunct="0">
        <a:lnSpc>
          <a:spcPct val="106000"/>
        </a:lnSpc>
        <a:spcBef>
          <a:spcPct val="40000"/>
        </a:spcBef>
        <a:spcAft>
          <a:spcPct val="0"/>
        </a:spcAft>
        <a:buClr>
          <a:schemeClr val="tx1"/>
        </a:buClr>
        <a:buFont typeface="Wingdings" pitchFamily="2" charset="2"/>
        <a:buChar char="§"/>
        <a:defRPr sz="1200">
          <a:solidFill>
            <a:schemeClr val="tx1"/>
          </a:solidFill>
          <a:latin typeface="+mn-lt"/>
        </a:defRPr>
      </a:lvl3pPr>
      <a:lvl4pPr marL="1589088" indent="-195263" algn="l" rtl="0" eaLnBrk="0" fontAlgn="base" hangingPunct="0">
        <a:lnSpc>
          <a:spcPct val="110000"/>
        </a:lnSpc>
        <a:spcBef>
          <a:spcPct val="20000"/>
        </a:spcBef>
        <a:spcAft>
          <a:spcPct val="0"/>
        </a:spcAft>
        <a:buClr>
          <a:schemeClr val="tx1"/>
        </a:buClr>
        <a:buFont typeface="Arial" charset="0"/>
        <a:buChar char="–"/>
        <a:defRPr sz="1200">
          <a:solidFill>
            <a:schemeClr val="tx1"/>
          </a:solidFill>
          <a:latin typeface="+mn-lt"/>
        </a:defRPr>
      </a:lvl4pPr>
      <a:lvl5pPr marL="2005013" indent="-236538" algn="l" rtl="0" eaLnBrk="0" fontAlgn="base" hangingPunct="0">
        <a:spcBef>
          <a:spcPct val="20000"/>
        </a:spcBef>
        <a:spcAft>
          <a:spcPct val="0"/>
        </a:spcAft>
        <a:buClr>
          <a:schemeClr val="tx1"/>
        </a:buClr>
        <a:buFont typeface="Wingdings" pitchFamily="2" charset="2"/>
        <a:buChar char="§"/>
        <a:defRPr sz="1200">
          <a:solidFill>
            <a:schemeClr val="tx1"/>
          </a:solidFill>
          <a:latin typeface="+mn-lt"/>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430212" y="482601"/>
            <a:ext cx="9059863" cy="293607"/>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GB" smtClean="0"/>
              <a:t>Click to Edit Master Title Style</a:t>
            </a:r>
          </a:p>
        </p:txBody>
      </p:sp>
      <p:sp>
        <p:nvSpPr>
          <p:cNvPr id="1027" name="Rectangle 3"/>
          <p:cNvSpPr>
            <a:spLocks noGrp="1" noChangeArrowheads="1"/>
          </p:cNvSpPr>
          <p:nvPr>
            <p:ph type="body" idx="1"/>
          </p:nvPr>
        </p:nvSpPr>
        <p:spPr bwMode="gray">
          <a:xfrm>
            <a:off x="415925" y="1123952"/>
            <a:ext cx="9074150" cy="5184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a:p>
            <a:pPr lvl="3"/>
            <a:endParaRPr lang="en-GB" smtClean="0"/>
          </a:p>
        </p:txBody>
      </p:sp>
      <p:sp>
        <p:nvSpPr>
          <p:cNvPr id="3019818" name="Line 42"/>
          <p:cNvSpPr>
            <a:spLocks noChangeShapeType="1"/>
          </p:cNvSpPr>
          <p:nvPr/>
        </p:nvSpPr>
        <p:spPr bwMode="gray">
          <a:xfrm>
            <a:off x="415925" y="836613"/>
            <a:ext cx="8618539" cy="0"/>
          </a:xfrm>
          <a:prstGeom prst="line">
            <a:avLst/>
          </a:prstGeom>
          <a:noFill/>
          <a:ln w="19050">
            <a:solidFill>
              <a:schemeClr val="accent1"/>
            </a:solidFill>
            <a:round/>
            <a:headEnd/>
            <a:tailEnd/>
          </a:ln>
          <a:effectLst/>
        </p:spPr>
        <p:txBody>
          <a:bodyPr wrap="none" anchor="ctr"/>
          <a:lstStyle/>
          <a:p>
            <a:pPr algn="ctr" rtl="0" eaLnBrk="0" fontAlgn="base" hangingPunct="0">
              <a:spcBef>
                <a:spcPct val="50000"/>
              </a:spcBef>
              <a:spcAft>
                <a:spcPct val="0"/>
              </a:spcAft>
              <a:defRPr/>
            </a:pPr>
            <a:endParaRPr lang="nl-BE" sz="1200" kern="1200">
              <a:solidFill>
                <a:srgbClr val="000000"/>
              </a:solidFill>
              <a:latin typeface="Arial" charset="0"/>
              <a:ea typeface="+mn-ea"/>
              <a:cs typeface="+mn-cs"/>
            </a:endParaRPr>
          </a:p>
        </p:txBody>
      </p:sp>
      <p:pic>
        <p:nvPicPr>
          <p:cNvPr id="1029" name="Picture 51" descr="DEL_COL"/>
          <p:cNvPicPr>
            <a:picLocks noChangeAspect="1" noChangeArrowheads="1"/>
          </p:cNvPicPr>
          <p:nvPr/>
        </p:nvPicPr>
        <p:blipFill>
          <a:blip r:embed="rId15"/>
          <a:srcRect/>
          <a:stretch>
            <a:fillRect/>
          </a:stretch>
        </p:blipFill>
        <p:spPr bwMode="gray">
          <a:xfrm>
            <a:off x="431801" y="6645275"/>
            <a:ext cx="690563" cy="139700"/>
          </a:xfrm>
          <a:prstGeom prst="rect">
            <a:avLst/>
          </a:prstGeom>
          <a:noFill/>
          <a:ln w="9525">
            <a:noFill/>
            <a:miter lim="800000"/>
            <a:headEnd/>
            <a:tailEnd/>
          </a:ln>
        </p:spPr>
      </p:pic>
      <p:sp>
        <p:nvSpPr>
          <p:cNvPr id="3019829" name="Rectangle 53"/>
          <p:cNvSpPr>
            <a:spLocks noGrp="1" noChangeArrowheads="1"/>
          </p:cNvSpPr>
          <p:nvPr>
            <p:ph type="sldNum" sz="quarter" idx="4"/>
          </p:nvPr>
        </p:nvSpPr>
        <p:spPr bwMode="auto">
          <a:xfrm>
            <a:off x="4794251" y="6632575"/>
            <a:ext cx="314189" cy="15388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defRPr sz="1000"/>
            </a:lvl1pPr>
          </a:lstStyle>
          <a:p>
            <a:pPr algn="ctr" rtl="0" eaLnBrk="0" fontAlgn="base" hangingPunct="0">
              <a:spcAft>
                <a:spcPct val="0"/>
              </a:spcAft>
              <a:defRPr/>
            </a:pPr>
            <a:r>
              <a:rPr lang="nl-NL" kern="1200">
                <a:solidFill>
                  <a:srgbClr val="000000"/>
                </a:solidFill>
                <a:latin typeface="Arial" charset="0"/>
                <a:ea typeface="+mn-ea"/>
                <a:cs typeface="+mn-cs"/>
              </a:rPr>
              <a:t>- </a:t>
            </a:r>
            <a:fld id="{90C4D161-1354-4DB9-8344-CA903C8949C0}" type="slidenum">
              <a:rPr lang="nl-NL" kern="1200">
                <a:solidFill>
                  <a:srgbClr val="000000"/>
                </a:solidFill>
                <a:latin typeface="Arial" charset="0"/>
                <a:ea typeface="+mn-ea"/>
                <a:cs typeface="+mn-cs"/>
              </a:rPr>
              <a:pPr algn="ctr" rtl="0" eaLnBrk="0" fontAlgn="base" hangingPunct="0">
                <a:spcAft>
                  <a:spcPct val="0"/>
                </a:spcAft>
                <a:defRPr/>
              </a:pPr>
              <a:t>‹#›</a:t>
            </a:fld>
            <a:r>
              <a:rPr lang="nl-NL" kern="1200">
                <a:solidFill>
                  <a:srgbClr val="000000"/>
                </a:solidFill>
                <a:latin typeface="Arial" charset="0"/>
                <a:ea typeface="+mn-ea"/>
                <a:cs typeface="+mn-cs"/>
              </a:rPr>
              <a:t> -</a:t>
            </a:r>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Lst>
  <p:hf hdr="0" dt="0"/>
  <p:txStyles>
    <p:titleStyle>
      <a:lvl1pPr algn="l" rtl="0" eaLnBrk="0" fontAlgn="base" hangingPunct="0">
        <a:lnSpc>
          <a:spcPct val="106000"/>
        </a:lnSpc>
        <a:spcBef>
          <a:spcPct val="0"/>
        </a:spcBef>
        <a:spcAft>
          <a:spcPct val="0"/>
        </a:spcAft>
        <a:defRPr b="1">
          <a:solidFill>
            <a:schemeClr val="tx1"/>
          </a:solidFill>
          <a:latin typeface="+mj-lt"/>
          <a:ea typeface="+mj-ea"/>
          <a:cs typeface="+mj-cs"/>
        </a:defRPr>
      </a:lvl1pPr>
      <a:lvl2pPr algn="l" rtl="0" eaLnBrk="0" fontAlgn="base" hangingPunct="0">
        <a:lnSpc>
          <a:spcPct val="106000"/>
        </a:lnSpc>
        <a:spcBef>
          <a:spcPct val="0"/>
        </a:spcBef>
        <a:spcAft>
          <a:spcPct val="0"/>
        </a:spcAft>
        <a:defRPr b="1">
          <a:solidFill>
            <a:schemeClr val="tx1"/>
          </a:solidFill>
          <a:latin typeface="Arial" charset="0"/>
        </a:defRPr>
      </a:lvl2pPr>
      <a:lvl3pPr algn="l" rtl="0" eaLnBrk="0" fontAlgn="base" hangingPunct="0">
        <a:lnSpc>
          <a:spcPct val="106000"/>
        </a:lnSpc>
        <a:spcBef>
          <a:spcPct val="0"/>
        </a:spcBef>
        <a:spcAft>
          <a:spcPct val="0"/>
        </a:spcAft>
        <a:defRPr b="1">
          <a:solidFill>
            <a:schemeClr val="tx1"/>
          </a:solidFill>
          <a:latin typeface="Arial" charset="0"/>
        </a:defRPr>
      </a:lvl3pPr>
      <a:lvl4pPr algn="l" rtl="0" eaLnBrk="0" fontAlgn="base" hangingPunct="0">
        <a:lnSpc>
          <a:spcPct val="106000"/>
        </a:lnSpc>
        <a:spcBef>
          <a:spcPct val="0"/>
        </a:spcBef>
        <a:spcAft>
          <a:spcPct val="0"/>
        </a:spcAft>
        <a:defRPr b="1">
          <a:solidFill>
            <a:schemeClr val="tx1"/>
          </a:solidFill>
          <a:latin typeface="Arial" charset="0"/>
        </a:defRPr>
      </a:lvl4pPr>
      <a:lvl5pPr algn="l" rtl="0" eaLnBrk="0" fontAlgn="base" hangingPunct="0">
        <a:lnSpc>
          <a:spcPct val="106000"/>
        </a:lnSpc>
        <a:spcBef>
          <a:spcPct val="0"/>
        </a:spcBef>
        <a:spcAft>
          <a:spcPct val="0"/>
        </a:spcAft>
        <a:defRPr b="1">
          <a:solidFill>
            <a:schemeClr val="tx1"/>
          </a:solidFill>
          <a:latin typeface="Arial" charset="0"/>
        </a:defRPr>
      </a:lvl5pPr>
      <a:lvl6pPr marL="457200" algn="l" rtl="0" fontAlgn="base">
        <a:lnSpc>
          <a:spcPct val="106000"/>
        </a:lnSpc>
        <a:spcBef>
          <a:spcPct val="0"/>
        </a:spcBef>
        <a:spcAft>
          <a:spcPct val="0"/>
        </a:spcAft>
        <a:defRPr b="1">
          <a:solidFill>
            <a:schemeClr val="tx1"/>
          </a:solidFill>
          <a:latin typeface="Arial" charset="0"/>
        </a:defRPr>
      </a:lvl6pPr>
      <a:lvl7pPr marL="914400" algn="l" rtl="0" fontAlgn="base">
        <a:lnSpc>
          <a:spcPct val="106000"/>
        </a:lnSpc>
        <a:spcBef>
          <a:spcPct val="0"/>
        </a:spcBef>
        <a:spcAft>
          <a:spcPct val="0"/>
        </a:spcAft>
        <a:defRPr b="1">
          <a:solidFill>
            <a:schemeClr val="tx1"/>
          </a:solidFill>
          <a:latin typeface="Arial" charset="0"/>
        </a:defRPr>
      </a:lvl7pPr>
      <a:lvl8pPr marL="1371600" algn="l" rtl="0" fontAlgn="base">
        <a:lnSpc>
          <a:spcPct val="106000"/>
        </a:lnSpc>
        <a:spcBef>
          <a:spcPct val="0"/>
        </a:spcBef>
        <a:spcAft>
          <a:spcPct val="0"/>
        </a:spcAft>
        <a:defRPr b="1">
          <a:solidFill>
            <a:schemeClr val="tx1"/>
          </a:solidFill>
          <a:latin typeface="Arial" charset="0"/>
        </a:defRPr>
      </a:lvl8pPr>
      <a:lvl9pPr marL="1828800" algn="l" rtl="0" fontAlgn="base">
        <a:lnSpc>
          <a:spcPct val="106000"/>
        </a:lnSpc>
        <a:spcBef>
          <a:spcPct val="0"/>
        </a:spcBef>
        <a:spcAft>
          <a:spcPct val="0"/>
        </a:spcAft>
        <a:defRPr b="1">
          <a:solidFill>
            <a:schemeClr val="tx1"/>
          </a:solidFill>
          <a:latin typeface="Arial" charset="0"/>
        </a:defRPr>
      </a:lvl9pPr>
    </p:titleStyle>
    <p:bodyStyle>
      <a:lvl1pPr marL="177800" indent="-177800" algn="l" rtl="0" eaLnBrk="0" fontAlgn="base" hangingPunct="0">
        <a:lnSpc>
          <a:spcPct val="106000"/>
        </a:lnSpc>
        <a:spcBef>
          <a:spcPct val="80000"/>
        </a:spcBef>
        <a:spcAft>
          <a:spcPct val="0"/>
        </a:spcAft>
        <a:buClr>
          <a:schemeClr val="tx1"/>
        </a:buClr>
        <a:buFont typeface="Wingdings 2" pitchFamily="18" charset="2"/>
        <a:buChar char="¡"/>
        <a:defRPr sz="1400">
          <a:solidFill>
            <a:schemeClr val="tx1"/>
          </a:solidFill>
          <a:latin typeface="+mn-lt"/>
          <a:ea typeface="+mn-ea"/>
          <a:cs typeface="+mn-cs"/>
        </a:defRPr>
      </a:lvl1pPr>
      <a:lvl2pPr marL="628650" indent="-177800" algn="l" rtl="0" eaLnBrk="0" fontAlgn="base" hangingPunct="0">
        <a:lnSpc>
          <a:spcPct val="106000"/>
        </a:lnSpc>
        <a:spcBef>
          <a:spcPct val="80000"/>
        </a:spcBef>
        <a:spcAft>
          <a:spcPct val="0"/>
        </a:spcAft>
        <a:buClr>
          <a:schemeClr val="tx1"/>
        </a:buClr>
        <a:buFont typeface="Arial" charset="0"/>
        <a:buChar char="–"/>
        <a:defRPr sz="1200">
          <a:solidFill>
            <a:schemeClr val="tx1"/>
          </a:solidFill>
          <a:latin typeface="+mn-lt"/>
        </a:defRPr>
      </a:lvl2pPr>
      <a:lvl3pPr marL="1060450" indent="-180975" algn="l" rtl="0" eaLnBrk="0" fontAlgn="base" hangingPunct="0">
        <a:lnSpc>
          <a:spcPct val="106000"/>
        </a:lnSpc>
        <a:spcBef>
          <a:spcPct val="40000"/>
        </a:spcBef>
        <a:spcAft>
          <a:spcPct val="0"/>
        </a:spcAft>
        <a:buClr>
          <a:schemeClr val="tx1"/>
        </a:buClr>
        <a:buFont typeface="Wingdings" pitchFamily="2" charset="2"/>
        <a:buChar char="§"/>
        <a:defRPr sz="1200">
          <a:solidFill>
            <a:schemeClr val="tx1"/>
          </a:solidFill>
          <a:latin typeface="+mn-lt"/>
        </a:defRPr>
      </a:lvl3pPr>
      <a:lvl4pPr marL="1589088" indent="-195263" algn="l" rtl="0" eaLnBrk="0" fontAlgn="base" hangingPunct="0">
        <a:lnSpc>
          <a:spcPct val="110000"/>
        </a:lnSpc>
        <a:spcBef>
          <a:spcPct val="20000"/>
        </a:spcBef>
        <a:spcAft>
          <a:spcPct val="0"/>
        </a:spcAft>
        <a:buClr>
          <a:schemeClr val="tx1"/>
        </a:buClr>
        <a:buFont typeface="Arial" charset="0"/>
        <a:buChar char="–"/>
        <a:defRPr sz="1200">
          <a:solidFill>
            <a:schemeClr val="tx1"/>
          </a:solidFill>
          <a:latin typeface="+mn-lt"/>
        </a:defRPr>
      </a:lvl4pPr>
      <a:lvl5pPr marL="2005013" indent="-236538" algn="l" rtl="0" eaLnBrk="0" fontAlgn="base" hangingPunct="0">
        <a:spcBef>
          <a:spcPct val="20000"/>
        </a:spcBef>
        <a:spcAft>
          <a:spcPct val="0"/>
        </a:spcAft>
        <a:buClr>
          <a:schemeClr val="tx1"/>
        </a:buClr>
        <a:buFont typeface="Wingdings" pitchFamily="2" charset="2"/>
        <a:buChar char="§"/>
        <a:defRPr sz="1200">
          <a:solidFill>
            <a:schemeClr val="tx1"/>
          </a:solidFill>
          <a:latin typeface="+mn-lt"/>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430213" y="482600"/>
            <a:ext cx="9059862" cy="290513"/>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gray">
          <a:xfrm>
            <a:off x="415925" y="1123950"/>
            <a:ext cx="9074150" cy="51847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a:p>
            <a:pPr lvl="3"/>
            <a:endParaRPr lang="en-US" smtClean="0"/>
          </a:p>
        </p:txBody>
      </p:sp>
      <p:sp>
        <p:nvSpPr>
          <p:cNvPr id="3019818" name="Line 42"/>
          <p:cNvSpPr>
            <a:spLocks noChangeShapeType="1"/>
          </p:cNvSpPr>
          <p:nvPr/>
        </p:nvSpPr>
        <p:spPr bwMode="gray">
          <a:xfrm>
            <a:off x="425450" y="806450"/>
            <a:ext cx="9050338" cy="0"/>
          </a:xfrm>
          <a:prstGeom prst="line">
            <a:avLst/>
          </a:prstGeom>
          <a:noFill/>
          <a:ln w="19050">
            <a:solidFill>
              <a:schemeClr val="accent1"/>
            </a:solidFill>
            <a:round/>
            <a:headEnd/>
            <a:tailEnd/>
          </a:ln>
          <a:effectLst/>
        </p:spPr>
        <p:txBody>
          <a:bodyPr wrap="none" anchor="ctr"/>
          <a:lstStyle/>
          <a:p>
            <a:pPr algn="l" rtl="0" eaLnBrk="0" fontAlgn="base" hangingPunct="0">
              <a:spcBef>
                <a:spcPct val="50000"/>
              </a:spcBef>
              <a:spcAft>
                <a:spcPct val="0"/>
              </a:spcAft>
              <a:defRPr/>
            </a:pPr>
            <a:endParaRPr lang="nl-BE" sz="1200" kern="1200">
              <a:solidFill>
                <a:srgbClr val="000000"/>
              </a:solidFill>
              <a:latin typeface="Arial" charset="0"/>
              <a:ea typeface="+mn-ea"/>
              <a:cs typeface="+mn-cs"/>
            </a:endParaRPr>
          </a:p>
        </p:txBody>
      </p:sp>
      <p:pic>
        <p:nvPicPr>
          <p:cNvPr id="1029" name="Picture 51" descr="DEL_COL"/>
          <p:cNvPicPr>
            <a:picLocks noChangeAspect="1" noChangeArrowheads="1"/>
          </p:cNvPicPr>
          <p:nvPr/>
        </p:nvPicPr>
        <p:blipFill>
          <a:blip r:embed="rId13"/>
          <a:srcRect/>
          <a:stretch>
            <a:fillRect/>
          </a:stretch>
        </p:blipFill>
        <p:spPr bwMode="gray">
          <a:xfrm>
            <a:off x="431800" y="6645275"/>
            <a:ext cx="690563" cy="139700"/>
          </a:xfrm>
          <a:prstGeom prst="rect">
            <a:avLst/>
          </a:prstGeom>
          <a:noFill/>
          <a:ln w="9525">
            <a:noFill/>
            <a:miter lim="800000"/>
            <a:headEnd/>
            <a:tailEnd/>
          </a:ln>
        </p:spPr>
      </p:pic>
      <p:sp>
        <p:nvSpPr>
          <p:cNvPr id="3019829" name="Rectangle 53"/>
          <p:cNvSpPr>
            <a:spLocks noGrp="1" noChangeArrowheads="1"/>
          </p:cNvSpPr>
          <p:nvPr>
            <p:ph type="sldNum" sz="quarter" idx="4"/>
          </p:nvPr>
        </p:nvSpPr>
        <p:spPr bwMode="auto">
          <a:xfrm>
            <a:off x="4794250" y="6632575"/>
            <a:ext cx="311150" cy="15240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spcBef>
                <a:spcPct val="0"/>
              </a:spcBef>
              <a:defRPr sz="1000" smtClean="0"/>
            </a:lvl1pPr>
          </a:lstStyle>
          <a:p>
            <a:pPr rtl="0" eaLnBrk="0" fontAlgn="base" hangingPunct="0">
              <a:spcAft>
                <a:spcPct val="0"/>
              </a:spcAft>
              <a:defRPr/>
            </a:pPr>
            <a:r>
              <a:rPr lang="nl-NL" kern="1200">
                <a:solidFill>
                  <a:srgbClr val="000000"/>
                </a:solidFill>
                <a:latin typeface="Arial" charset="0"/>
                <a:ea typeface="+mn-ea"/>
                <a:cs typeface="+mn-cs"/>
              </a:rPr>
              <a:t>- </a:t>
            </a:r>
            <a:fld id="{359A7E17-B309-4429-A861-72EEE103636A}" type="slidenum">
              <a:rPr lang="nl-NL" kern="1200">
                <a:solidFill>
                  <a:srgbClr val="000000"/>
                </a:solidFill>
                <a:latin typeface="Arial" charset="0"/>
                <a:ea typeface="+mn-ea"/>
                <a:cs typeface="+mn-cs"/>
              </a:rPr>
              <a:pPr rtl="0" eaLnBrk="0" fontAlgn="base" hangingPunct="0">
                <a:spcAft>
                  <a:spcPct val="0"/>
                </a:spcAft>
                <a:defRPr/>
              </a:pPr>
              <a:t>‹#›</a:t>
            </a:fld>
            <a:r>
              <a:rPr lang="nl-NL" kern="1200">
                <a:solidFill>
                  <a:srgbClr val="000000"/>
                </a:solidFill>
                <a:latin typeface="Arial" charset="0"/>
                <a:ea typeface="+mn-ea"/>
                <a:cs typeface="+mn-cs"/>
              </a:rPr>
              <a:t> -</a:t>
            </a:r>
          </a:p>
        </p:txBody>
      </p:sp>
    </p:spTree>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hf hdr="0" ftr="0" dt="0"/>
  <p:txStyles>
    <p:titleStyle>
      <a:lvl1pPr algn="l" rtl="0" eaLnBrk="0" fontAlgn="base" hangingPunct="0">
        <a:lnSpc>
          <a:spcPct val="106000"/>
        </a:lnSpc>
        <a:spcBef>
          <a:spcPct val="0"/>
        </a:spcBef>
        <a:spcAft>
          <a:spcPct val="0"/>
        </a:spcAft>
        <a:defRPr b="1">
          <a:solidFill>
            <a:schemeClr val="tx1"/>
          </a:solidFill>
          <a:latin typeface="+mj-lt"/>
          <a:ea typeface="+mj-ea"/>
          <a:cs typeface="+mj-cs"/>
        </a:defRPr>
      </a:lvl1pPr>
      <a:lvl2pPr algn="l" rtl="0" eaLnBrk="0" fontAlgn="base" hangingPunct="0">
        <a:lnSpc>
          <a:spcPct val="106000"/>
        </a:lnSpc>
        <a:spcBef>
          <a:spcPct val="0"/>
        </a:spcBef>
        <a:spcAft>
          <a:spcPct val="0"/>
        </a:spcAft>
        <a:defRPr b="1">
          <a:solidFill>
            <a:schemeClr val="tx1"/>
          </a:solidFill>
          <a:latin typeface="Arial" charset="0"/>
        </a:defRPr>
      </a:lvl2pPr>
      <a:lvl3pPr algn="l" rtl="0" eaLnBrk="0" fontAlgn="base" hangingPunct="0">
        <a:lnSpc>
          <a:spcPct val="106000"/>
        </a:lnSpc>
        <a:spcBef>
          <a:spcPct val="0"/>
        </a:spcBef>
        <a:spcAft>
          <a:spcPct val="0"/>
        </a:spcAft>
        <a:defRPr b="1">
          <a:solidFill>
            <a:schemeClr val="tx1"/>
          </a:solidFill>
          <a:latin typeface="Arial" charset="0"/>
        </a:defRPr>
      </a:lvl3pPr>
      <a:lvl4pPr algn="l" rtl="0" eaLnBrk="0" fontAlgn="base" hangingPunct="0">
        <a:lnSpc>
          <a:spcPct val="106000"/>
        </a:lnSpc>
        <a:spcBef>
          <a:spcPct val="0"/>
        </a:spcBef>
        <a:spcAft>
          <a:spcPct val="0"/>
        </a:spcAft>
        <a:defRPr b="1">
          <a:solidFill>
            <a:schemeClr val="tx1"/>
          </a:solidFill>
          <a:latin typeface="Arial" charset="0"/>
        </a:defRPr>
      </a:lvl4pPr>
      <a:lvl5pPr algn="l" rtl="0" eaLnBrk="0" fontAlgn="base" hangingPunct="0">
        <a:lnSpc>
          <a:spcPct val="106000"/>
        </a:lnSpc>
        <a:spcBef>
          <a:spcPct val="0"/>
        </a:spcBef>
        <a:spcAft>
          <a:spcPct val="0"/>
        </a:spcAft>
        <a:defRPr b="1">
          <a:solidFill>
            <a:schemeClr val="tx1"/>
          </a:solidFill>
          <a:latin typeface="Arial" charset="0"/>
        </a:defRPr>
      </a:lvl5pPr>
      <a:lvl6pPr marL="457200" algn="l" rtl="0" fontAlgn="base">
        <a:lnSpc>
          <a:spcPct val="106000"/>
        </a:lnSpc>
        <a:spcBef>
          <a:spcPct val="0"/>
        </a:spcBef>
        <a:spcAft>
          <a:spcPct val="0"/>
        </a:spcAft>
        <a:defRPr b="1">
          <a:solidFill>
            <a:schemeClr val="tx1"/>
          </a:solidFill>
          <a:latin typeface="Arial" charset="0"/>
        </a:defRPr>
      </a:lvl6pPr>
      <a:lvl7pPr marL="914400" algn="l" rtl="0" fontAlgn="base">
        <a:lnSpc>
          <a:spcPct val="106000"/>
        </a:lnSpc>
        <a:spcBef>
          <a:spcPct val="0"/>
        </a:spcBef>
        <a:spcAft>
          <a:spcPct val="0"/>
        </a:spcAft>
        <a:defRPr b="1">
          <a:solidFill>
            <a:schemeClr val="tx1"/>
          </a:solidFill>
          <a:latin typeface="Arial" charset="0"/>
        </a:defRPr>
      </a:lvl7pPr>
      <a:lvl8pPr marL="1371600" algn="l" rtl="0" fontAlgn="base">
        <a:lnSpc>
          <a:spcPct val="106000"/>
        </a:lnSpc>
        <a:spcBef>
          <a:spcPct val="0"/>
        </a:spcBef>
        <a:spcAft>
          <a:spcPct val="0"/>
        </a:spcAft>
        <a:defRPr b="1">
          <a:solidFill>
            <a:schemeClr val="tx1"/>
          </a:solidFill>
          <a:latin typeface="Arial" charset="0"/>
        </a:defRPr>
      </a:lvl8pPr>
      <a:lvl9pPr marL="1828800" algn="l" rtl="0" fontAlgn="base">
        <a:lnSpc>
          <a:spcPct val="106000"/>
        </a:lnSpc>
        <a:spcBef>
          <a:spcPct val="0"/>
        </a:spcBef>
        <a:spcAft>
          <a:spcPct val="0"/>
        </a:spcAft>
        <a:defRPr b="1">
          <a:solidFill>
            <a:schemeClr val="tx1"/>
          </a:solidFill>
          <a:latin typeface="Arial" charset="0"/>
        </a:defRPr>
      </a:lvl9pPr>
    </p:titleStyle>
    <p:bodyStyle>
      <a:lvl1pPr marL="177800" indent="-177800" algn="l" rtl="0" eaLnBrk="0" fontAlgn="base" hangingPunct="0">
        <a:lnSpc>
          <a:spcPct val="106000"/>
        </a:lnSpc>
        <a:spcBef>
          <a:spcPct val="80000"/>
        </a:spcBef>
        <a:spcAft>
          <a:spcPct val="0"/>
        </a:spcAft>
        <a:buClr>
          <a:schemeClr val="tx1"/>
        </a:buClr>
        <a:buFont typeface="Wingdings 2" pitchFamily="18" charset="2"/>
        <a:buChar char="¡"/>
        <a:defRPr sz="1400">
          <a:solidFill>
            <a:schemeClr val="tx1"/>
          </a:solidFill>
          <a:latin typeface="+mn-lt"/>
          <a:ea typeface="+mn-ea"/>
          <a:cs typeface="+mn-cs"/>
        </a:defRPr>
      </a:lvl1pPr>
      <a:lvl2pPr marL="628650" indent="-177800" algn="l" rtl="0" eaLnBrk="0" fontAlgn="base" hangingPunct="0">
        <a:lnSpc>
          <a:spcPct val="106000"/>
        </a:lnSpc>
        <a:spcBef>
          <a:spcPct val="80000"/>
        </a:spcBef>
        <a:spcAft>
          <a:spcPct val="0"/>
        </a:spcAft>
        <a:buClr>
          <a:schemeClr val="tx1"/>
        </a:buClr>
        <a:buFont typeface="Arial" charset="0"/>
        <a:buChar char="–"/>
        <a:defRPr sz="1200">
          <a:solidFill>
            <a:schemeClr val="tx1"/>
          </a:solidFill>
          <a:latin typeface="+mn-lt"/>
        </a:defRPr>
      </a:lvl2pPr>
      <a:lvl3pPr marL="1060450" indent="-180975" algn="l" rtl="0" eaLnBrk="0" fontAlgn="base" hangingPunct="0">
        <a:lnSpc>
          <a:spcPct val="106000"/>
        </a:lnSpc>
        <a:spcBef>
          <a:spcPct val="40000"/>
        </a:spcBef>
        <a:spcAft>
          <a:spcPct val="0"/>
        </a:spcAft>
        <a:buClr>
          <a:schemeClr val="tx1"/>
        </a:buClr>
        <a:buFont typeface="Wingdings" pitchFamily="2" charset="2"/>
        <a:buChar char="§"/>
        <a:defRPr sz="1200">
          <a:solidFill>
            <a:schemeClr val="tx1"/>
          </a:solidFill>
          <a:latin typeface="+mn-lt"/>
        </a:defRPr>
      </a:lvl3pPr>
      <a:lvl4pPr marL="1589088" indent="-195263" algn="l" rtl="0" eaLnBrk="0" fontAlgn="base" hangingPunct="0">
        <a:lnSpc>
          <a:spcPct val="110000"/>
        </a:lnSpc>
        <a:spcBef>
          <a:spcPct val="20000"/>
        </a:spcBef>
        <a:spcAft>
          <a:spcPct val="0"/>
        </a:spcAft>
        <a:buClr>
          <a:schemeClr val="tx1"/>
        </a:buClr>
        <a:buFont typeface="Arial" charset="0"/>
        <a:buChar char="–"/>
        <a:defRPr sz="1200">
          <a:solidFill>
            <a:schemeClr val="tx1"/>
          </a:solidFill>
          <a:latin typeface="+mn-lt"/>
        </a:defRPr>
      </a:lvl4pPr>
      <a:lvl5pPr marL="2005013" indent="-236538" algn="l" rtl="0" eaLnBrk="0" fontAlgn="base" hangingPunct="0">
        <a:spcBef>
          <a:spcPct val="20000"/>
        </a:spcBef>
        <a:spcAft>
          <a:spcPct val="0"/>
        </a:spcAft>
        <a:buClr>
          <a:schemeClr val="tx1"/>
        </a:buClr>
        <a:buFont typeface="Wingdings" pitchFamily="2" charset="2"/>
        <a:buChar char="§"/>
        <a:defRPr sz="1200">
          <a:solidFill>
            <a:schemeClr val="tx1"/>
          </a:solidFill>
          <a:latin typeface="+mn-lt"/>
        </a:defRPr>
      </a:lvl5pPr>
      <a:lvl6pPr marL="24622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6pPr>
      <a:lvl7pPr marL="29194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7pPr>
      <a:lvl8pPr marL="33766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8pPr>
      <a:lvl9pPr marL="3833813" indent="-236538" algn="l" rtl="0" fontAlgn="base">
        <a:spcBef>
          <a:spcPct val="20000"/>
        </a:spcBef>
        <a:spcAft>
          <a:spcPct val="0"/>
        </a:spcAft>
        <a:buClr>
          <a:schemeClr val="tx1"/>
        </a:buClr>
        <a:buFont typeface="Wingdings" pitchFamily="2" charset="2"/>
        <a:buChar char="§"/>
        <a:defRPr sz="12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be/imgres?imgurl=http://www.smallbizpod.co.uk/blog/wp-content/imagecontent/EUTarget25RedTapeCut_CE6B/redtape4.jpg&amp;imgrefurl=http://www.smallbizpod.co.uk/blog/2007/02/20/eu-target-25-red-tape-cut/&amp;usg=__XDDHzT6vtRZYh61c9UMvcO7eXf0=&amp;h=423&amp;w=284&amp;sz=29&amp;hl=nl&amp;start=8&amp;um=1&amp;tbnid=RVGBG2hy1-161M:&amp;tbnh=126&amp;tbnw=85&amp;prev=/images?q=red+tape&amp;um=1&amp;hl=nl&amp;sa=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966788" y="2025650"/>
            <a:ext cx="7140575" cy="652486"/>
          </a:xfrm>
        </p:spPr>
        <p:txBody>
          <a:bodyPr/>
          <a:lstStyle/>
          <a:p>
            <a:r>
              <a:rPr lang="nl-BE" dirty="0" err="1" smtClean="0"/>
              <a:t>Administrative</a:t>
            </a:r>
            <a:r>
              <a:rPr lang="nl-BE" dirty="0" smtClean="0"/>
              <a:t> </a:t>
            </a:r>
            <a:r>
              <a:rPr lang="nl-BE" dirty="0" err="1" smtClean="0"/>
              <a:t>burden</a:t>
            </a:r>
            <a:r>
              <a:rPr lang="nl-BE" dirty="0" smtClean="0"/>
              <a:t> </a:t>
            </a:r>
            <a:r>
              <a:rPr lang="nl-BE" dirty="0" err="1" smtClean="0"/>
              <a:t>measurement</a:t>
            </a:r>
            <a:r>
              <a:rPr lang="nl-BE" dirty="0" smtClean="0"/>
              <a:t> program -</a:t>
            </a:r>
            <a:br>
              <a:rPr lang="nl-BE" dirty="0" smtClean="0"/>
            </a:br>
            <a:r>
              <a:rPr lang="en-US" dirty="0" smtClean="0"/>
              <a:t>XI European Banking Supervisors XBRL Workshop</a:t>
            </a:r>
            <a:endParaRPr lang="nl-BE" dirty="0"/>
          </a:p>
        </p:txBody>
      </p:sp>
      <p:sp>
        <p:nvSpPr>
          <p:cNvPr id="3" name="Subtitle 2"/>
          <p:cNvSpPr>
            <a:spLocks noGrp="1"/>
          </p:cNvSpPr>
          <p:nvPr>
            <p:ph type="subTitle" sz="quarter" idx="1"/>
          </p:nvPr>
        </p:nvSpPr>
        <p:spPr/>
        <p:txBody>
          <a:bodyPr/>
          <a:lstStyle/>
          <a:p>
            <a:endParaRPr lang="nl-BE" dirty="0" smtClean="0"/>
          </a:p>
          <a:p>
            <a:r>
              <a:rPr lang="nl-BE" dirty="0" smtClean="0"/>
              <a:t>20 November 2009: 11.00 – 11.45</a:t>
            </a:r>
          </a:p>
          <a:p>
            <a:r>
              <a:rPr lang="en-US" dirty="0" smtClean="0"/>
              <a:t>Kurt Cogghe</a:t>
            </a:r>
            <a:endParaRPr lang="nl-BE" dirty="0"/>
          </a:p>
        </p:txBody>
      </p:sp>
      <p:pic>
        <p:nvPicPr>
          <p:cNvPr id="5" name="Picture 11" descr="http://tbn1.google.com/images?q=tbn:RVGBG2hy1-161M:http://www.smallbizpod.co.uk/blog/wp-content/imagecontent/EUTarget25RedTapeCut_CE6B/redtape4.jpg">
            <a:hlinkClick r:id="rId2"/>
          </p:cNvPr>
          <p:cNvPicPr>
            <a:picLocks noChangeAspect="1" noChangeArrowheads="1"/>
          </p:cNvPicPr>
          <p:nvPr/>
        </p:nvPicPr>
        <p:blipFill>
          <a:blip r:embed="rId3"/>
          <a:srcRect/>
          <a:stretch>
            <a:fillRect/>
          </a:stretch>
        </p:blipFill>
        <p:spPr bwMode="auto">
          <a:xfrm>
            <a:off x="7596206" y="3500438"/>
            <a:ext cx="1071562" cy="158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93607"/>
          </a:xfrm>
        </p:spPr>
        <p:txBody>
          <a:bodyPr/>
          <a:lstStyle/>
          <a:p>
            <a:r>
              <a:rPr lang="nl-BE" dirty="0" smtClean="0"/>
              <a:t>Overall </a:t>
            </a:r>
            <a:r>
              <a:rPr lang="nl-BE" dirty="0" err="1" smtClean="0"/>
              <a:t>reduction</a:t>
            </a:r>
            <a:r>
              <a:rPr lang="nl-BE" dirty="0" smtClean="0"/>
              <a:t> </a:t>
            </a:r>
            <a:r>
              <a:rPr lang="nl-BE" dirty="0" err="1" smtClean="0"/>
              <a:t>potential</a:t>
            </a:r>
            <a:r>
              <a:rPr lang="nl-BE" dirty="0" smtClean="0"/>
              <a:t> </a:t>
            </a:r>
            <a:r>
              <a:rPr lang="nl-BE" dirty="0" err="1" smtClean="0"/>
              <a:t>results</a:t>
            </a:r>
            <a:r>
              <a:rPr lang="nl-BE" dirty="0" smtClean="0"/>
              <a:t> </a:t>
            </a:r>
            <a:r>
              <a:rPr lang="nl-BE" dirty="0" err="1" smtClean="0"/>
              <a:t>for</a:t>
            </a:r>
            <a:r>
              <a:rPr lang="nl-BE" dirty="0" smtClean="0"/>
              <a:t> the 13 </a:t>
            </a:r>
            <a:r>
              <a:rPr lang="nl-BE" dirty="0" err="1" smtClean="0"/>
              <a:t>Priority</a:t>
            </a:r>
            <a:r>
              <a:rPr lang="nl-BE" dirty="0" smtClean="0"/>
              <a:t> Areas</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9</a:t>
            </a:fld>
            <a:r>
              <a:rPr lang="nl-NL" smtClean="0"/>
              <a:t> -</a:t>
            </a:r>
            <a:endParaRPr lang="nl-NL"/>
          </a:p>
        </p:txBody>
      </p:sp>
      <p:graphicFrame>
        <p:nvGraphicFramePr>
          <p:cNvPr id="6" name="Content Placeholder 5"/>
          <p:cNvGraphicFramePr>
            <a:graphicFrameLocks noGrp="1"/>
          </p:cNvGraphicFramePr>
          <p:nvPr>
            <p:ph idx="1"/>
          </p:nvPr>
        </p:nvGraphicFramePr>
        <p:xfrm>
          <a:off x="452406" y="1500174"/>
          <a:ext cx="9001188" cy="3067050"/>
        </p:xfrm>
        <a:graphic>
          <a:graphicData uri="http://schemas.openxmlformats.org/drawingml/2006/table">
            <a:tbl>
              <a:tblPr/>
              <a:tblGrid>
                <a:gridCol w="3071834"/>
                <a:gridCol w="2015217"/>
                <a:gridCol w="2192314"/>
                <a:gridCol w="1721823"/>
              </a:tblGrid>
              <a:tr h="200025">
                <a:tc rowSpan="2">
                  <a:txBody>
                    <a:bodyPr/>
                    <a:lstStyle/>
                    <a:p>
                      <a:pPr algn="ctr">
                        <a:spcAft>
                          <a:spcPts val="0"/>
                        </a:spcAft>
                      </a:pPr>
                      <a:r>
                        <a:rPr lang="en-GB" sz="1050" b="1" dirty="0">
                          <a:solidFill>
                            <a:srgbClr val="000000"/>
                          </a:solidFill>
                          <a:latin typeface="Lucida Sans Unicode"/>
                          <a:ea typeface="MS Mincho"/>
                        </a:rPr>
                        <a:t>Priority Area</a:t>
                      </a:r>
                      <a:endParaRPr lang="nl-BE" sz="1800" dirty="0">
                        <a:latin typeface="Times New Roman"/>
                        <a:ea typeface="MS Mincho"/>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rowSpan="2">
                  <a:txBody>
                    <a:bodyPr/>
                    <a:lstStyle/>
                    <a:p>
                      <a:pPr algn="ctr">
                        <a:spcAft>
                          <a:spcPts val="0"/>
                        </a:spcAft>
                      </a:pPr>
                      <a:r>
                        <a:rPr lang="en-GB" sz="1050" b="1" dirty="0">
                          <a:solidFill>
                            <a:srgbClr val="000000"/>
                          </a:solidFill>
                          <a:latin typeface="Lucida Sans Unicode"/>
                          <a:ea typeface="MS Mincho"/>
                        </a:rPr>
                        <a:t>Total Administrative Burden </a:t>
                      </a:r>
                      <a:endParaRPr lang="en-GB" sz="1050" b="1" dirty="0" smtClean="0">
                        <a:solidFill>
                          <a:srgbClr val="000000"/>
                        </a:solidFill>
                        <a:latin typeface="Lucida Sans Unicode"/>
                        <a:ea typeface="MS Mincho"/>
                      </a:endParaRPr>
                    </a:p>
                    <a:p>
                      <a:pPr algn="ctr">
                        <a:spcAft>
                          <a:spcPts val="0"/>
                        </a:spcAft>
                      </a:pPr>
                      <a:r>
                        <a:rPr lang="en-GB" sz="1050" b="1" dirty="0" smtClean="0">
                          <a:solidFill>
                            <a:srgbClr val="000000"/>
                          </a:solidFill>
                          <a:latin typeface="Lucida Sans Unicode"/>
                          <a:ea typeface="MS Mincho"/>
                        </a:rPr>
                        <a:t>(</a:t>
                      </a:r>
                      <a:r>
                        <a:rPr lang="en-GB" sz="1050" b="1" dirty="0" err="1" smtClean="0">
                          <a:solidFill>
                            <a:srgbClr val="000000"/>
                          </a:solidFill>
                          <a:latin typeface="Lucida Sans Unicode"/>
                          <a:ea typeface="MS Mincho"/>
                        </a:rPr>
                        <a:t>kEuro</a:t>
                      </a:r>
                      <a:r>
                        <a:rPr lang="en-GB" sz="1050" b="1" dirty="0" smtClean="0">
                          <a:solidFill>
                            <a:srgbClr val="000000"/>
                          </a:solidFill>
                          <a:latin typeface="Lucida Sans Unicode"/>
                          <a:ea typeface="MS Mincho"/>
                        </a:rPr>
                        <a:t>)</a:t>
                      </a:r>
                      <a:endParaRPr lang="nl-BE" sz="1800" dirty="0">
                        <a:latin typeface="Times New Roman"/>
                        <a:ea typeface="MS Mincho"/>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gridSpan="2">
                  <a:txBody>
                    <a:bodyPr/>
                    <a:lstStyle/>
                    <a:p>
                      <a:pPr>
                        <a:spcAft>
                          <a:spcPts val="0"/>
                        </a:spcAft>
                      </a:pPr>
                      <a:r>
                        <a:rPr lang="en-GB" sz="1050" b="1" dirty="0" smtClean="0">
                          <a:solidFill>
                            <a:srgbClr val="000000"/>
                          </a:solidFill>
                          <a:latin typeface="Lucida Sans Unicode"/>
                          <a:ea typeface="MS Mincho"/>
                        </a:rPr>
                        <a:t>Impact of reduction proposals on business</a:t>
                      </a:r>
                      <a:endParaRPr lang="nl-BE" sz="1800" dirty="0">
                        <a:latin typeface="Times New Roman"/>
                        <a:ea typeface="MS Mincho"/>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nl-BE"/>
                    </a:p>
                  </a:txBody>
                  <a:tcPr/>
                </a:tc>
              </a:tr>
              <a:tr h="200025">
                <a:tc vMerge="1">
                  <a:txBody>
                    <a:bodyPr/>
                    <a:lstStyle/>
                    <a:p>
                      <a:endParaRPr lang="nl-BE"/>
                    </a:p>
                  </a:txBody>
                  <a:tcPr/>
                </a:tc>
                <a:tc vMerge="1">
                  <a:txBody>
                    <a:bodyPr/>
                    <a:lstStyle/>
                    <a:p>
                      <a:endParaRPr lang="nl-BE"/>
                    </a:p>
                  </a:txBody>
                  <a:tcPr/>
                </a:tc>
                <a:tc>
                  <a:txBody>
                    <a:bodyPr/>
                    <a:lstStyle/>
                    <a:p>
                      <a:pPr algn="ctr">
                        <a:spcAft>
                          <a:spcPts val="0"/>
                        </a:spcAft>
                      </a:pPr>
                      <a:r>
                        <a:rPr lang="en-GB" sz="1050" b="1" dirty="0">
                          <a:solidFill>
                            <a:srgbClr val="000000"/>
                          </a:solidFill>
                          <a:latin typeface="Lucida Sans Unicode"/>
                          <a:ea typeface="MS Mincho"/>
                        </a:rPr>
                        <a:t>Impact </a:t>
                      </a:r>
                      <a:r>
                        <a:rPr lang="en-GB" sz="1050" b="1" dirty="0" smtClean="0">
                          <a:solidFill>
                            <a:srgbClr val="000000"/>
                          </a:solidFill>
                          <a:latin typeface="Lucida Sans Unicode"/>
                          <a:ea typeface="MS Mincho"/>
                        </a:rPr>
                        <a:t>(</a:t>
                      </a:r>
                      <a:r>
                        <a:rPr lang="en-GB" sz="1050" b="1" dirty="0" err="1" smtClean="0">
                          <a:solidFill>
                            <a:srgbClr val="000000"/>
                          </a:solidFill>
                          <a:latin typeface="Lucida Sans Unicode"/>
                          <a:ea typeface="MS Mincho"/>
                        </a:rPr>
                        <a:t>kEuro</a:t>
                      </a:r>
                      <a:r>
                        <a:rPr lang="en-GB" sz="1050" b="1" dirty="0" smtClean="0">
                          <a:solidFill>
                            <a:srgbClr val="000000"/>
                          </a:solidFill>
                          <a:latin typeface="Lucida Sans Unicode"/>
                          <a:ea typeface="MS Mincho"/>
                        </a:rPr>
                        <a:t>)</a:t>
                      </a:r>
                      <a:endParaRPr lang="nl-BE" sz="1800" dirty="0">
                        <a:latin typeface="Times New Roman"/>
                        <a:ea typeface="MS Mincho"/>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ctr">
                        <a:spcAft>
                          <a:spcPts val="0"/>
                        </a:spcAft>
                      </a:pPr>
                      <a:r>
                        <a:rPr lang="en-GB" sz="1050" b="1">
                          <a:solidFill>
                            <a:srgbClr val="000000"/>
                          </a:solidFill>
                          <a:latin typeface="Lucida Sans Unicode"/>
                          <a:ea typeface="MS Mincho"/>
                        </a:rPr>
                        <a:t>Impact (%)</a:t>
                      </a:r>
                      <a:endParaRPr lang="nl-BE" sz="1800">
                        <a:latin typeface="Times New Roman"/>
                        <a:ea typeface="MS Mincho"/>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190500">
                <a:tc>
                  <a:txBody>
                    <a:bodyPr/>
                    <a:lstStyle/>
                    <a:p>
                      <a:pPr>
                        <a:spcAft>
                          <a:spcPts val="0"/>
                        </a:spcAft>
                      </a:pPr>
                      <a:r>
                        <a:rPr lang="en-GB" sz="1050">
                          <a:latin typeface="Lucida Sans Unicode"/>
                          <a:ea typeface="MS Mincho"/>
                        </a:rPr>
                        <a:t>Fisheries</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73,863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46,319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62.7%</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Annual Accounts/Company Law</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13,958,508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8,320,793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59.6%</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Agriculture and Agricultural Subsidies</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3,823,074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1,847,192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48.3%</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Tax Law (VAT)</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69,236,350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29,475,711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42.6%</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Statistics</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552,252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193,222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35.0%</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Public Procurement</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216,306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73,604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34.0%</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Cohesion policy</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929,126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243,396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26.2%</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Transport</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3,026,811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763,832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25.2%</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Working environment / Employment relations</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3,786,392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903,339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23.9%</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Environment</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622,003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128,010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20.6%</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Food Safety</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3,927,905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692,830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17.6%</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Pharmaceutical Legislation</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845,043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119,339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14.1%</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a:latin typeface="Lucida Sans Unicode"/>
                          <a:ea typeface="MS Mincho"/>
                        </a:rPr>
                        <a:t>Financial Services</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715,243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dirty="0">
                          <a:latin typeface="Lucida Sans Unicode"/>
                          <a:ea typeface="MS Mincho"/>
                        </a:rPr>
                        <a:t> </a:t>
                      </a:r>
                      <a:r>
                        <a:rPr lang="en-GB" sz="1050" dirty="0" smtClean="0">
                          <a:latin typeface="Lucida Sans Unicode"/>
                          <a:ea typeface="MS Mincho"/>
                        </a:rPr>
                        <a:t>79,367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GB" sz="1050">
                          <a:latin typeface="Lucida Sans Unicode"/>
                          <a:ea typeface="MS Mincho"/>
                        </a:rPr>
                        <a:t>11.1%</a:t>
                      </a:r>
                      <a:endParaRPr lang="nl-BE" sz="180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spcAft>
                          <a:spcPts val="0"/>
                        </a:spcAft>
                      </a:pPr>
                      <a:r>
                        <a:rPr lang="en-GB" sz="1050" b="1" dirty="0">
                          <a:latin typeface="Lucida Sans Unicode"/>
                          <a:ea typeface="MS Mincho"/>
                        </a:rPr>
                        <a:t>Total</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r">
                        <a:spcAft>
                          <a:spcPts val="0"/>
                        </a:spcAft>
                      </a:pPr>
                      <a:r>
                        <a:rPr lang="en-GB" sz="1050" b="1" dirty="0">
                          <a:latin typeface="Lucida Sans Unicode"/>
                          <a:ea typeface="MS Mincho"/>
                        </a:rPr>
                        <a:t> </a:t>
                      </a:r>
                      <a:r>
                        <a:rPr lang="en-GB" sz="1050" b="1" dirty="0" smtClean="0">
                          <a:latin typeface="Lucida Sans Unicode"/>
                          <a:ea typeface="MS Mincho"/>
                        </a:rPr>
                        <a:t>101,712,878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r">
                        <a:spcAft>
                          <a:spcPts val="0"/>
                        </a:spcAft>
                      </a:pPr>
                      <a:r>
                        <a:rPr lang="en-GB" sz="1050" b="1" dirty="0">
                          <a:latin typeface="Lucida Sans Unicode"/>
                          <a:ea typeface="MS Mincho"/>
                        </a:rPr>
                        <a:t> </a:t>
                      </a:r>
                      <a:r>
                        <a:rPr lang="en-GB" sz="1050" b="1" dirty="0" smtClean="0">
                          <a:latin typeface="Lucida Sans Unicode"/>
                          <a:ea typeface="MS Mincho"/>
                        </a:rPr>
                        <a:t>44,881,993 </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a:txBody>
                    <a:bodyPr/>
                    <a:lstStyle/>
                    <a:p>
                      <a:pPr algn="r">
                        <a:spcAft>
                          <a:spcPts val="0"/>
                        </a:spcAft>
                      </a:pPr>
                      <a:r>
                        <a:rPr lang="en-GB" sz="1050" b="1" dirty="0">
                          <a:latin typeface="Lucida Sans Unicode"/>
                          <a:ea typeface="MS Mincho"/>
                        </a:rPr>
                        <a:t>44.1%</a:t>
                      </a:r>
                      <a:endParaRPr lang="nl-BE" sz="1800" dirty="0">
                        <a:latin typeface="Times New Roman"/>
                        <a:ea typeface="MS Mincho"/>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r>
            </a:tbl>
          </a:graphicData>
        </a:graphic>
      </p:graphicFrame>
      <p:sp>
        <p:nvSpPr>
          <p:cNvPr id="5" name="Oval 4"/>
          <p:cNvSpPr/>
          <p:nvPr/>
        </p:nvSpPr>
        <p:spPr bwMode="auto">
          <a:xfrm>
            <a:off x="166654" y="4071942"/>
            <a:ext cx="9572692" cy="428628"/>
          </a:xfrm>
          <a:prstGeom prst="ellipse">
            <a:avLst/>
          </a:prstGeom>
          <a:noFill/>
          <a:ln w="9525"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
        <p:nvSpPr>
          <p:cNvPr id="7" name="Oval 6"/>
          <p:cNvSpPr/>
          <p:nvPr/>
        </p:nvSpPr>
        <p:spPr bwMode="auto">
          <a:xfrm>
            <a:off x="166654" y="2500306"/>
            <a:ext cx="9572692" cy="428628"/>
          </a:xfrm>
          <a:prstGeom prst="ellipse">
            <a:avLst/>
          </a:prstGeom>
          <a:noFill/>
          <a:ln w="9525"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72832"/>
          </a:xfrm>
        </p:spPr>
        <p:txBody>
          <a:bodyPr/>
          <a:lstStyle/>
          <a:p>
            <a:r>
              <a:rPr lang="nl-BE" dirty="0" smtClean="0"/>
              <a:t>Legal acts and </a:t>
            </a:r>
            <a:r>
              <a:rPr lang="nl-BE" dirty="0" err="1" smtClean="0"/>
              <a:t>IOs</a:t>
            </a:r>
            <a:r>
              <a:rPr lang="nl-BE" dirty="0" smtClean="0"/>
              <a:t> in scope </a:t>
            </a:r>
            <a:r>
              <a:rPr lang="nl-BE" dirty="0" err="1" smtClean="0"/>
              <a:t>for</a:t>
            </a:r>
            <a:r>
              <a:rPr lang="nl-BE" dirty="0" smtClean="0"/>
              <a:t> the FSI </a:t>
            </a:r>
            <a:r>
              <a:rPr lang="nl-BE" dirty="0" err="1" smtClean="0"/>
              <a:t>recommendation</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10</a:t>
            </a:fld>
            <a:r>
              <a:rPr lang="nl-NL" smtClean="0"/>
              <a:t> -</a:t>
            </a:r>
            <a:endParaRPr lang="nl-NL"/>
          </a:p>
        </p:txBody>
      </p:sp>
      <p:sp>
        <p:nvSpPr>
          <p:cNvPr id="5" name="Content Placeholder 4"/>
          <p:cNvSpPr>
            <a:spLocks noGrp="1"/>
          </p:cNvSpPr>
          <p:nvPr>
            <p:ph idx="1"/>
          </p:nvPr>
        </p:nvSpPr>
        <p:spPr/>
        <p:txBody>
          <a:bodyPr/>
          <a:lstStyle/>
          <a:p>
            <a:pPr>
              <a:buNone/>
            </a:pPr>
            <a:r>
              <a:rPr lang="nl-BE" b="1" u="sng" dirty="0" smtClean="0"/>
              <a:t>Legal acts:</a:t>
            </a:r>
            <a:endParaRPr lang="en-GB" dirty="0" smtClean="0"/>
          </a:p>
          <a:p>
            <a:r>
              <a:rPr lang="en-GB" dirty="0" smtClean="0"/>
              <a:t>Directive 2006/48/EC of the European Parliament and of the Council of 14 June 2006 relating to the taking up and pursuit of the business of credit institutions (recast): Article 74.2 – “Reporting of results of the verification of compliance with rules on the level of own funds”.</a:t>
            </a:r>
          </a:p>
          <a:p>
            <a:r>
              <a:rPr lang="en-GB" dirty="0" smtClean="0"/>
              <a:t>Directive 2006/49/EC of the European Parliament and of the Council of 14 June 2006 on the capital adequacy of investment firms and credit institutions (recast):  Article 35.1-4 – “Reporting to competent authorities on compliance with rules.”</a:t>
            </a:r>
          </a:p>
          <a:p>
            <a:r>
              <a:rPr lang="en-GB" dirty="0" smtClean="0"/>
              <a:t>Directive 2002/83/EC Directive 2002/83/EC of the European Parliament and of the Council of 5 November 2002 concerning life assurance is also in scope for the part of the Recommendation relating to expanded use of XBRL for additional reporting requirements in future</a:t>
            </a:r>
          </a:p>
          <a:p>
            <a:pPr>
              <a:buNone/>
            </a:pPr>
            <a:r>
              <a:rPr lang="nl-BE" b="1" u="sng" dirty="0" err="1" smtClean="0"/>
              <a:t>Information</a:t>
            </a:r>
            <a:r>
              <a:rPr lang="nl-BE" b="1" u="sng" dirty="0" smtClean="0"/>
              <a:t> </a:t>
            </a:r>
            <a:r>
              <a:rPr lang="nl-BE" b="1" u="sng" dirty="0" err="1" smtClean="0"/>
              <a:t>Obligations</a:t>
            </a:r>
            <a:r>
              <a:rPr lang="nl-BE" b="1" u="sng" dirty="0" smtClean="0"/>
              <a:t>:</a:t>
            </a:r>
          </a:p>
          <a:p>
            <a:r>
              <a:rPr lang="en-GB" dirty="0" smtClean="0"/>
              <a:t>IO 1) “Reporting of results of the verification of compliance with rules on the level of own funds”, (Article 74, </a:t>
            </a:r>
            <a:r>
              <a:rPr lang="en-GB" dirty="0" err="1" smtClean="0"/>
              <a:t>para</a:t>
            </a:r>
            <a:r>
              <a:rPr lang="en-GB" dirty="0" smtClean="0"/>
              <a:t>. 2 of Directive 2006/48/EC</a:t>
            </a:r>
          </a:p>
          <a:p>
            <a:r>
              <a:rPr lang="en-GB" dirty="0" smtClean="0"/>
              <a:t>IO 2) “Reporting to competent authorities on compliance with rules” (Article 35(1-4) of Directive 2006/49/EC)</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72832"/>
          </a:xfrm>
        </p:spPr>
        <p:txBody>
          <a:bodyPr/>
          <a:lstStyle/>
          <a:p>
            <a:r>
              <a:rPr lang="nl-BE" dirty="0" err="1" smtClean="0"/>
              <a:t>Main</a:t>
            </a:r>
            <a:r>
              <a:rPr lang="nl-BE" dirty="0" smtClean="0"/>
              <a:t> </a:t>
            </a:r>
            <a:r>
              <a:rPr lang="nl-BE" dirty="0" err="1" smtClean="0"/>
              <a:t>findings</a:t>
            </a:r>
            <a:r>
              <a:rPr lang="nl-BE" dirty="0" smtClean="0"/>
              <a:t> </a:t>
            </a:r>
            <a:r>
              <a:rPr lang="nl-BE" dirty="0" err="1" smtClean="0"/>
              <a:t>for</a:t>
            </a:r>
            <a:r>
              <a:rPr lang="nl-BE" dirty="0" smtClean="0"/>
              <a:t> the FSI </a:t>
            </a:r>
            <a:endParaRPr lang="nl-BE" dirty="0"/>
          </a:p>
        </p:txBody>
      </p:sp>
      <p:sp>
        <p:nvSpPr>
          <p:cNvPr id="4" name="Slide Number Placeholder 3"/>
          <p:cNvSpPr>
            <a:spLocks noGrp="1"/>
          </p:cNvSpPr>
          <p:nvPr>
            <p:ph type="sldNum" sz="quarter" idx="11"/>
          </p:nvPr>
        </p:nvSpPr>
        <p:spPr>
          <a:xfrm>
            <a:off x="4794251" y="6621914"/>
            <a:ext cx="314189" cy="153888"/>
          </a:xfrm>
        </p:spPr>
        <p:txBody>
          <a:bodyPr/>
          <a:lstStyle/>
          <a:p>
            <a:pPr>
              <a:defRPr/>
            </a:pPr>
            <a:r>
              <a:rPr lang="nl-NL" smtClean="0"/>
              <a:t>- </a:t>
            </a:r>
            <a:fld id="{26EBBA57-CFC8-443F-8C7C-1B577E93823C}" type="slidenum">
              <a:rPr lang="nl-NL" smtClean="0"/>
              <a:pPr>
                <a:defRPr/>
              </a:pPr>
              <a:t>11</a:t>
            </a:fld>
            <a:r>
              <a:rPr lang="nl-NL" smtClean="0"/>
              <a:t> -</a:t>
            </a:r>
            <a:endParaRPr lang="nl-NL"/>
          </a:p>
        </p:txBody>
      </p:sp>
      <p:sp>
        <p:nvSpPr>
          <p:cNvPr id="6" name="Content Placeholder 2"/>
          <p:cNvSpPr>
            <a:spLocks noGrp="1"/>
          </p:cNvSpPr>
          <p:nvPr>
            <p:ph sz="half" idx="1"/>
          </p:nvPr>
        </p:nvSpPr>
        <p:spPr>
          <a:xfrm>
            <a:off x="415925" y="1123950"/>
            <a:ext cx="4460875" cy="5184775"/>
          </a:xfrm>
        </p:spPr>
        <p:txBody>
          <a:bodyPr/>
          <a:lstStyle/>
          <a:p>
            <a:pPr lvl="1">
              <a:lnSpc>
                <a:spcPct val="100000"/>
              </a:lnSpc>
              <a:buNone/>
            </a:pPr>
            <a:endParaRPr lang="en-GB" dirty="0" smtClean="0"/>
          </a:p>
          <a:p>
            <a:pPr lvl="1">
              <a:lnSpc>
                <a:spcPct val="100000"/>
              </a:lnSpc>
            </a:pPr>
            <a:endParaRPr lang="nl-BE" dirty="0" smtClean="0"/>
          </a:p>
          <a:p>
            <a:endParaRPr lang="en-GB" dirty="0"/>
          </a:p>
        </p:txBody>
      </p:sp>
      <p:sp>
        <p:nvSpPr>
          <p:cNvPr id="7" name="Content Placeholder 7"/>
          <p:cNvSpPr txBox="1">
            <a:spLocks/>
          </p:cNvSpPr>
          <p:nvPr/>
        </p:nvSpPr>
        <p:spPr>
          <a:xfrm>
            <a:off x="380968" y="2571744"/>
            <a:ext cx="4786346" cy="3786214"/>
          </a:xfrm>
          <a:prstGeom prst="rect">
            <a:avLst/>
          </a:prstGeom>
        </p:spPr>
        <p:txBody>
          <a:bodyPr/>
          <a:lstStyle/>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r>
              <a:rPr kumimoji="0" lang="en-GB" sz="1200" b="1" i="0" u="none" strike="noStrike" kern="0" cap="none" spc="0" normalizeH="0" baseline="0" noProof="0" smtClean="0">
                <a:ln>
                  <a:noFill/>
                </a:ln>
                <a:solidFill>
                  <a:schemeClr val="tx1"/>
                </a:solidFill>
                <a:effectLst/>
                <a:uLnTx/>
                <a:uFillTx/>
                <a:latin typeface="+mn-lt"/>
              </a:rPr>
              <a:t>49</a:t>
            </a:r>
            <a:r>
              <a:rPr kumimoji="0" lang="en-GB" sz="1200" b="0" i="0" u="none" strike="noStrike" kern="0" cap="none" spc="0" normalizeH="0" baseline="0" noProof="0" smtClean="0">
                <a:ln>
                  <a:noFill/>
                </a:ln>
                <a:solidFill>
                  <a:schemeClr val="tx1"/>
                </a:solidFill>
                <a:effectLst/>
                <a:uLnTx/>
                <a:uFillTx/>
                <a:latin typeface="+mn-lt"/>
              </a:rPr>
              <a:t> EU requirements + </a:t>
            </a:r>
            <a:r>
              <a:rPr kumimoji="0" lang="en-GB" sz="1200" b="1" i="0" u="none" strike="noStrike" kern="0" cap="none" spc="0" normalizeH="0" baseline="0" noProof="0" smtClean="0">
                <a:ln>
                  <a:noFill/>
                </a:ln>
                <a:solidFill>
                  <a:schemeClr val="tx1"/>
                </a:solidFill>
                <a:effectLst/>
                <a:uLnTx/>
                <a:uFillTx/>
                <a:latin typeface="+mn-lt"/>
              </a:rPr>
              <a:t>4</a:t>
            </a:r>
            <a:r>
              <a:rPr kumimoji="0" lang="en-GB" sz="1200" b="0" i="0" u="none" strike="noStrike" kern="0" cap="none" spc="0" normalizeH="0" baseline="0" noProof="0" smtClean="0">
                <a:ln>
                  <a:noFill/>
                </a:ln>
                <a:solidFill>
                  <a:schemeClr val="tx1"/>
                </a:solidFill>
                <a:effectLst/>
                <a:uLnTx/>
                <a:uFillTx/>
                <a:latin typeface="+mn-lt"/>
              </a:rPr>
              <a:t> Possibilities mapped</a:t>
            </a:r>
          </a:p>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r>
              <a:rPr kumimoji="0" lang="en-GB" sz="1200" b="0" i="0" u="none" strike="noStrike" kern="0" cap="none" spc="0" normalizeH="0" baseline="0" noProof="0" smtClean="0">
                <a:ln>
                  <a:noFill/>
                </a:ln>
                <a:solidFill>
                  <a:schemeClr val="tx1"/>
                </a:solidFill>
                <a:effectLst/>
                <a:uLnTx/>
                <a:uFillTx/>
                <a:latin typeface="+mn-lt"/>
              </a:rPr>
              <a:t>Transposition resulted in </a:t>
            </a:r>
            <a:r>
              <a:rPr kumimoji="0" lang="en-GB" sz="1200" b="1" i="0" u="none" strike="noStrike" kern="0" cap="none" spc="0" normalizeH="0" baseline="0" noProof="0" smtClean="0">
                <a:ln>
                  <a:noFill/>
                </a:ln>
                <a:solidFill>
                  <a:schemeClr val="tx1"/>
                </a:solidFill>
                <a:effectLst/>
                <a:uLnTx/>
                <a:uFillTx/>
                <a:latin typeface="+mn-lt"/>
              </a:rPr>
              <a:t>1,234</a:t>
            </a:r>
            <a:r>
              <a:rPr kumimoji="0" lang="en-GB" sz="1200" b="0" i="0" u="none" strike="noStrike" kern="0" cap="none" spc="0" normalizeH="0" baseline="0" noProof="0" smtClean="0">
                <a:ln>
                  <a:noFill/>
                </a:ln>
                <a:solidFill>
                  <a:schemeClr val="tx1"/>
                </a:solidFill>
                <a:effectLst/>
                <a:uLnTx/>
                <a:uFillTx/>
                <a:latin typeface="+mn-lt"/>
              </a:rPr>
              <a:t> national requirements</a:t>
            </a:r>
          </a:p>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r>
              <a:rPr kumimoji="0" lang="en-GB" sz="1200" b="0" i="0" u="none" strike="noStrike" kern="0" cap="none" spc="0" normalizeH="0" baseline="0" noProof="0" smtClean="0">
                <a:ln>
                  <a:noFill/>
                </a:ln>
                <a:solidFill>
                  <a:schemeClr val="tx1"/>
                </a:solidFill>
                <a:effectLst/>
                <a:uLnTx/>
                <a:uFillTx/>
                <a:latin typeface="+mn-lt"/>
              </a:rPr>
              <a:t>Measurement was conducted in Italy, Lithuania, Luxembourg, Poland, Spain and Slovenia</a:t>
            </a:r>
          </a:p>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r>
              <a:rPr kumimoji="0" lang="en-US" sz="1200" b="0" i="0" u="none" strike="noStrike" kern="0" cap="none" spc="0" normalizeH="0" baseline="0" noProof="0" smtClean="0">
                <a:ln>
                  <a:noFill/>
                </a:ln>
                <a:solidFill>
                  <a:schemeClr val="tx1"/>
                </a:solidFill>
                <a:effectLst/>
                <a:uLnTx/>
                <a:uFillTx/>
                <a:latin typeface="+mn-lt"/>
              </a:rPr>
              <a:t>The overall administrative cost for the selected pieces of legislation = </a:t>
            </a:r>
            <a:r>
              <a:rPr kumimoji="0" lang="en-US" sz="1200" b="1" i="0" u="none" strike="noStrike" kern="0" cap="none" spc="0" normalizeH="0" baseline="0" noProof="0" smtClean="0">
                <a:ln>
                  <a:noFill/>
                </a:ln>
                <a:solidFill>
                  <a:srgbClr val="FF0000"/>
                </a:solidFill>
                <a:effectLst/>
                <a:uLnTx/>
                <a:uFillTx/>
                <a:latin typeface="+mn-lt"/>
              </a:rPr>
              <a:t>€1,357 million EU-wide</a:t>
            </a:r>
          </a:p>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r>
              <a:rPr kumimoji="0" lang="en-US" sz="1200" b="0" i="0" u="none" strike="noStrike" kern="0" cap="none" spc="0" normalizeH="0" baseline="0" noProof="0" smtClean="0">
                <a:ln>
                  <a:noFill/>
                </a:ln>
                <a:solidFill>
                  <a:schemeClr val="tx1"/>
                </a:solidFill>
                <a:effectLst/>
                <a:uLnTx/>
                <a:uFillTx/>
                <a:latin typeface="+mn-lt"/>
              </a:rPr>
              <a:t>Of the €1,357 million due to EU IOs and Possibilities, </a:t>
            </a:r>
            <a:r>
              <a:rPr kumimoji="0" lang="en-US" sz="1200" b="1" i="0" u="none" strike="noStrike" kern="0" cap="none" spc="0" normalizeH="0" baseline="0" noProof="0" smtClean="0">
                <a:ln>
                  <a:noFill/>
                </a:ln>
                <a:solidFill>
                  <a:schemeClr val="tx1"/>
                </a:solidFill>
                <a:effectLst/>
                <a:uLnTx/>
                <a:uFillTx/>
                <a:latin typeface="+mn-lt"/>
              </a:rPr>
              <a:t>53%</a:t>
            </a:r>
            <a:r>
              <a:rPr kumimoji="0" lang="en-US" sz="1200" b="0" i="0" u="none" strike="noStrike" kern="0" cap="none" spc="0" normalizeH="0" baseline="0" noProof="0" smtClean="0">
                <a:ln>
                  <a:noFill/>
                </a:ln>
                <a:solidFill>
                  <a:schemeClr val="tx1"/>
                </a:solidFill>
                <a:effectLst/>
                <a:uLnTx/>
                <a:uFillTx/>
                <a:latin typeface="+mn-lt"/>
              </a:rPr>
              <a:t> (ca. €715 million) has been classified as </a:t>
            </a:r>
            <a:r>
              <a:rPr kumimoji="0" lang="en-US" sz="1200" b="1" i="0" u="none" strike="noStrike" kern="0" cap="none" spc="0" normalizeH="0" baseline="0" noProof="0" smtClean="0">
                <a:ln>
                  <a:noFill/>
                </a:ln>
                <a:solidFill>
                  <a:schemeClr val="tx1"/>
                </a:solidFill>
                <a:effectLst/>
                <a:uLnTx/>
                <a:uFillTx/>
                <a:latin typeface="+mn-lt"/>
              </a:rPr>
              <a:t>administrative burden</a:t>
            </a:r>
          </a:p>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r>
              <a:rPr kumimoji="0" lang="en-US" sz="1200" b="1" i="0" u="none" strike="noStrike" kern="0" cap="none" spc="0" normalizeH="0" baseline="0" noProof="0" smtClean="0">
                <a:ln>
                  <a:noFill/>
                </a:ln>
                <a:solidFill>
                  <a:srgbClr val="FF0000"/>
                </a:solidFill>
                <a:effectLst/>
                <a:uLnTx/>
                <a:uFillTx/>
                <a:latin typeface="+mn-lt"/>
              </a:rPr>
              <a:t>Five IOs </a:t>
            </a:r>
            <a:r>
              <a:rPr kumimoji="0" lang="en-US" sz="1200" b="0" i="0" u="none" strike="noStrike" kern="0" cap="none" spc="0" normalizeH="0" baseline="0" noProof="0" smtClean="0">
                <a:ln>
                  <a:noFill/>
                </a:ln>
                <a:solidFill>
                  <a:schemeClr val="tx1"/>
                </a:solidFill>
                <a:effectLst/>
                <a:uLnTx/>
                <a:uFillTx/>
                <a:latin typeface="+mn-lt"/>
              </a:rPr>
              <a:t>alone account for </a:t>
            </a:r>
            <a:r>
              <a:rPr kumimoji="0" lang="en-US" sz="1200" b="1" i="0" u="none" strike="noStrike" kern="0" cap="none" spc="0" normalizeH="0" baseline="0" noProof="0" smtClean="0">
                <a:ln>
                  <a:noFill/>
                </a:ln>
                <a:solidFill>
                  <a:schemeClr val="tx1"/>
                </a:solidFill>
                <a:effectLst/>
                <a:uLnTx/>
                <a:uFillTx/>
                <a:latin typeface="+mn-lt"/>
              </a:rPr>
              <a:t>96.5%</a:t>
            </a:r>
            <a:r>
              <a:rPr kumimoji="0" lang="en-US" sz="1200" b="0" i="0" u="none" strike="noStrike" kern="0" cap="none" spc="0" normalizeH="0" baseline="0" noProof="0" smtClean="0">
                <a:ln>
                  <a:noFill/>
                </a:ln>
                <a:solidFill>
                  <a:schemeClr val="tx1"/>
                </a:solidFill>
                <a:effectLst/>
                <a:uLnTx/>
                <a:uFillTx/>
                <a:latin typeface="+mn-lt"/>
              </a:rPr>
              <a:t> of the total administrative cost arising from EU IOs</a:t>
            </a:r>
          </a:p>
          <a:p>
            <a:pPr marL="628650" marR="0" lvl="1" indent="-177800" algn="l" defTabSz="914400" rtl="0" eaLnBrk="0" fontAlgn="base" latinLnBrk="0" hangingPunct="0">
              <a:lnSpc>
                <a:spcPct val="106000"/>
              </a:lnSpc>
              <a:spcBef>
                <a:spcPct val="80000"/>
              </a:spcBef>
              <a:spcAft>
                <a:spcPct val="0"/>
              </a:spcAft>
              <a:buClr>
                <a:schemeClr val="tx1"/>
              </a:buClr>
              <a:buSzTx/>
              <a:buFont typeface="Arial" charset="0"/>
              <a:buChar char="–"/>
              <a:tabLst/>
              <a:defRPr/>
            </a:pPr>
            <a:endParaRPr kumimoji="0" lang="en-GB" sz="1200" b="0" i="0" u="none" strike="noStrike" kern="0" cap="none" spc="0" normalizeH="0" baseline="0" noProof="0" smtClean="0">
              <a:ln>
                <a:noFill/>
              </a:ln>
              <a:solidFill>
                <a:schemeClr val="tx1"/>
              </a:solidFill>
              <a:effectLst/>
              <a:uLnTx/>
              <a:uFillTx/>
              <a:latin typeface="+mn-lt"/>
            </a:endParaRPr>
          </a:p>
          <a:p>
            <a:pPr marL="177800" marR="0" lvl="0" indent="-177800" algn="l" defTabSz="914400" rtl="0" eaLnBrk="0" fontAlgn="base" latinLnBrk="0" hangingPunct="0">
              <a:lnSpc>
                <a:spcPct val="106000"/>
              </a:lnSpc>
              <a:spcBef>
                <a:spcPct val="80000"/>
              </a:spcBef>
              <a:spcAft>
                <a:spcPct val="0"/>
              </a:spcAft>
              <a:buClr>
                <a:schemeClr val="tx1"/>
              </a:buClr>
              <a:buSzTx/>
              <a:buFont typeface="Wingdings 2" pitchFamily="18" charset="2"/>
              <a:buChar char="¡"/>
              <a:tabLst/>
              <a:defRPr/>
            </a:pPr>
            <a:endParaRPr kumimoji="0" lang="en-GB" sz="1400" b="0" i="0" u="none" strike="noStrike" kern="0" cap="none" spc="0" normalizeH="0" baseline="0" noProof="0" dirty="0">
              <a:ln>
                <a:noFill/>
              </a:ln>
              <a:solidFill>
                <a:schemeClr val="tx1"/>
              </a:solidFill>
              <a:effectLst/>
              <a:uLnTx/>
              <a:uFillTx/>
              <a:latin typeface="+mn-lt"/>
              <a:ea typeface="+mn-ea"/>
              <a:cs typeface="+mn-cs"/>
            </a:endParaRPr>
          </a:p>
        </p:txBody>
      </p:sp>
      <p:graphicFrame>
        <p:nvGraphicFramePr>
          <p:cNvPr id="8" name="Table 7"/>
          <p:cNvGraphicFramePr>
            <a:graphicFrameLocks noGrp="1"/>
          </p:cNvGraphicFramePr>
          <p:nvPr/>
        </p:nvGraphicFramePr>
        <p:xfrm>
          <a:off x="952472" y="1000108"/>
          <a:ext cx="8001056" cy="1196003"/>
        </p:xfrm>
        <a:graphic>
          <a:graphicData uri="http://schemas.openxmlformats.org/drawingml/2006/table">
            <a:tbl>
              <a:tblPr/>
              <a:tblGrid>
                <a:gridCol w="8001056"/>
              </a:tblGrid>
              <a:tr h="224372">
                <a:tc>
                  <a:txBody>
                    <a:bodyPr/>
                    <a:lstStyle/>
                    <a:p>
                      <a:pPr algn="ctr">
                        <a:lnSpc>
                          <a:spcPct val="130000"/>
                        </a:lnSpc>
                        <a:spcAft>
                          <a:spcPts val="0"/>
                        </a:spcAft>
                      </a:pPr>
                      <a:r>
                        <a:rPr lang="en-GB" sz="1400" b="1" dirty="0">
                          <a:latin typeface="+mn-lt"/>
                          <a:ea typeface="Times New Roman"/>
                          <a:cs typeface="Lucida Sans Unicode"/>
                        </a:rPr>
                        <a:t>EU </a:t>
                      </a:r>
                      <a:r>
                        <a:rPr lang="en-GB" sz="1400" b="1" dirty="0" smtClean="0">
                          <a:latin typeface="+mn-lt"/>
                          <a:ea typeface="Times New Roman"/>
                          <a:cs typeface="Lucida Sans Unicode"/>
                        </a:rPr>
                        <a:t>Legislation in scope</a:t>
                      </a:r>
                      <a:endParaRPr lang="nl-BE" sz="1400" b="1"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285367">
                <a:tc>
                  <a:txBody>
                    <a:bodyPr/>
                    <a:lstStyle/>
                    <a:p>
                      <a:pPr algn="ctr">
                        <a:lnSpc>
                          <a:spcPct val="100000"/>
                        </a:lnSpc>
                        <a:spcAft>
                          <a:spcPts val="0"/>
                        </a:spcAft>
                      </a:pPr>
                      <a:r>
                        <a:rPr lang="en-GB" sz="1300" dirty="0">
                          <a:latin typeface="+mn-lt"/>
                          <a:ea typeface="Times New Roman"/>
                          <a:cs typeface="Lucida Sans Unicode"/>
                        </a:rPr>
                        <a:t>Directive 2002/83/EC </a:t>
                      </a:r>
                      <a:r>
                        <a:rPr lang="en-GB" sz="1300" dirty="0" smtClean="0">
                          <a:latin typeface="+mn-lt"/>
                          <a:ea typeface="Times New Roman"/>
                          <a:cs typeface="Lucida Sans Unicode"/>
                        </a:rPr>
                        <a:t>concerning </a:t>
                      </a:r>
                      <a:r>
                        <a:rPr lang="en-GB" sz="1300" dirty="0">
                          <a:latin typeface="+mn-lt"/>
                          <a:ea typeface="Times New Roman"/>
                          <a:cs typeface="Lucida Sans Unicode"/>
                        </a:rPr>
                        <a:t>life assurance</a:t>
                      </a:r>
                      <a:r>
                        <a:rPr lang="en-GB" sz="1300" dirty="0" smtClean="0">
                          <a:latin typeface="+mn-lt"/>
                          <a:ea typeface="Times New Roman"/>
                          <a:cs typeface="Lucida Sans Unicode"/>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121">
                <a:tc>
                  <a:txBody>
                    <a:bodyPr/>
                    <a:lstStyle/>
                    <a:p>
                      <a:pPr algn="ctr">
                        <a:lnSpc>
                          <a:spcPct val="100000"/>
                        </a:lnSpc>
                        <a:spcAft>
                          <a:spcPts val="0"/>
                        </a:spcAft>
                      </a:pPr>
                      <a:r>
                        <a:rPr lang="en-GB" sz="1300" dirty="0">
                          <a:latin typeface="+mn-lt"/>
                          <a:ea typeface="Times New Roman"/>
                          <a:cs typeface="Lucida Sans Unicode"/>
                        </a:rPr>
                        <a:t>Directive </a:t>
                      </a:r>
                      <a:r>
                        <a:rPr lang="en-GB" sz="1300" dirty="0" smtClean="0">
                          <a:latin typeface="+mn-lt"/>
                          <a:ea typeface="Times New Roman"/>
                          <a:cs typeface="Lucida Sans Unicode"/>
                        </a:rPr>
                        <a:t>2006/48/EC </a:t>
                      </a:r>
                      <a:r>
                        <a:rPr lang="en-GB" sz="1300" dirty="0">
                          <a:latin typeface="+mn-lt"/>
                          <a:ea typeface="Times New Roman"/>
                          <a:cs typeface="Lucida Sans Unicode"/>
                        </a:rPr>
                        <a:t>relating to the taking up and pursuit of the business of credit </a:t>
                      </a:r>
                      <a:r>
                        <a:rPr lang="en-GB" sz="1300" dirty="0" smtClean="0">
                          <a:latin typeface="+mn-lt"/>
                          <a:ea typeface="Times New Roman"/>
                          <a:cs typeface="Lucida Sans Unicode"/>
                        </a:rPr>
                        <a:t>institutions</a:t>
                      </a:r>
                      <a:endParaRPr lang="nl-BE" sz="13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147">
                <a:tc>
                  <a:txBody>
                    <a:bodyPr/>
                    <a:lstStyle/>
                    <a:p>
                      <a:pPr algn="ctr">
                        <a:lnSpc>
                          <a:spcPct val="100000"/>
                        </a:lnSpc>
                        <a:spcAft>
                          <a:spcPts val="0"/>
                        </a:spcAft>
                      </a:pPr>
                      <a:r>
                        <a:rPr lang="en-GB" sz="1300" dirty="0">
                          <a:latin typeface="+mn-lt"/>
                          <a:ea typeface="Times New Roman"/>
                          <a:cs typeface="Lucida Sans Unicode"/>
                        </a:rPr>
                        <a:t>Directive 2006/49/EC </a:t>
                      </a:r>
                      <a:r>
                        <a:rPr lang="en-GB" sz="1300" dirty="0" smtClean="0">
                          <a:latin typeface="+mn-lt"/>
                          <a:ea typeface="Times New Roman"/>
                          <a:cs typeface="Lucida Sans Unicode"/>
                        </a:rPr>
                        <a:t>on </a:t>
                      </a:r>
                      <a:r>
                        <a:rPr lang="en-GB" sz="1300" dirty="0">
                          <a:latin typeface="+mn-lt"/>
                          <a:ea typeface="Times New Roman"/>
                          <a:cs typeface="Lucida Sans Unicode"/>
                        </a:rPr>
                        <a:t>the capital adequacy of investment firms and credit institutions.</a:t>
                      </a:r>
                      <a:endParaRPr lang="nl-BE" sz="1300" dirty="0">
                        <a:latin typeface="+mn-lt"/>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Chart 8"/>
          <p:cNvGraphicFramePr/>
          <p:nvPr/>
        </p:nvGraphicFramePr>
        <p:xfrm>
          <a:off x="5310190" y="3357562"/>
          <a:ext cx="4071966" cy="27860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72832"/>
          </a:xfrm>
        </p:spPr>
        <p:txBody>
          <a:bodyPr/>
          <a:lstStyle/>
          <a:p>
            <a:r>
              <a:rPr lang="en-GB" dirty="0" smtClean="0"/>
              <a:t>Most burdensome IOs identified for Financial Services</a:t>
            </a:r>
            <a:endParaRPr lang="nl-BE" dirty="0"/>
          </a:p>
        </p:txBody>
      </p:sp>
      <p:sp>
        <p:nvSpPr>
          <p:cNvPr id="4" name="Slide Number Placeholder 3"/>
          <p:cNvSpPr>
            <a:spLocks noGrp="1"/>
          </p:cNvSpPr>
          <p:nvPr>
            <p:ph type="sldNum" sz="quarter" idx="11"/>
          </p:nvPr>
        </p:nvSpPr>
        <p:spPr>
          <a:xfrm>
            <a:off x="4794251" y="6621914"/>
            <a:ext cx="314189" cy="153888"/>
          </a:xfrm>
        </p:spPr>
        <p:txBody>
          <a:bodyPr/>
          <a:lstStyle/>
          <a:p>
            <a:pPr>
              <a:defRPr/>
            </a:pPr>
            <a:r>
              <a:rPr lang="nl-NL" smtClean="0"/>
              <a:t>- </a:t>
            </a:r>
            <a:fld id="{26EBBA57-CFC8-443F-8C7C-1B577E93823C}" type="slidenum">
              <a:rPr lang="nl-NL" smtClean="0"/>
              <a:pPr>
                <a:defRPr/>
              </a:pPr>
              <a:t>12</a:t>
            </a:fld>
            <a:r>
              <a:rPr lang="nl-NL" smtClean="0"/>
              <a:t> -</a:t>
            </a:r>
            <a:endParaRPr lang="nl-NL"/>
          </a:p>
        </p:txBody>
      </p:sp>
      <p:graphicFrame>
        <p:nvGraphicFramePr>
          <p:cNvPr id="11" name="Table 10"/>
          <p:cNvGraphicFramePr>
            <a:graphicFrameLocks noGrp="1"/>
          </p:cNvGraphicFramePr>
          <p:nvPr/>
        </p:nvGraphicFramePr>
        <p:xfrm>
          <a:off x="380969" y="1000108"/>
          <a:ext cx="9144064" cy="5063381"/>
        </p:xfrm>
        <a:graphic>
          <a:graphicData uri="http://schemas.openxmlformats.org/drawingml/2006/table">
            <a:tbl>
              <a:tblPr/>
              <a:tblGrid>
                <a:gridCol w="2290331"/>
                <a:gridCol w="1612145"/>
                <a:gridCol w="1367340"/>
                <a:gridCol w="1323780"/>
                <a:gridCol w="1402475"/>
                <a:gridCol w="1147993"/>
              </a:tblGrid>
              <a:tr h="571503">
                <a:tc rowSpan="2">
                  <a:txBody>
                    <a:bodyPr/>
                    <a:lstStyle/>
                    <a:p>
                      <a:pPr algn="ctr">
                        <a:lnSpc>
                          <a:spcPct val="130000"/>
                        </a:lnSpc>
                        <a:spcAft>
                          <a:spcPts val="0"/>
                        </a:spcAft>
                      </a:pPr>
                      <a:r>
                        <a:rPr lang="en-GB" sz="1200" b="1" kern="1200" dirty="0" smtClean="0">
                          <a:solidFill>
                            <a:schemeClr val="tx1"/>
                          </a:solidFill>
                          <a:latin typeface="+mn-lt"/>
                          <a:ea typeface="+mn-ea"/>
                          <a:cs typeface="+mn-cs"/>
                        </a:rPr>
                        <a:t>EU requirement</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rowSpan="2">
                  <a:txBody>
                    <a:bodyPr/>
                    <a:lstStyle/>
                    <a:p>
                      <a:pPr algn="ctr">
                        <a:lnSpc>
                          <a:spcPct val="130000"/>
                        </a:lnSpc>
                        <a:spcAft>
                          <a:spcPts val="0"/>
                        </a:spcAft>
                      </a:pPr>
                      <a:r>
                        <a:rPr lang="en-GB" sz="1200" b="1" kern="1200" dirty="0" smtClean="0">
                          <a:solidFill>
                            <a:schemeClr val="tx1"/>
                          </a:solidFill>
                          <a:latin typeface="+mn-lt"/>
                          <a:ea typeface="+mn-ea"/>
                          <a:cs typeface="+mn-cs"/>
                        </a:rPr>
                        <a:t>EU legislation</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rowSpan="2">
                  <a:txBody>
                    <a:bodyPr/>
                    <a:lstStyle/>
                    <a:p>
                      <a:pPr algn="ctr">
                        <a:lnSpc>
                          <a:spcPct val="130000"/>
                        </a:lnSpc>
                        <a:spcAft>
                          <a:spcPts val="0"/>
                        </a:spcAft>
                      </a:pPr>
                      <a:r>
                        <a:rPr lang="en-GB" sz="1200" b="1" kern="1200" dirty="0" smtClean="0">
                          <a:solidFill>
                            <a:schemeClr val="tx1"/>
                          </a:solidFill>
                          <a:latin typeface="+mn-lt"/>
                          <a:ea typeface="+mn-ea"/>
                          <a:cs typeface="+mn-cs"/>
                        </a:rPr>
                        <a:t>Article No.</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rowSpan="2">
                  <a:txBody>
                    <a:bodyPr/>
                    <a:lstStyle/>
                    <a:p>
                      <a:pPr algn="ctr">
                        <a:lnSpc>
                          <a:spcPct val="130000"/>
                        </a:lnSpc>
                        <a:spcAft>
                          <a:spcPts val="0"/>
                        </a:spcAft>
                      </a:pPr>
                      <a:r>
                        <a:rPr lang="en-GB" sz="1200" b="1" kern="1200" dirty="0" smtClean="0">
                          <a:solidFill>
                            <a:schemeClr val="tx1"/>
                          </a:solidFill>
                          <a:latin typeface="+mn-lt"/>
                          <a:ea typeface="+mn-ea"/>
                          <a:cs typeface="+mn-cs"/>
                        </a:rPr>
                        <a:t>Administrative cost </a:t>
                      </a:r>
                      <a:endParaRPr lang="nl-BE" sz="1200" b="1" kern="1200" dirty="0" smtClean="0">
                        <a:solidFill>
                          <a:schemeClr val="tx1"/>
                        </a:solidFill>
                        <a:latin typeface="+mn-lt"/>
                        <a:ea typeface="+mn-ea"/>
                        <a:cs typeface="+mn-cs"/>
                      </a:endParaRPr>
                    </a:p>
                    <a:p>
                      <a:pPr algn="ctr">
                        <a:lnSpc>
                          <a:spcPct val="130000"/>
                        </a:lnSpc>
                        <a:spcAft>
                          <a:spcPts val="0"/>
                        </a:spcAft>
                      </a:pPr>
                      <a:r>
                        <a:rPr lang="en-GB" sz="1200" b="1" kern="1200" dirty="0" smtClean="0">
                          <a:solidFill>
                            <a:schemeClr val="tx1"/>
                          </a:solidFill>
                          <a:latin typeface="+mn-lt"/>
                          <a:ea typeface="+mn-ea"/>
                          <a:cs typeface="+mn-cs"/>
                        </a:rPr>
                        <a:t>(€ x 1,000)</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gridSpan="2">
                  <a:txBody>
                    <a:bodyPr/>
                    <a:lstStyle/>
                    <a:p>
                      <a:pPr algn="ctr">
                        <a:lnSpc>
                          <a:spcPct val="130000"/>
                        </a:lnSpc>
                        <a:spcAft>
                          <a:spcPts val="0"/>
                        </a:spcAft>
                      </a:pPr>
                      <a:r>
                        <a:rPr lang="en-GB" sz="1200" b="1" kern="1200" dirty="0" smtClean="0">
                          <a:solidFill>
                            <a:schemeClr val="tx1"/>
                          </a:solidFill>
                          <a:latin typeface="+mn-lt"/>
                          <a:ea typeface="+mn-ea"/>
                          <a:cs typeface="+mn-cs"/>
                        </a:rPr>
                        <a:t>Administrative burden</a:t>
                      </a:r>
                    </a:p>
                    <a:p>
                      <a:pPr algn="ctr">
                        <a:lnSpc>
                          <a:spcPct val="130000"/>
                        </a:lnSpc>
                        <a:spcAft>
                          <a:spcPts val="0"/>
                        </a:spcAft>
                      </a:pPr>
                      <a:r>
                        <a:rPr lang="en-GB" sz="1200" b="1" kern="1200" dirty="0" smtClean="0">
                          <a:solidFill>
                            <a:schemeClr val="tx1"/>
                          </a:solidFill>
                          <a:latin typeface="+mn-lt"/>
                          <a:ea typeface="+mn-ea"/>
                          <a:cs typeface="+mn-cs"/>
                        </a:rPr>
                        <a:t>(i.e. without business-as-usual costs”)</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tc hMerge="1">
                  <a:txBody>
                    <a:bodyPr/>
                    <a:lstStyle/>
                    <a:p>
                      <a:endParaRPr lang="en-GB"/>
                    </a:p>
                  </a:txBody>
                  <a:tcPr/>
                </a:tc>
              </a:tr>
              <a:tr h="39561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pPr algn="ctr">
                        <a:lnSpc>
                          <a:spcPct val="130000"/>
                        </a:lnSpc>
                        <a:spcAft>
                          <a:spcPts val="0"/>
                        </a:spcAft>
                      </a:pPr>
                      <a:endParaRPr lang="nl-BE" sz="1000" dirty="0">
                        <a:latin typeface="Times New Roman"/>
                        <a:ea typeface="Times New Roman"/>
                        <a:cs typeface="Times New Roman"/>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30000"/>
                        </a:lnSpc>
                        <a:spcAft>
                          <a:spcPts val="0"/>
                        </a:spcAft>
                      </a:pPr>
                      <a:r>
                        <a:rPr lang="en-GB" sz="1100" b="1" kern="1200" dirty="0" smtClean="0">
                          <a:solidFill>
                            <a:schemeClr val="tx1"/>
                          </a:solidFill>
                          <a:latin typeface="+mn-lt"/>
                          <a:ea typeface="+mn-ea"/>
                          <a:cs typeface="+mn-cs"/>
                        </a:rPr>
                        <a:t>Admin. burden </a:t>
                      </a:r>
                      <a:endParaRPr lang="nl-BE" sz="1100" b="1" kern="1200" dirty="0" smtClean="0">
                        <a:solidFill>
                          <a:schemeClr val="tx1"/>
                        </a:solidFill>
                        <a:latin typeface="+mn-lt"/>
                        <a:ea typeface="+mn-ea"/>
                        <a:cs typeface="+mn-cs"/>
                      </a:endParaRPr>
                    </a:p>
                    <a:p>
                      <a:pPr algn="ctr">
                        <a:lnSpc>
                          <a:spcPct val="130000"/>
                        </a:lnSpc>
                        <a:spcAft>
                          <a:spcPts val="0"/>
                        </a:spcAft>
                      </a:pPr>
                      <a:r>
                        <a:rPr lang="en-GB" sz="1100" b="1" kern="1200" dirty="0" smtClean="0">
                          <a:solidFill>
                            <a:schemeClr val="tx1"/>
                          </a:solidFill>
                          <a:latin typeface="+mn-lt"/>
                          <a:ea typeface="+mn-ea"/>
                          <a:cs typeface="+mn-cs"/>
                        </a:rPr>
                        <a:t>(€ x 1,000)</a:t>
                      </a:r>
                      <a:endParaRPr lang="nl-BE" sz="11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130000"/>
                        </a:lnSpc>
                        <a:spcAft>
                          <a:spcPts val="0"/>
                        </a:spcAft>
                      </a:pPr>
                      <a:r>
                        <a:rPr lang="en-GB" sz="1100" b="1" kern="1200" dirty="0" smtClean="0">
                          <a:solidFill>
                            <a:schemeClr val="tx1"/>
                          </a:solidFill>
                          <a:latin typeface="+mn-lt"/>
                          <a:ea typeface="+mn-ea"/>
                          <a:cs typeface="+mn-cs"/>
                        </a:rPr>
                        <a:t>Share of admin. cost (%)</a:t>
                      </a:r>
                      <a:endParaRPr lang="nl-BE" sz="11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690757">
                <a:tc>
                  <a:txBody>
                    <a:bodyPr/>
                    <a:lstStyle/>
                    <a:p>
                      <a:pPr>
                        <a:lnSpc>
                          <a:spcPct val="130000"/>
                        </a:lnSpc>
                        <a:spcAft>
                          <a:spcPts val="0"/>
                        </a:spcAft>
                      </a:pPr>
                      <a:r>
                        <a:rPr lang="en-GB" sz="1200" b="1" kern="1200" dirty="0" smtClean="0">
                          <a:solidFill>
                            <a:schemeClr val="tx1"/>
                          </a:solidFill>
                          <a:latin typeface="+mn-lt"/>
                          <a:ea typeface="+mn-ea"/>
                          <a:cs typeface="+mn-cs"/>
                        </a:rPr>
                        <a:t>1. Provision of information to the policy holder</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30000"/>
                        </a:lnSpc>
                        <a:spcAft>
                          <a:spcPts val="0"/>
                        </a:spcAft>
                      </a:pPr>
                      <a:r>
                        <a:rPr lang="en-GB" sz="1200" kern="1200" dirty="0" smtClean="0">
                          <a:solidFill>
                            <a:schemeClr val="tx1"/>
                          </a:solidFill>
                          <a:latin typeface="+mn-lt"/>
                          <a:ea typeface="+mn-ea"/>
                          <a:cs typeface="+mn-cs"/>
                        </a:rPr>
                        <a:t>Directive 2002/83/EC</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Art. 36</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b="1" kern="1200" dirty="0" smtClean="0">
                          <a:solidFill>
                            <a:schemeClr val="tx1"/>
                          </a:solidFill>
                          <a:latin typeface="+mn-lt"/>
                          <a:ea typeface="+mn-ea"/>
                          <a:cs typeface="+mn-cs"/>
                        </a:rPr>
                        <a:t>494,433.40</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370,825.10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75</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05882">
                <a:tc>
                  <a:txBody>
                    <a:bodyPr/>
                    <a:lstStyle/>
                    <a:p>
                      <a:pPr>
                        <a:lnSpc>
                          <a:spcPct val="130000"/>
                        </a:lnSpc>
                        <a:spcAft>
                          <a:spcPts val="0"/>
                        </a:spcAft>
                      </a:pPr>
                      <a:r>
                        <a:rPr lang="en-GB" sz="1200" b="1" kern="1200" dirty="0" smtClean="0">
                          <a:solidFill>
                            <a:schemeClr val="tx1"/>
                          </a:solidFill>
                          <a:latin typeface="+mn-lt"/>
                          <a:ea typeface="+mn-ea"/>
                          <a:cs typeface="+mn-cs"/>
                        </a:rPr>
                        <a:t>2. Proof for internal review</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30000"/>
                        </a:lnSpc>
                        <a:spcAft>
                          <a:spcPts val="0"/>
                        </a:spcAft>
                      </a:pPr>
                      <a:r>
                        <a:rPr lang="en-GB" sz="1200" kern="1200" dirty="0" smtClean="0">
                          <a:solidFill>
                            <a:schemeClr val="tx1"/>
                          </a:solidFill>
                          <a:latin typeface="+mn-lt"/>
                          <a:ea typeface="+mn-ea"/>
                          <a:cs typeface="+mn-cs"/>
                        </a:rPr>
                        <a:t>Directive 2006/48/EC</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Art. 123</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b="1" kern="1200" dirty="0" smtClean="0">
                          <a:solidFill>
                            <a:schemeClr val="tx1"/>
                          </a:solidFill>
                          <a:latin typeface="+mn-lt"/>
                          <a:ea typeface="+mn-ea"/>
                          <a:cs typeface="+mn-cs"/>
                        </a:rPr>
                        <a:t>318,569.80</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159,284.90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50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05882">
                <a:tc>
                  <a:txBody>
                    <a:bodyPr/>
                    <a:lstStyle/>
                    <a:p>
                      <a:pPr>
                        <a:lnSpc>
                          <a:spcPct val="130000"/>
                        </a:lnSpc>
                        <a:spcAft>
                          <a:spcPts val="0"/>
                        </a:spcAft>
                      </a:pPr>
                      <a:r>
                        <a:rPr lang="en-GB" sz="1200" b="1" kern="1200" dirty="0" smtClean="0">
                          <a:solidFill>
                            <a:schemeClr val="tx1"/>
                          </a:solidFill>
                          <a:latin typeface="+mn-lt"/>
                          <a:ea typeface="+mn-ea"/>
                          <a:cs typeface="+mn-cs"/>
                        </a:rPr>
                        <a:t>3. Keeping a trading book</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30000"/>
                        </a:lnSpc>
                        <a:spcAft>
                          <a:spcPts val="0"/>
                        </a:spcAft>
                      </a:pPr>
                      <a:r>
                        <a:rPr lang="en-GB" sz="1200" kern="1200" dirty="0" smtClean="0">
                          <a:solidFill>
                            <a:schemeClr val="tx1"/>
                          </a:solidFill>
                          <a:latin typeface="+mn-lt"/>
                          <a:ea typeface="+mn-ea"/>
                          <a:cs typeface="+mn-cs"/>
                        </a:rPr>
                        <a:t>Directive 2006/49/EC</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Art. 11(1)</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b="1" kern="1200" dirty="0" smtClean="0">
                          <a:solidFill>
                            <a:schemeClr val="tx1"/>
                          </a:solidFill>
                          <a:latin typeface="+mn-lt"/>
                          <a:ea typeface="+mn-ea"/>
                          <a:cs typeface="+mn-cs"/>
                        </a:rPr>
                        <a:t>262,748.70</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05882">
                <a:tc>
                  <a:txBody>
                    <a:bodyPr/>
                    <a:lstStyle/>
                    <a:p>
                      <a:pPr>
                        <a:lnSpc>
                          <a:spcPct val="130000"/>
                        </a:lnSpc>
                        <a:spcAft>
                          <a:spcPts val="0"/>
                        </a:spcAft>
                      </a:pPr>
                      <a:r>
                        <a:rPr lang="en-GB" sz="1200" b="1" kern="1200" dirty="0" smtClean="0">
                          <a:solidFill>
                            <a:schemeClr val="tx1"/>
                          </a:solidFill>
                          <a:latin typeface="+mn-lt"/>
                          <a:ea typeface="+mn-ea"/>
                          <a:cs typeface="+mn-cs"/>
                        </a:rPr>
                        <a:t>4. Reporting to competent authorities on compliance with rules</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30000"/>
                        </a:lnSpc>
                        <a:spcAft>
                          <a:spcPts val="0"/>
                        </a:spcAft>
                      </a:pPr>
                      <a:r>
                        <a:rPr lang="en-GB" sz="1200" kern="1200" dirty="0" smtClean="0">
                          <a:solidFill>
                            <a:schemeClr val="tx1"/>
                          </a:solidFill>
                          <a:latin typeface="+mn-lt"/>
                          <a:ea typeface="+mn-ea"/>
                          <a:cs typeface="+mn-cs"/>
                        </a:rPr>
                        <a:t>Directive 2006/49/EC</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Art. 35(1-4)</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b="1" kern="1200" dirty="0" smtClean="0">
                          <a:solidFill>
                            <a:schemeClr val="tx1"/>
                          </a:solidFill>
                          <a:latin typeface="+mn-lt"/>
                          <a:ea typeface="+mn-ea"/>
                          <a:cs typeface="+mn-cs"/>
                        </a:rPr>
                        <a:t>168,365.90</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126,274.40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75</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805882">
                <a:tc>
                  <a:txBody>
                    <a:bodyPr/>
                    <a:lstStyle/>
                    <a:p>
                      <a:pPr>
                        <a:lnSpc>
                          <a:spcPct val="130000"/>
                        </a:lnSpc>
                        <a:spcAft>
                          <a:spcPts val="0"/>
                        </a:spcAft>
                      </a:pPr>
                      <a:r>
                        <a:rPr lang="en-GB" sz="1200" b="1" kern="1200" dirty="0" smtClean="0">
                          <a:solidFill>
                            <a:schemeClr val="tx1"/>
                          </a:solidFill>
                          <a:latin typeface="+mn-lt"/>
                          <a:ea typeface="+mn-ea"/>
                          <a:cs typeface="+mn-cs"/>
                        </a:rPr>
                        <a:t>5. Public disclosure of information by credit institutions</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30000"/>
                        </a:lnSpc>
                        <a:spcAft>
                          <a:spcPts val="0"/>
                        </a:spcAft>
                      </a:pPr>
                      <a:r>
                        <a:rPr lang="en-GB" sz="1200" kern="1200" dirty="0" smtClean="0">
                          <a:solidFill>
                            <a:schemeClr val="tx1"/>
                          </a:solidFill>
                          <a:latin typeface="+mn-lt"/>
                          <a:ea typeface="+mn-ea"/>
                          <a:cs typeface="+mn-cs"/>
                        </a:rPr>
                        <a:t>Directive 2006/48/EC</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de-DE" sz="1200" kern="1200" dirty="0" smtClean="0">
                          <a:solidFill>
                            <a:schemeClr val="tx1"/>
                          </a:solidFill>
                          <a:latin typeface="+mn-lt"/>
                          <a:ea typeface="+mn-ea"/>
                          <a:cs typeface="+mn-cs"/>
                        </a:rPr>
                        <a:t>Art. 145 to 149;  Art.172</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b="1" kern="1200" dirty="0" smtClean="0">
                          <a:solidFill>
                            <a:schemeClr val="tx1"/>
                          </a:solidFill>
                          <a:latin typeface="+mn-lt"/>
                          <a:ea typeface="+mn-ea"/>
                          <a:cs typeface="+mn-cs"/>
                        </a:rPr>
                        <a:t>66,665.80</a:t>
                      </a:r>
                      <a:endParaRPr lang="nl-BE" sz="1200" b="1"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16,667.90</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r">
                        <a:lnSpc>
                          <a:spcPct val="130000"/>
                        </a:lnSpc>
                        <a:spcAft>
                          <a:spcPts val="0"/>
                        </a:spcAft>
                      </a:pPr>
                      <a:r>
                        <a:rPr lang="en-GB" sz="1200" kern="1200" dirty="0" smtClean="0">
                          <a:solidFill>
                            <a:schemeClr val="tx1"/>
                          </a:solidFill>
                          <a:latin typeface="+mn-lt"/>
                          <a:ea typeface="+mn-ea"/>
                          <a:cs typeface="+mn-cs"/>
                        </a:rPr>
                        <a:t>25</a:t>
                      </a:r>
                      <a:endParaRPr lang="nl-BE" sz="1200" kern="1200" dirty="0" smtClean="0">
                        <a:solidFill>
                          <a:schemeClr val="tx1"/>
                        </a:solidFill>
                        <a:latin typeface="+mn-lt"/>
                        <a:ea typeface="+mn-ea"/>
                        <a:cs typeface="+mn-cs"/>
                      </a:endParaRPr>
                    </a:p>
                  </a:txBody>
                  <a:tcPr marL="28714" marR="287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500042"/>
            <a:ext cx="9059863" cy="272832"/>
          </a:xfrm>
        </p:spPr>
        <p:txBody>
          <a:bodyPr/>
          <a:lstStyle/>
          <a:p>
            <a:r>
              <a:rPr lang="nl-BE" dirty="0" err="1" smtClean="0"/>
              <a:t>From</a:t>
            </a:r>
            <a:r>
              <a:rPr lang="nl-BE" dirty="0" smtClean="0"/>
              <a:t> </a:t>
            </a:r>
            <a:r>
              <a:rPr lang="nl-BE" dirty="0" err="1" smtClean="0"/>
              <a:t>measurement</a:t>
            </a:r>
            <a:r>
              <a:rPr lang="nl-BE" dirty="0" smtClean="0"/>
              <a:t> to </a:t>
            </a:r>
            <a:r>
              <a:rPr lang="nl-BE" dirty="0" err="1" smtClean="0"/>
              <a:t>reduction</a:t>
            </a:r>
            <a:r>
              <a:rPr lang="nl-BE" dirty="0" smtClean="0"/>
              <a:t> of the </a:t>
            </a:r>
            <a:r>
              <a:rPr lang="nl-BE" dirty="0" err="1" smtClean="0"/>
              <a:t>burden</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13</a:t>
            </a:fld>
            <a:r>
              <a:rPr lang="nl-NL" smtClean="0"/>
              <a:t> -</a:t>
            </a:r>
            <a:endParaRPr lang="nl-NL"/>
          </a:p>
        </p:txBody>
      </p:sp>
      <p:sp>
        <p:nvSpPr>
          <p:cNvPr id="18" name="Content Placeholder 17"/>
          <p:cNvSpPr>
            <a:spLocks noGrp="1"/>
          </p:cNvSpPr>
          <p:nvPr>
            <p:ph idx="1"/>
          </p:nvPr>
        </p:nvSpPr>
        <p:spPr/>
        <p:txBody>
          <a:bodyPr/>
          <a:lstStyle/>
          <a:p>
            <a:r>
              <a:rPr lang="nl-BE" dirty="0" err="1" smtClean="0"/>
              <a:t>Assessment</a:t>
            </a:r>
            <a:r>
              <a:rPr lang="nl-BE" dirty="0" smtClean="0"/>
              <a:t> of different </a:t>
            </a:r>
            <a:r>
              <a:rPr lang="nl-BE" dirty="0" err="1" smtClean="0"/>
              <a:t>ways</a:t>
            </a:r>
            <a:r>
              <a:rPr lang="nl-BE" dirty="0" smtClean="0"/>
              <a:t> to </a:t>
            </a:r>
            <a:r>
              <a:rPr lang="nl-BE" dirty="0" err="1" smtClean="0"/>
              <a:t>reduce</a:t>
            </a:r>
            <a:r>
              <a:rPr lang="nl-BE" dirty="0" smtClean="0"/>
              <a:t> the </a:t>
            </a:r>
            <a:r>
              <a:rPr lang="nl-BE" dirty="0" err="1" smtClean="0"/>
              <a:t>burden</a:t>
            </a:r>
            <a:r>
              <a:rPr lang="nl-BE" dirty="0" smtClean="0"/>
              <a:t>:</a:t>
            </a:r>
          </a:p>
          <a:p>
            <a:pPr lvl="1"/>
            <a:r>
              <a:rPr lang="nl-BE" dirty="0" err="1" smtClean="0"/>
              <a:t>Change</a:t>
            </a:r>
            <a:r>
              <a:rPr lang="nl-BE" dirty="0" smtClean="0"/>
              <a:t> of the </a:t>
            </a:r>
            <a:r>
              <a:rPr lang="nl-BE" dirty="0" err="1" smtClean="0"/>
              <a:t>legal</a:t>
            </a:r>
            <a:r>
              <a:rPr lang="nl-BE" dirty="0" smtClean="0"/>
              <a:t> </a:t>
            </a:r>
            <a:r>
              <a:rPr lang="nl-BE" dirty="0" err="1" smtClean="0"/>
              <a:t>framework</a:t>
            </a:r>
            <a:endParaRPr lang="nl-BE" dirty="0" smtClean="0"/>
          </a:p>
          <a:p>
            <a:pPr lvl="1"/>
            <a:r>
              <a:rPr lang="nl-BE" dirty="0" err="1" smtClean="0"/>
              <a:t>Process</a:t>
            </a:r>
            <a:r>
              <a:rPr lang="nl-BE" dirty="0" smtClean="0"/>
              <a:t> </a:t>
            </a:r>
            <a:r>
              <a:rPr lang="nl-BE" dirty="0" err="1" smtClean="0"/>
              <a:t>optimisation</a:t>
            </a:r>
            <a:endParaRPr lang="nl-BE" dirty="0" smtClean="0"/>
          </a:p>
          <a:p>
            <a:pPr lvl="1"/>
            <a:r>
              <a:rPr lang="nl-BE" dirty="0" err="1" smtClean="0"/>
              <a:t>E-Government</a:t>
            </a:r>
            <a:r>
              <a:rPr lang="nl-BE" dirty="0" smtClean="0"/>
              <a:t> </a:t>
            </a:r>
            <a:r>
              <a:rPr lang="nl-BE" dirty="0" err="1" smtClean="0"/>
              <a:t>potential</a:t>
            </a:r>
            <a:endParaRPr lang="nl-BE" dirty="0" smtClean="0"/>
          </a:p>
          <a:p>
            <a:r>
              <a:rPr lang="nl-BE" dirty="0" err="1" smtClean="0"/>
              <a:t>Initiatives</a:t>
            </a:r>
            <a:r>
              <a:rPr lang="nl-BE" dirty="0" smtClean="0"/>
              <a:t> at </a:t>
            </a:r>
            <a:r>
              <a:rPr lang="nl-BE" dirty="0" err="1" smtClean="0"/>
              <a:t>two</a:t>
            </a:r>
            <a:r>
              <a:rPr lang="nl-BE" dirty="0" smtClean="0"/>
              <a:t> </a:t>
            </a:r>
            <a:r>
              <a:rPr lang="nl-BE" dirty="0" err="1" smtClean="0"/>
              <a:t>levels</a:t>
            </a:r>
            <a:r>
              <a:rPr lang="nl-BE" dirty="0" smtClean="0"/>
              <a:t>:</a:t>
            </a:r>
          </a:p>
          <a:p>
            <a:pPr lvl="1"/>
            <a:r>
              <a:rPr lang="nl-BE" dirty="0" smtClean="0"/>
              <a:t>At </a:t>
            </a:r>
            <a:r>
              <a:rPr lang="nl-BE" dirty="0" err="1" smtClean="0"/>
              <a:t>European</a:t>
            </a:r>
            <a:r>
              <a:rPr lang="nl-BE" dirty="0" smtClean="0"/>
              <a:t> level</a:t>
            </a:r>
          </a:p>
          <a:p>
            <a:pPr lvl="1"/>
            <a:r>
              <a:rPr lang="nl-BE" dirty="0" smtClean="0"/>
              <a:t>At </a:t>
            </a:r>
            <a:r>
              <a:rPr lang="nl-BE" dirty="0" err="1" smtClean="0"/>
              <a:t>national</a:t>
            </a:r>
            <a:r>
              <a:rPr lang="nl-BE" dirty="0" smtClean="0"/>
              <a:t> level (best </a:t>
            </a:r>
            <a:r>
              <a:rPr lang="nl-BE" dirty="0" err="1" smtClean="0"/>
              <a:t>practices</a:t>
            </a:r>
            <a:r>
              <a:rPr lang="nl-BE" dirty="0" smtClean="0"/>
              <a:t>)</a:t>
            </a:r>
          </a:p>
          <a:p>
            <a:r>
              <a:rPr lang="nl-BE" dirty="0" err="1" smtClean="0"/>
              <a:t>Result</a:t>
            </a:r>
            <a:r>
              <a:rPr lang="nl-BE" dirty="0" smtClean="0"/>
              <a:t> </a:t>
            </a:r>
            <a:r>
              <a:rPr lang="nl-BE" dirty="0" err="1" smtClean="0"/>
              <a:t>for</a:t>
            </a:r>
            <a:r>
              <a:rPr lang="nl-BE" dirty="0" smtClean="0"/>
              <a:t> the 13 </a:t>
            </a:r>
            <a:r>
              <a:rPr lang="nl-BE" dirty="0" err="1" smtClean="0"/>
              <a:t>Priority</a:t>
            </a:r>
            <a:r>
              <a:rPr lang="nl-BE" dirty="0" smtClean="0"/>
              <a:t> Areas in scope of the project:</a:t>
            </a:r>
          </a:p>
          <a:p>
            <a:endParaRPr lang="en-GB" dirty="0"/>
          </a:p>
        </p:txBody>
      </p:sp>
      <p:sp>
        <p:nvSpPr>
          <p:cNvPr id="20" name="AutoShape 9"/>
          <p:cNvSpPr>
            <a:spLocks noChangeArrowheads="1"/>
          </p:cNvSpPr>
          <p:nvPr/>
        </p:nvSpPr>
        <p:spPr bwMode="auto">
          <a:xfrm rot="16200000">
            <a:off x="2466171" y="2391630"/>
            <a:ext cx="2038999" cy="5104381"/>
          </a:xfrm>
          <a:custGeom>
            <a:avLst/>
            <a:gdLst>
              <a:gd name="G0" fmla="+- 778 0 0"/>
              <a:gd name="G1" fmla="+- 21600 0 778"/>
              <a:gd name="G2" fmla="*/ 778 1 2"/>
              <a:gd name="G3" fmla="+- 21600 0 G2"/>
              <a:gd name="G4" fmla="+/ 778 21600 2"/>
              <a:gd name="G5" fmla="+/ G1 0 2"/>
              <a:gd name="G6" fmla="*/ 21600 21600 778"/>
              <a:gd name="G7" fmla="*/ G6 1 2"/>
              <a:gd name="G8" fmla="+- 21600 0 G7"/>
              <a:gd name="G9" fmla="*/ 21600 1 2"/>
              <a:gd name="G10" fmla="+- 778 0 G9"/>
              <a:gd name="G11" fmla="?: G10 G8 0"/>
              <a:gd name="G12" fmla="?: G10 G7 21600"/>
              <a:gd name="T0" fmla="*/ 21211 w 21600"/>
              <a:gd name="T1" fmla="*/ 10800 h 21600"/>
              <a:gd name="T2" fmla="*/ 10800 w 21600"/>
              <a:gd name="T3" fmla="*/ 21600 h 21600"/>
              <a:gd name="T4" fmla="*/ 389 w 21600"/>
              <a:gd name="T5" fmla="*/ 10800 h 21600"/>
              <a:gd name="T6" fmla="*/ 10800 w 21600"/>
              <a:gd name="T7" fmla="*/ 0 h 21600"/>
              <a:gd name="T8" fmla="*/ 2189 w 21600"/>
              <a:gd name="T9" fmla="*/ 2189 h 21600"/>
              <a:gd name="T10" fmla="*/ 19411 w 21600"/>
              <a:gd name="T11" fmla="*/ 19411 h 21600"/>
            </a:gdLst>
            <a:ahLst/>
            <a:cxnLst>
              <a:cxn ang="0">
                <a:pos x="T0" y="T1"/>
              </a:cxn>
              <a:cxn ang="0">
                <a:pos x="T2" y="T3"/>
              </a:cxn>
              <a:cxn ang="0">
                <a:pos x="T4" y="T5"/>
              </a:cxn>
              <a:cxn ang="0">
                <a:pos x="T6" y="T7"/>
              </a:cxn>
            </a:cxnLst>
            <a:rect l="T8" t="T9" r="T10" b="T11"/>
            <a:pathLst>
              <a:path w="21600" h="21600">
                <a:moveTo>
                  <a:pt x="0" y="0"/>
                </a:moveTo>
                <a:lnTo>
                  <a:pt x="778" y="21600"/>
                </a:lnTo>
                <a:lnTo>
                  <a:pt x="20822" y="21600"/>
                </a:lnTo>
                <a:lnTo>
                  <a:pt x="21600" y="0"/>
                </a:lnTo>
                <a:close/>
              </a:path>
            </a:pathLst>
          </a:custGeom>
          <a:solidFill>
            <a:schemeClr val="accent2"/>
          </a:solidFill>
          <a:ln w="12700">
            <a:solidFill>
              <a:schemeClr val="tx1"/>
            </a:solidFill>
            <a:miter lim="800000"/>
            <a:headEnd/>
            <a:tailEnd/>
          </a:ln>
          <a:effectLst/>
        </p:spPr>
        <p:txBody>
          <a:bodyPr vert="eaVert" lIns="1476000" tIns="9144" rIns="9144" bIns="9144" anchor="b"/>
          <a:lstStyle/>
          <a:p>
            <a:pPr eaLnBrk="0" hangingPunct="0">
              <a:spcBef>
                <a:spcPct val="50000"/>
              </a:spcBef>
            </a:pPr>
            <a:r>
              <a:rPr lang="en-US" sz="1400" b="1" dirty="0" smtClean="0"/>
              <a:t>More than 320 recommendations mapped</a:t>
            </a:r>
            <a:endParaRPr lang="en-US" sz="1400" b="1" dirty="0"/>
          </a:p>
        </p:txBody>
      </p:sp>
      <p:sp>
        <p:nvSpPr>
          <p:cNvPr id="21" name="AutoShape 12"/>
          <p:cNvSpPr>
            <a:spLocks noChangeArrowheads="1"/>
          </p:cNvSpPr>
          <p:nvPr/>
        </p:nvSpPr>
        <p:spPr bwMode="auto">
          <a:xfrm rot="16200000">
            <a:off x="4378409" y="2974465"/>
            <a:ext cx="1748070" cy="4723643"/>
          </a:xfrm>
          <a:custGeom>
            <a:avLst/>
            <a:gdLst>
              <a:gd name="G0" fmla="+- 778 0 0"/>
              <a:gd name="G1" fmla="+- 21600 0 778"/>
              <a:gd name="G2" fmla="*/ 778 1 2"/>
              <a:gd name="G3" fmla="+- 21600 0 G2"/>
              <a:gd name="G4" fmla="+/ 778 21600 2"/>
              <a:gd name="G5" fmla="+/ G1 0 2"/>
              <a:gd name="G6" fmla="*/ 21600 21600 778"/>
              <a:gd name="G7" fmla="*/ G6 1 2"/>
              <a:gd name="G8" fmla="+- 21600 0 G7"/>
              <a:gd name="G9" fmla="*/ 21600 1 2"/>
              <a:gd name="G10" fmla="+- 778 0 G9"/>
              <a:gd name="G11" fmla="?: G10 G8 0"/>
              <a:gd name="G12" fmla="?: G10 G7 21600"/>
              <a:gd name="T0" fmla="*/ 21211 w 21600"/>
              <a:gd name="T1" fmla="*/ 10800 h 21600"/>
              <a:gd name="T2" fmla="*/ 10800 w 21600"/>
              <a:gd name="T3" fmla="*/ 21600 h 21600"/>
              <a:gd name="T4" fmla="*/ 389 w 21600"/>
              <a:gd name="T5" fmla="*/ 10800 h 21600"/>
              <a:gd name="T6" fmla="*/ 10800 w 21600"/>
              <a:gd name="T7" fmla="*/ 0 h 21600"/>
              <a:gd name="T8" fmla="*/ 2189 w 21600"/>
              <a:gd name="T9" fmla="*/ 2189 h 21600"/>
              <a:gd name="T10" fmla="*/ 19411 w 21600"/>
              <a:gd name="T11" fmla="*/ 19411 h 21600"/>
            </a:gdLst>
            <a:ahLst/>
            <a:cxnLst>
              <a:cxn ang="0">
                <a:pos x="T0" y="T1"/>
              </a:cxn>
              <a:cxn ang="0">
                <a:pos x="T2" y="T3"/>
              </a:cxn>
              <a:cxn ang="0">
                <a:pos x="T4" y="T5"/>
              </a:cxn>
              <a:cxn ang="0">
                <a:pos x="T6" y="T7"/>
              </a:cxn>
            </a:cxnLst>
            <a:rect l="T8" t="T9" r="T10" b="T11"/>
            <a:pathLst>
              <a:path w="21600" h="21600">
                <a:moveTo>
                  <a:pt x="0" y="0"/>
                </a:moveTo>
                <a:lnTo>
                  <a:pt x="778" y="21600"/>
                </a:lnTo>
                <a:lnTo>
                  <a:pt x="20822" y="21600"/>
                </a:lnTo>
                <a:lnTo>
                  <a:pt x="21600" y="0"/>
                </a:lnTo>
                <a:close/>
              </a:path>
            </a:pathLst>
          </a:custGeom>
          <a:solidFill>
            <a:schemeClr val="accent2"/>
          </a:solidFill>
          <a:ln w="12700">
            <a:solidFill>
              <a:schemeClr val="tx1"/>
            </a:solidFill>
            <a:miter lim="800000"/>
            <a:headEnd/>
            <a:tailEnd/>
          </a:ln>
          <a:effectLst/>
        </p:spPr>
        <p:txBody>
          <a:bodyPr vert="eaVert" lIns="1260000" tIns="9144" rIns="9144" bIns="9144" anchor="b"/>
          <a:lstStyle/>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r>
              <a:rPr lang="en-US" sz="1400" b="1" dirty="0" smtClean="0"/>
              <a:t>100 recommendations shortlisted</a:t>
            </a:r>
            <a:endParaRPr lang="en-US" sz="1400" b="1" dirty="0"/>
          </a:p>
        </p:txBody>
      </p:sp>
      <p:sp>
        <p:nvSpPr>
          <p:cNvPr id="22" name="AutoShape 15"/>
          <p:cNvSpPr>
            <a:spLocks noChangeArrowheads="1"/>
          </p:cNvSpPr>
          <p:nvPr/>
        </p:nvSpPr>
        <p:spPr bwMode="auto">
          <a:xfrm rot="16200000">
            <a:off x="6260506" y="3307746"/>
            <a:ext cx="1480757" cy="4476791"/>
          </a:xfrm>
          <a:custGeom>
            <a:avLst/>
            <a:gdLst>
              <a:gd name="G0" fmla="+- 778 0 0"/>
              <a:gd name="G1" fmla="+- 21600 0 778"/>
              <a:gd name="G2" fmla="*/ 778 1 2"/>
              <a:gd name="G3" fmla="+- 21600 0 G2"/>
              <a:gd name="G4" fmla="+/ 778 21600 2"/>
              <a:gd name="G5" fmla="+/ G1 0 2"/>
              <a:gd name="G6" fmla="*/ 21600 21600 778"/>
              <a:gd name="G7" fmla="*/ G6 1 2"/>
              <a:gd name="G8" fmla="+- 21600 0 G7"/>
              <a:gd name="G9" fmla="*/ 21600 1 2"/>
              <a:gd name="G10" fmla="+- 778 0 G9"/>
              <a:gd name="G11" fmla="?: G10 G8 0"/>
              <a:gd name="G12" fmla="?: G10 G7 21600"/>
              <a:gd name="T0" fmla="*/ 21211 w 21600"/>
              <a:gd name="T1" fmla="*/ 10800 h 21600"/>
              <a:gd name="T2" fmla="*/ 10800 w 21600"/>
              <a:gd name="T3" fmla="*/ 21600 h 21600"/>
              <a:gd name="T4" fmla="*/ 389 w 21600"/>
              <a:gd name="T5" fmla="*/ 10800 h 21600"/>
              <a:gd name="T6" fmla="*/ 10800 w 21600"/>
              <a:gd name="T7" fmla="*/ 0 h 21600"/>
              <a:gd name="T8" fmla="*/ 2189 w 21600"/>
              <a:gd name="T9" fmla="*/ 2189 h 21600"/>
              <a:gd name="T10" fmla="*/ 19411 w 21600"/>
              <a:gd name="T11" fmla="*/ 19411 h 21600"/>
            </a:gdLst>
            <a:ahLst/>
            <a:cxnLst>
              <a:cxn ang="0">
                <a:pos x="T0" y="T1"/>
              </a:cxn>
              <a:cxn ang="0">
                <a:pos x="T2" y="T3"/>
              </a:cxn>
              <a:cxn ang="0">
                <a:pos x="T4" y="T5"/>
              </a:cxn>
              <a:cxn ang="0">
                <a:pos x="T6" y="T7"/>
              </a:cxn>
            </a:cxnLst>
            <a:rect l="T8" t="T9" r="T10" b="T11"/>
            <a:pathLst>
              <a:path w="21600" h="21600">
                <a:moveTo>
                  <a:pt x="0" y="0"/>
                </a:moveTo>
                <a:lnTo>
                  <a:pt x="778" y="21600"/>
                </a:lnTo>
                <a:lnTo>
                  <a:pt x="20822" y="21600"/>
                </a:lnTo>
                <a:lnTo>
                  <a:pt x="21600" y="0"/>
                </a:lnTo>
                <a:close/>
              </a:path>
            </a:pathLst>
          </a:custGeom>
          <a:solidFill>
            <a:srgbClr val="92D050"/>
          </a:solidFill>
          <a:ln w="12700">
            <a:solidFill>
              <a:schemeClr val="tx1"/>
            </a:solidFill>
            <a:miter lim="800000"/>
            <a:headEnd/>
            <a:tailEnd/>
          </a:ln>
          <a:effectLst/>
        </p:spPr>
        <p:txBody>
          <a:bodyPr vert="eaVert" lIns="756000" tIns="9144" rIns="9144" bIns="9144" anchor="b"/>
          <a:lstStyle/>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endParaRPr lang="en-US" sz="1400" b="1" dirty="0" smtClean="0"/>
          </a:p>
          <a:p>
            <a:pPr eaLnBrk="0" hangingPunct="0">
              <a:spcBef>
                <a:spcPct val="50000"/>
              </a:spcBef>
            </a:pPr>
            <a:r>
              <a:rPr lang="en-US" sz="1400" b="1" dirty="0" smtClean="0"/>
              <a:t>23 recommendation </a:t>
            </a:r>
            <a:r>
              <a:rPr lang="en-US" sz="1400" b="1" dirty="0" err="1" smtClean="0"/>
              <a:t>prioritised</a:t>
            </a:r>
            <a:r>
              <a:rPr lang="en-US" sz="1400" b="1" dirty="0" smtClean="0"/>
              <a:t> by the European Commission</a:t>
            </a:r>
            <a:endParaRPr lang="en-US" sz="1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512962"/>
            <a:ext cx="9059863" cy="293607"/>
          </a:xfrm>
        </p:spPr>
        <p:txBody>
          <a:bodyPr/>
          <a:lstStyle/>
          <a:p>
            <a:r>
              <a:rPr lang="nl-BE" dirty="0" err="1" smtClean="0"/>
              <a:t>Main</a:t>
            </a:r>
            <a:r>
              <a:rPr lang="nl-BE" dirty="0" smtClean="0"/>
              <a:t> Financial Services </a:t>
            </a:r>
            <a:r>
              <a:rPr lang="nl-BE" dirty="0" err="1" smtClean="0"/>
              <a:t>Recommendation</a:t>
            </a:r>
            <a:r>
              <a:rPr lang="nl-BE" dirty="0" smtClean="0"/>
              <a:t> (1)</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14</a:t>
            </a:fld>
            <a:r>
              <a:rPr lang="nl-NL" smtClean="0"/>
              <a:t> -</a:t>
            </a:r>
            <a:endParaRPr lang="nl-NL"/>
          </a:p>
        </p:txBody>
      </p:sp>
      <p:sp>
        <p:nvSpPr>
          <p:cNvPr id="20" name="Rectangle 5"/>
          <p:cNvSpPr>
            <a:spLocks noChangeArrowheads="1"/>
          </p:cNvSpPr>
          <p:nvPr/>
        </p:nvSpPr>
        <p:spPr bwMode="auto">
          <a:xfrm>
            <a:off x="452406" y="928670"/>
            <a:ext cx="9001188" cy="1643074"/>
          </a:xfrm>
          <a:prstGeom prst="rect">
            <a:avLst/>
          </a:prstGeom>
          <a:solidFill>
            <a:srgbClr val="92D050"/>
          </a:solidFill>
          <a:ln w="6350" algn="ctr">
            <a:noFill/>
            <a:miter lim="800000"/>
            <a:headEnd/>
            <a:tailEnd/>
          </a:ln>
          <a:effectLst>
            <a:outerShdw dist="17961" dir="2700000" algn="ctr" rotWithShape="0">
              <a:srgbClr val="808080"/>
            </a:outerShdw>
          </a:effectLst>
        </p:spPr>
        <p:txBody>
          <a:bodyPr tIns="91440" bIns="91440" anchor="ctr"/>
          <a:lstStyle/>
          <a:p>
            <a:pPr marL="177800" indent="-177800"/>
            <a:r>
              <a:rPr lang="en-GB" sz="1400" b="1" dirty="0" smtClean="0"/>
              <a:t>Harmonise the use of XBRL-based </a:t>
            </a:r>
            <a:r>
              <a:rPr lang="en-GB" sz="1400" b="1" dirty="0" err="1" smtClean="0"/>
              <a:t>COmmon</a:t>
            </a:r>
            <a:r>
              <a:rPr lang="en-GB" sz="1400" b="1" dirty="0" smtClean="0"/>
              <a:t> solvency ratio </a:t>
            </a:r>
            <a:r>
              <a:rPr lang="en-GB" sz="1400" b="1" dirty="0" err="1" smtClean="0"/>
              <a:t>REPorting</a:t>
            </a:r>
            <a:r>
              <a:rPr lang="en-GB" sz="1400" b="1" dirty="0" smtClean="0"/>
              <a:t> (COREP) in the EU and use as a basis for extension of XBRL reporting to other reporting requirements to and amongst supervisors</a:t>
            </a:r>
          </a:p>
          <a:p>
            <a:r>
              <a:rPr lang="nl-BE" sz="1400" b="1" u="sng" dirty="0" err="1" smtClean="0"/>
              <a:t>Potential</a:t>
            </a:r>
            <a:r>
              <a:rPr lang="nl-BE" sz="1400" b="1" u="sng" dirty="0" smtClean="0"/>
              <a:t> </a:t>
            </a:r>
            <a:r>
              <a:rPr lang="nl-BE" sz="1400" b="1" u="sng" dirty="0" err="1" smtClean="0"/>
              <a:t>burden</a:t>
            </a:r>
            <a:r>
              <a:rPr lang="nl-BE" sz="1400" b="1" u="sng" dirty="0" smtClean="0"/>
              <a:t> </a:t>
            </a:r>
            <a:r>
              <a:rPr lang="nl-BE" sz="1400" b="1" u="sng" dirty="0" err="1" smtClean="0"/>
              <a:t>reduction</a:t>
            </a:r>
            <a:r>
              <a:rPr lang="nl-BE" sz="1400" b="1" dirty="0" smtClean="0"/>
              <a:t>:</a:t>
            </a:r>
          </a:p>
          <a:p>
            <a:r>
              <a:rPr lang="en-GB" sz="1400" b="1" dirty="0" smtClean="0"/>
              <a:t>COREP </a:t>
            </a:r>
            <a:r>
              <a:rPr lang="en-GB" sz="1400" b="1" dirty="0" err="1" smtClean="0"/>
              <a:t>harmonisation:substantial</a:t>
            </a:r>
            <a:endParaRPr lang="en-GB" sz="1400" b="1" dirty="0" smtClean="0"/>
          </a:p>
          <a:p>
            <a:r>
              <a:rPr lang="en-GB" sz="1400" b="1" dirty="0" smtClean="0"/>
              <a:t>XBRL applied to further  reporting requirements: substantial</a:t>
            </a:r>
            <a:endParaRPr lang="en-US" sz="1400" b="1" dirty="0"/>
          </a:p>
        </p:txBody>
      </p:sp>
      <p:graphicFrame>
        <p:nvGraphicFramePr>
          <p:cNvPr id="8" name="Table 7"/>
          <p:cNvGraphicFramePr>
            <a:graphicFrameLocks noGrp="1"/>
          </p:cNvGraphicFramePr>
          <p:nvPr/>
        </p:nvGraphicFramePr>
        <p:xfrm>
          <a:off x="462337" y="2714620"/>
          <a:ext cx="9041259" cy="3815080"/>
        </p:xfrm>
        <a:graphic>
          <a:graphicData uri="http://schemas.openxmlformats.org/drawingml/2006/table">
            <a:tbl>
              <a:tblPr firstRow="1" bandRow="1">
                <a:tableStyleId>{5C22544A-7EE6-4342-B048-85BDC9FD1C3A}</a:tableStyleId>
              </a:tblPr>
              <a:tblGrid>
                <a:gridCol w="9041259"/>
              </a:tblGrid>
              <a:tr h="370840">
                <a:tc>
                  <a:txBody>
                    <a:bodyPr/>
                    <a:lstStyle/>
                    <a:p>
                      <a:r>
                        <a:rPr lang="nl-BE" sz="1400" dirty="0" smtClean="0"/>
                        <a:t>AS IS </a:t>
                      </a:r>
                      <a:r>
                        <a:rPr lang="nl-BE" sz="1400" dirty="0" err="1" smtClean="0"/>
                        <a:t>situation</a:t>
                      </a:r>
                      <a:r>
                        <a:rPr lang="nl-BE" sz="1400" dirty="0" smtClean="0"/>
                        <a:t> and </a:t>
                      </a:r>
                      <a:r>
                        <a:rPr lang="nl-BE" sz="1400" dirty="0" err="1" smtClean="0"/>
                        <a:t>critical</a:t>
                      </a:r>
                      <a:r>
                        <a:rPr lang="nl-BE" sz="1400" dirty="0" smtClean="0"/>
                        <a:t> </a:t>
                      </a:r>
                      <a:r>
                        <a:rPr lang="nl-BE" sz="1400" dirty="0" err="1" smtClean="0"/>
                        <a:t>analysis</a:t>
                      </a:r>
                      <a:endParaRPr lang="nl-BE"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mn-lt"/>
                          <a:ea typeface="+mn-ea"/>
                          <a:cs typeface="+mn-cs"/>
                        </a:rPr>
                        <a:t>Administrative costs and burden are created due to the failure to harmonise the reporting requirements across Member States, as institutions have to familiarise themselves with the specific reporting requirements across Member States, and have to implement changes to systems in order to comply with the specific national requirements.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mn-lt"/>
                          <a:ea typeface="+mn-ea"/>
                          <a:cs typeface="+mn-cs"/>
                        </a:rPr>
                        <a:t>In addition to imposing an increased burden on the industry, the lack of a harmonised reporting structure also impedes the efficient exchange of information among Member States. As a recent example of supervisory difficulties, the de </a:t>
                      </a:r>
                      <a:r>
                        <a:rPr lang="en-GB" sz="1400" kern="1200" dirty="0" err="1" smtClean="0">
                          <a:solidFill>
                            <a:schemeClr val="dk1"/>
                          </a:solidFill>
                          <a:latin typeface="+mn-lt"/>
                          <a:ea typeface="+mn-ea"/>
                          <a:cs typeface="+mn-cs"/>
                        </a:rPr>
                        <a:t>Larosière</a:t>
                      </a:r>
                      <a:r>
                        <a:rPr lang="en-GB" sz="1400" kern="1200" dirty="0" smtClean="0">
                          <a:solidFill>
                            <a:schemeClr val="dk1"/>
                          </a:solidFill>
                          <a:latin typeface="+mn-lt"/>
                          <a:ea typeface="+mn-ea"/>
                          <a:cs typeface="+mn-cs"/>
                        </a:rPr>
                        <a:t> group pointed out specifically that no common reporting formats have been agreed.</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The Committee of European Banking Supervisors (CEBS) has initiated a common framework for addressing this. Known as COREP (</a:t>
                      </a:r>
                      <a:r>
                        <a:rPr lang="en-GB" sz="1400" dirty="0" err="1" smtClean="0"/>
                        <a:t>COmmon</a:t>
                      </a:r>
                      <a:r>
                        <a:rPr lang="en-GB" sz="1400" dirty="0" smtClean="0"/>
                        <a:t> solvency ratio </a:t>
                      </a:r>
                      <a:r>
                        <a:rPr lang="en-GB" sz="1400" dirty="0" err="1" smtClean="0"/>
                        <a:t>REPorting</a:t>
                      </a:r>
                      <a:r>
                        <a:rPr lang="en-GB" sz="1400" dirty="0" smtClean="0"/>
                        <a:t> - COREP), this aims at harmonisation of reporting of solvency requirements. CEBS initiated this work in support of the reporting required under Basel II.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As part of the adoption of the COREP framework across the European Economic Area, some countries have decided to use XBRL (</a:t>
                      </a:r>
                      <a:r>
                        <a:rPr lang="en-GB" sz="1400" dirty="0" err="1" smtClean="0"/>
                        <a:t>eXtensible</a:t>
                      </a:r>
                      <a:r>
                        <a:rPr lang="en-GB" sz="1400" dirty="0" smtClean="0"/>
                        <a:t> Business Reporting Language), a type of XML (</a:t>
                      </a:r>
                      <a:r>
                        <a:rPr lang="en-GB" sz="1400" dirty="0" err="1" smtClean="0"/>
                        <a:t>eXtensible</a:t>
                      </a:r>
                      <a:r>
                        <a:rPr lang="en-GB" sz="1400" dirty="0" smtClean="0"/>
                        <a:t> </a:t>
                      </a:r>
                      <a:r>
                        <a:rPr lang="en-GB" sz="1400" dirty="0" err="1" smtClean="0"/>
                        <a:t>Markup</a:t>
                      </a:r>
                      <a:r>
                        <a:rPr lang="en-GB" sz="1400" dirty="0" smtClean="0"/>
                        <a:t> Language).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The actual implementation of the taxonomies is not fully aligned across EU Member States as some countries have developed national extension taxonomies. Second, not all countries use XBRL. </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512962"/>
            <a:ext cx="9059863" cy="272832"/>
          </a:xfrm>
        </p:spPr>
        <p:txBody>
          <a:bodyPr/>
          <a:lstStyle/>
          <a:p>
            <a:r>
              <a:rPr lang="nl-BE" dirty="0" err="1" smtClean="0"/>
              <a:t>Main</a:t>
            </a:r>
            <a:r>
              <a:rPr lang="nl-BE" dirty="0" smtClean="0"/>
              <a:t> Financial Services </a:t>
            </a:r>
            <a:r>
              <a:rPr lang="nl-BE" dirty="0" err="1" smtClean="0"/>
              <a:t>Recommendation</a:t>
            </a:r>
            <a:r>
              <a:rPr lang="nl-BE" dirty="0" smtClean="0"/>
              <a:t> (2)</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15</a:t>
            </a:fld>
            <a:r>
              <a:rPr lang="nl-NL" smtClean="0"/>
              <a:t> -</a:t>
            </a:r>
            <a:endParaRPr lang="nl-NL"/>
          </a:p>
        </p:txBody>
      </p:sp>
      <p:graphicFrame>
        <p:nvGraphicFramePr>
          <p:cNvPr id="8" name="Table 7"/>
          <p:cNvGraphicFramePr>
            <a:graphicFrameLocks noGrp="1"/>
          </p:cNvGraphicFramePr>
          <p:nvPr/>
        </p:nvGraphicFramePr>
        <p:xfrm>
          <a:off x="462337" y="1000108"/>
          <a:ext cx="9041259" cy="5466080"/>
        </p:xfrm>
        <a:graphic>
          <a:graphicData uri="http://schemas.openxmlformats.org/drawingml/2006/table">
            <a:tbl>
              <a:tblPr firstRow="1" bandRow="1">
                <a:tableStyleId>{5C22544A-7EE6-4342-B048-85BDC9FD1C3A}</a:tableStyleId>
              </a:tblPr>
              <a:tblGrid>
                <a:gridCol w="9041259"/>
              </a:tblGrid>
              <a:tr h="370840">
                <a:tc>
                  <a:txBody>
                    <a:bodyPr/>
                    <a:lstStyle/>
                    <a:p>
                      <a:r>
                        <a:rPr lang="nl-BE" sz="1400" dirty="0" err="1" smtClean="0"/>
                        <a:t>Proposed</a:t>
                      </a:r>
                      <a:r>
                        <a:rPr lang="nl-BE" sz="1400" dirty="0" smtClean="0"/>
                        <a:t> TO BE </a:t>
                      </a:r>
                      <a:r>
                        <a:rPr lang="nl-BE" sz="1400" dirty="0" err="1" smtClean="0"/>
                        <a:t>situation</a:t>
                      </a:r>
                      <a:endParaRPr lang="nl-BE" sz="14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The Recommendation aims at easing the business process which financial institutions have to fulfil for complying with the IOs in scope. Multinational institutions are the target group.</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If the way Basel II prudential reporting is conducted were harmonised, this would be done by means of:</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baseline="0" dirty="0" smtClean="0"/>
                        <a:t> A</a:t>
                      </a:r>
                      <a:r>
                        <a:rPr lang="en-GB" sz="1400" dirty="0" smtClean="0"/>
                        <a:t>pplying standardised COREP-templates;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baseline="0" dirty="0" smtClean="0"/>
                        <a:t> E</a:t>
                      </a:r>
                      <a:r>
                        <a:rPr lang="en-GB" sz="1400" dirty="0" smtClean="0"/>
                        <a:t>xcluding the possibility of adding additional reporting fields to the templates at a national level;</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400" dirty="0" smtClean="0"/>
                        <a:t> Applying XBRL as the standard open-standard-based electronic transmission of financial information</a:t>
                      </a:r>
                    </a:p>
                  </a:txBody>
                  <a:tcPr/>
                </a:tc>
              </a:tr>
              <a:tr h="370840">
                <a:tc>
                  <a:txBody>
                    <a:bodyPr/>
                    <a:lstStyle/>
                    <a:p>
                      <a:r>
                        <a:rPr lang="nl-BE" sz="1400" b="1" dirty="0" err="1" smtClean="0">
                          <a:solidFill>
                            <a:schemeClr val="bg1"/>
                          </a:solidFill>
                        </a:rPr>
                        <a:t>Advantages</a:t>
                      </a:r>
                      <a:r>
                        <a:rPr lang="nl-BE" sz="1400" b="1" baseline="0" dirty="0" smtClean="0">
                          <a:solidFill>
                            <a:schemeClr val="bg1"/>
                          </a:solidFill>
                        </a:rPr>
                        <a:t> of the </a:t>
                      </a:r>
                      <a:r>
                        <a:rPr lang="nl-BE" sz="1400" b="1" baseline="0" dirty="0" err="1" smtClean="0">
                          <a:solidFill>
                            <a:schemeClr val="bg1"/>
                          </a:solidFill>
                        </a:rPr>
                        <a:t>recommendation</a:t>
                      </a:r>
                      <a:endParaRPr lang="nl-BE" sz="1400" b="1" dirty="0">
                        <a:solidFill>
                          <a:schemeClr val="bg1"/>
                        </a:solidFill>
                      </a:endParaRPr>
                    </a:p>
                  </a:txBody>
                  <a:tcPr>
                    <a:solidFill>
                      <a:schemeClr val="accent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Harmonisation of both reporting format and reporting technology will contribute to the objective of reducing the administrative burden for the financial services industry, and is also an important factor in ease of information sharing amongst supervisory authorities and enhances comparability between national entities of an international firm.</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As CEBS has already developed an XBRL taxonomy for their COREP templates, using XBRL for other IOs might lead to efficiency gains. Obviously,</a:t>
                      </a:r>
                      <a:r>
                        <a:rPr lang="en-GB" sz="1400" baseline="0" dirty="0" smtClean="0"/>
                        <a:t> also other open-standard-based electronic transmission could be considered.</a:t>
                      </a:r>
                      <a:endParaRPr lang="en-GB" sz="140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The use of electronic reporting allows for automation of:</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a:t>
                      </a:r>
                      <a:r>
                        <a:rPr lang="en-GB" sz="1400" baseline="0" dirty="0" smtClean="0"/>
                        <a:t> D</a:t>
                      </a:r>
                      <a:r>
                        <a:rPr lang="en-GB" sz="1400" dirty="0" smtClean="0"/>
                        <a:t>ata collection at the credit institution, investment firm or assurance undertaking;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 Reporting;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 Processing by the regulator.</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This results in:</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 Faster reporting;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 Accurate reporting;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 Faster responses.</a:t>
                      </a: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1"/>
          </p:nvPr>
        </p:nvSpPr>
        <p:spPr/>
        <p:txBody>
          <a:bodyPr/>
          <a:lstStyle/>
          <a:p>
            <a:r>
              <a:rPr lang="nl-NL"/>
              <a:t>- </a:t>
            </a:r>
            <a:fld id="{7855EC41-3646-45B2-8960-EA905B7658A2}" type="slidenum">
              <a:rPr lang="nl-NL"/>
              <a:pPr/>
              <a:t>16</a:t>
            </a:fld>
            <a:r>
              <a:rPr lang="nl-NL"/>
              <a:t> -</a:t>
            </a:r>
          </a:p>
        </p:txBody>
      </p:sp>
      <p:sp>
        <p:nvSpPr>
          <p:cNvPr id="3769346" name="Rectangle 2"/>
          <p:cNvSpPr>
            <a:spLocks noGrp="1" noChangeArrowheads="1"/>
          </p:cNvSpPr>
          <p:nvPr>
            <p:ph type="title"/>
          </p:nvPr>
        </p:nvSpPr>
        <p:spPr/>
        <p:txBody>
          <a:bodyPr/>
          <a:lstStyle/>
          <a:p>
            <a:r>
              <a:rPr lang="en-GB"/>
              <a:t>Agenda</a:t>
            </a:r>
          </a:p>
        </p:txBody>
      </p:sp>
      <p:graphicFrame>
        <p:nvGraphicFramePr>
          <p:cNvPr id="3769643" name="Group 299"/>
          <p:cNvGraphicFramePr>
            <a:graphicFrameLocks noGrp="1"/>
          </p:cNvGraphicFramePr>
          <p:nvPr/>
        </p:nvGraphicFramePr>
        <p:xfrm>
          <a:off x="415925" y="1123950"/>
          <a:ext cx="9074150" cy="2293934"/>
        </p:xfrm>
        <a:graphic>
          <a:graphicData uri="http://schemas.openxmlformats.org/drawingml/2006/table">
            <a:tbl>
              <a:tblPr/>
              <a:tblGrid>
                <a:gridCol w="9074150"/>
              </a:tblGrid>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lang="nl-BE" sz="1400" dirty="0" smtClean="0"/>
                        <a:t>EU project </a:t>
                      </a:r>
                      <a:r>
                        <a:rPr lang="nl-BE" sz="1400" dirty="0" err="1" smtClean="0"/>
                        <a:t>on</a:t>
                      </a:r>
                      <a:r>
                        <a:rPr lang="nl-BE" sz="1400" dirty="0" smtClean="0"/>
                        <a:t> </a:t>
                      </a:r>
                      <a:r>
                        <a:rPr lang="nl-BE" sz="1400" dirty="0" err="1" smtClean="0"/>
                        <a:t>administrative</a:t>
                      </a:r>
                      <a:r>
                        <a:rPr lang="nl-BE" sz="1400" dirty="0" smtClean="0"/>
                        <a:t> </a:t>
                      </a:r>
                      <a:r>
                        <a:rPr lang="nl-BE" sz="1400" dirty="0" err="1" smtClean="0"/>
                        <a:t>burden</a:t>
                      </a:r>
                      <a:r>
                        <a:rPr lang="nl-BE" sz="1400" dirty="0" smtClean="0"/>
                        <a:t> </a:t>
                      </a:r>
                      <a:r>
                        <a:rPr lang="nl-BE" sz="1400" dirty="0" err="1" smtClean="0"/>
                        <a:t>measurement</a:t>
                      </a:r>
                      <a:r>
                        <a:rPr lang="nl-BE" sz="1400" dirty="0" smtClean="0"/>
                        <a:t> and </a:t>
                      </a:r>
                      <a:r>
                        <a:rPr lang="nl-BE" sz="1400" dirty="0" err="1" smtClean="0"/>
                        <a:t>reduction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cap="flat">
                      <a:noFill/>
                    </a:lnT>
                    <a:lnB w="9525" cap="flat" cmpd="sng" algn="ctr">
                      <a:solidFill>
                        <a:schemeClr val="accent1"/>
                      </a:solidFill>
                      <a:prstDash val="solid"/>
                      <a:round/>
                      <a:headEnd type="none" w="med" len="med"/>
                      <a:tailEnd type="none" w="med" len="med"/>
                    </a:lnB>
                    <a:lnTlToBr>
                      <a:noFill/>
                    </a:lnTlToBr>
                    <a:lnBlToTr>
                      <a:noFill/>
                    </a:lnBlToTr>
                    <a:noFill/>
                  </a:tcPr>
                </a:tc>
              </a:tr>
              <a:tr h="612775">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dirty="0" err="1" smtClean="0"/>
                        <a:t>From</a:t>
                      </a:r>
                      <a:r>
                        <a:rPr lang="nl-BE" sz="1400" dirty="0" smtClean="0"/>
                        <a:t> </a:t>
                      </a:r>
                      <a:r>
                        <a:rPr lang="nl-BE" sz="1400" dirty="0" err="1" smtClean="0"/>
                        <a:t>measurement</a:t>
                      </a:r>
                      <a:r>
                        <a:rPr lang="nl-BE" sz="1400" dirty="0" smtClean="0"/>
                        <a:t> to </a:t>
                      </a:r>
                      <a:r>
                        <a:rPr lang="nl-BE" sz="1400" dirty="0" err="1" smtClean="0"/>
                        <a:t>reduction</a:t>
                      </a:r>
                      <a:r>
                        <a:rPr lang="nl-BE" sz="1400" dirty="0" smtClean="0"/>
                        <a:t> of the </a:t>
                      </a:r>
                      <a:r>
                        <a:rPr lang="nl-BE" sz="1400" dirty="0" err="1" smtClean="0"/>
                        <a:t>burden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r h="560383">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kern="1200" dirty="0" err="1" smtClean="0">
                          <a:solidFill>
                            <a:schemeClr val="tx1"/>
                          </a:solidFill>
                          <a:latin typeface="+mn-lt"/>
                          <a:ea typeface="+mn-ea"/>
                          <a:cs typeface="+mn-cs"/>
                        </a:rPr>
                        <a:t>Interoperability</a:t>
                      </a:r>
                      <a:r>
                        <a:rPr lang="nl-BE" sz="1400" kern="1200" dirty="0" smtClean="0">
                          <a:solidFill>
                            <a:schemeClr val="tx1"/>
                          </a:solidFill>
                          <a:latin typeface="+mn-lt"/>
                          <a:ea typeface="+mn-ea"/>
                          <a:cs typeface="+mn-cs"/>
                        </a:rPr>
                        <a:t> at EU level and </a:t>
                      </a:r>
                      <a:r>
                        <a:rPr lang="nl-BE" sz="1400" kern="1200" dirty="0" err="1" smtClean="0">
                          <a:solidFill>
                            <a:schemeClr val="tx1"/>
                          </a:solidFill>
                          <a:latin typeface="+mn-lt"/>
                          <a:ea typeface="+mn-ea"/>
                          <a:cs typeface="+mn-cs"/>
                        </a:rPr>
                        <a:t>between</a:t>
                      </a:r>
                      <a:r>
                        <a:rPr lang="nl-BE" sz="1400" kern="1200" dirty="0" smtClean="0">
                          <a:solidFill>
                            <a:schemeClr val="tx1"/>
                          </a:solidFill>
                          <a:latin typeface="+mn-lt"/>
                          <a:ea typeface="+mn-ea"/>
                          <a:cs typeface="+mn-cs"/>
                        </a:rPr>
                        <a:t> EU and </a:t>
                      </a:r>
                      <a:r>
                        <a:rPr lang="nl-BE" sz="1400" kern="1200" dirty="0" err="1" smtClean="0">
                          <a:solidFill>
                            <a:schemeClr val="tx1"/>
                          </a:solidFill>
                          <a:latin typeface="+mn-lt"/>
                          <a:ea typeface="+mn-ea"/>
                          <a:cs typeface="+mn-cs"/>
                        </a:rPr>
                        <a:t>Member</a:t>
                      </a:r>
                      <a:r>
                        <a:rPr lang="nl-BE" sz="1400" kern="1200" dirty="0" smtClean="0">
                          <a:solidFill>
                            <a:schemeClr val="tx1"/>
                          </a:solidFill>
                          <a:latin typeface="+mn-lt"/>
                          <a:ea typeface="+mn-ea"/>
                          <a:cs typeface="+mn-cs"/>
                        </a:rPr>
                        <a:t> </a:t>
                      </a:r>
                      <a:r>
                        <a:rPr lang="nl-BE" sz="1400" kern="1200" dirty="0" err="1" smtClean="0">
                          <a:solidFill>
                            <a:schemeClr val="tx1"/>
                          </a:solidFill>
                          <a:latin typeface="+mn-lt"/>
                          <a:ea typeface="+mn-ea"/>
                          <a:cs typeface="+mn-cs"/>
                        </a:rPr>
                        <a:t>States</a:t>
                      </a:r>
                      <a:endParaRPr lang="en-GB" sz="1400" kern="1200" dirty="0" smtClean="0">
                        <a:solidFill>
                          <a:schemeClr val="tx1"/>
                        </a:solidFill>
                        <a:latin typeface="+mn-lt"/>
                        <a:ea typeface="+mn-ea"/>
                        <a:cs typeface="+mn-cs"/>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tx2">
                        <a:lumMod val="40000"/>
                        <a:lumOff val="60000"/>
                      </a:schemeClr>
                    </a:solidFill>
                  </a:tcPr>
                </a:tc>
              </a:tr>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kumimoji="0" lang="en-GB" sz="1400" b="0" i="0" u="none" strike="noStrike" cap="none" normalizeH="0" baseline="0" dirty="0" smtClean="0">
                          <a:ln>
                            <a:noFill/>
                          </a:ln>
                          <a:solidFill>
                            <a:schemeClr val="tx1"/>
                          </a:solidFill>
                          <a:effectLst/>
                          <a:latin typeface="Arial" pitchFamily="34" charset="0"/>
                        </a:rPr>
                        <a:t>Conclusions and questions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93607"/>
          </a:xfrm>
        </p:spPr>
        <p:txBody>
          <a:bodyPr/>
          <a:lstStyle/>
          <a:p>
            <a:r>
              <a:rPr lang="en-US" dirty="0" smtClean="0"/>
              <a:t>Interoperability advisory in current projects (1)</a:t>
            </a:r>
            <a:endParaRPr lang="en-GB"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17</a:t>
            </a:fld>
            <a:r>
              <a:rPr lang="nl-NL" smtClean="0"/>
              <a:t> -</a:t>
            </a:r>
            <a:endParaRPr lang="nl-NL"/>
          </a:p>
        </p:txBody>
      </p:sp>
      <p:sp>
        <p:nvSpPr>
          <p:cNvPr id="5" name="Rectangle 4"/>
          <p:cNvSpPr/>
          <p:nvPr/>
        </p:nvSpPr>
        <p:spPr bwMode="auto">
          <a:xfrm>
            <a:off x="685800" y="3352800"/>
            <a:ext cx="1676400" cy="29718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a:spcBef>
                <a:spcPct val="50000"/>
              </a:spcBef>
            </a:pPr>
            <a:r>
              <a:rPr lang="nl-BE" sz="1200" dirty="0" smtClean="0">
                <a:solidFill>
                  <a:schemeClr val="tx1"/>
                </a:solidFill>
              </a:rPr>
              <a:t>ENTERPRISES</a:t>
            </a:r>
          </a:p>
        </p:txBody>
      </p:sp>
      <p:sp>
        <p:nvSpPr>
          <p:cNvPr id="6" name="Rectangle 5"/>
          <p:cNvSpPr/>
          <p:nvPr/>
        </p:nvSpPr>
        <p:spPr bwMode="auto">
          <a:xfrm>
            <a:off x="4114800" y="3352800"/>
            <a:ext cx="1676400" cy="29718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sz="1200" b="1" i="0" u="none" strike="noStrike" cap="none" normalizeH="0" baseline="0" dirty="0" smtClean="0">
                <a:ln>
                  <a:noFill/>
                </a:ln>
                <a:solidFill>
                  <a:schemeClr val="tx1"/>
                </a:solidFill>
                <a:effectLst/>
                <a:latin typeface="Arial" charset="0"/>
              </a:rPr>
              <a:t>NATIONAL </a:t>
            </a:r>
            <a:br>
              <a:rPr kumimoji="0" lang="nl-BE" sz="1200" b="1" i="0" u="none" strike="noStrike" cap="none" normalizeH="0" baseline="0" dirty="0" smtClean="0">
                <a:ln>
                  <a:noFill/>
                </a:ln>
                <a:solidFill>
                  <a:schemeClr val="tx1"/>
                </a:solidFill>
                <a:effectLst/>
                <a:latin typeface="Arial" charset="0"/>
              </a:rPr>
            </a:br>
            <a:r>
              <a:rPr kumimoji="0" lang="nl-BE" sz="1200" b="1" i="0" u="none" strike="noStrike" cap="none" normalizeH="0" baseline="0" dirty="0" smtClean="0">
                <a:ln>
                  <a:noFill/>
                </a:ln>
                <a:solidFill>
                  <a:schemeClr val="tx1"/>
                </a:solidFill>
                <a:effectLst/>
                <a:latin typeface="Arial" charset="0"/>
              </a:rPr>
              <a:t>GOVERNMENT</a:t>
            </a:r>
          </a:p>
        </p:txBody>
      </p:sp>
      <p:sp>
        <p:nvSpPr>
          <p:cNvPr id="7" name="Rectangle 6"/>
          <p:cNvSpPr/>
          <p:nvPr/>
        </p:nvSpPr>
        <p:spPr bwMode="auto">
          <a:xfrm>
            <a:off x="7543800" y="3352800"/>
            <a:ext cx="1676400" cy="29718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sz="1200" b="1" i="0" u="none" strike="noStrike" cap="none" normalizeH="0" baseline="0" dirty="0" smtClean="0">
                <a:ln>
                  <a:noFill/>
                </a:ln>
                <a:solidFill>
                  <a:schemeClr val="tx1"/>
                </a:solidFill>
                <a:effectLst/>
                <a:latin typeface="Arial" charset="0"/>
              </a:rPr>
              <a:t>SUPRANATIONAL</a:t>
            </a:r>
            <a:br>
              <a:rPr kumimoji="0" lang="nl-BE" sz="1200" b="1" i="0" u="none" strike="noStrike" cap="none" normalizeH="0" baseline="0" dirty="0" smtClean="0">
                <a:ln>
                  <a:noFill/>
                </a:ln>
                <a:solidFill>
                  <a:schemeClr val="tx1"/>
                </a:solidFill>
                <a:effectLst/>
                <a:latin typeface="Arial" charset="0"/>
              </a:rPr>
            </a:br>
            <a:r>
              <a:rPr lang="nl-BE" sz="1200" dirty="0" smtClean="0">
                <a:solidFill>
                  <a:schemeClr val="tx1"/>
                </a:solidFill>
              </a:rPr>
              <a:t>GOVERNMENT</a:t>
            </a:r>
            <a:endParaRPr kumimoji="0" lang="nl-BE" sz="1200" b="1" i="0" u="none" strike="noStrike" cap="none" normalizeH="0" baseline="0" dirty="0" smtClean="0">
              <a:ln>
                <a:noFill/>
              </a:ln>
              <a:solidFill>
                <a:schemeClr val="tx1"/>
              </a:solidFill>
              <a:effectLst/>
              <a:latin typeface="Arial" charset="0"/>
            </a:endParaRPr>
          </a:p>
        </p:txBody>
      </p:sp>
      <p:sp>
        <p:nvSpPr>
          <p:cNvPr id="8" name="Right Arrow 7"/>
          <p:cNvSpPr/>
          <p:nvPr/>
        </p:nvSpPr>
        <p:spPr bwMode="auto">
          <a:xfrm>
            <a:off x="2895600" y="3505200"/>
            <a:ext cx="914400" cy="533400"/>
          </a:xfrm>
          <a:prstGeom prst="rightArrow">
            <a:avLst/>
          </a:prstGeom>
          <a:solidFill>
            <a:srgbClr val="AFAFAF"/>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9" name="Right Arrow 8"/>
          <p:cNvSpPr/>
          <p:nvPr/>
        </p:nvSpPr>
        <p:spPr bwMode="auto">
          <a:xfrm>
            <a:off x="6248400" y="3505200"/>
            <a:ext cx="914400" cy="533400"/>
          </a:xfrm>
          <a:prstGeom prst="rightArrow">
            <a:avLst/>
          </a:prstGeom>
          <a:solidFill>
            <a:srgbClr val="AFAFAF"/>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10" name="Content Placeholder 2"/>
          <p:cNvSpPr>
            <a:spLocks noGrp="1"/>
          </p:cNvSpPr>
          <p:nvPr>
            <p:ph idx="1"/>
          </p:nvPr>
        </p:nvSpPr>
        <p:spPr>
          <a:xfrm>
            <a:off x="415925" y="1123951"/>
            <a:ext cx="9074150" cy="1162049"/>
          </a:xfrm>
        </p:spPr>
        <p:txBody>
          <a:bodyPr/>
          <a:lstStyle/>
          <a:p>
            <a:r>
              <a:rPr lang="nl-BE" dirty="0" err="1" smtClean="0"/>
              <a:t>Position</a:t>
            </a:r>
            <a:r>
              <a:rPr lang="nl-BE" dirty="0" smtClean="0"/>
              <a:t> of XBRL in </a:t>
            </a:r>
            <a:r>
              <a:rPr lang="nl-BE" b="1" dirty="0" err="1" smtClean="0">
                <a:solidFill>
                  <a:schemeClr val="accent1"/>
                </a:solidFill>
              </a:rPr>
              <a:t>financial</a:t>
            </a:r>
            <a:r>
              <a:rPr lang="nl-BE" b="1" dirty="0" smtClean="0">
                <a:solidFill>
                  <a:schemeClr val="accent1"/>
                </a:solidFill>
              </a:rPr>
              <a:t> </a:t>
            </a:r>
            <a:r>
              <a:rPr lang="nl-BE" b="1" dirty="0" err="1" smtClean="0">
                <a:solidFill>
                  <a:schemeClr val="accent1"/>
                </a:solidFill>
              </a:rPr>
              <a:t>datawarehouse</a:t>
            </a:r>
            <a:r>
              <a:rPr lang="nl-BE" b="1" dirty="0" smtClean="0">
                <a:solidFill>
                  <a:schemeClr val="accent1"/>
                </a:solidFill>
              </a:rPr>
              <a:t> </a:t>
            </a:r>
            <a:r>
              <a:rPr lang="nl-BE" b="1" dirty="0" err="1" smtClean="0">
                <a:solidFill>
                  <a:schemeClr val="accent1"/>
                </a:solidFill>
              </a:rPr>
              <a:t>architecture</a:t>
            </a:r>
            <a:r>
              <a:rPr lang="nl-BE" dirty="0" smtClean="0"/>
              <a:t>. </a:t>
            </a:r>
            <a:r>
              <a:rPr lang="nl-BE" dirty="0" err="1" smtClean="0"/>
              <a:t>Use</a:t>
            </a:r>
            <a:r>
              <a:rPr lang="nl-BE" dirty="0" smtClean="0"/>
              <a:t> of XBRL </a:t>
            </a:r>
            <a:r>
              <a:rPr lang="nl-BE" dirty="0" err="1" smtClean="0"/>
              <a:t>for</a:t>
            </a:r>
            <a:r>
              <a:rPr lang="nl-BE" dirty="0" smtClean="0"/>
              <a:t> </a:t>
            </a:r>
            <a:r>
              <a:rPr lang="nl-BE" b="1" dirty="0" err="1" smtClean="0">
                <a:solidFill>
                  <a:schemeClr val="accent1"/>
                </a:solidFill>
              </a:rPr>
              <a:t>corporate</a:t>
            </a:r>
            <a:r>
              <a:rPr lang="nl-BE" b="1" dirty="0" smtClean="0">
                <a:solidFill>
                  <a:schemeClr val="accent1"/>
                </a:solidFill>
              </a:rPr>
              <a:t> </a:t>
            </a:r>
            <a:r>
              <a:rPr lang="nl-BE" b="1" dirty="0" err="1" smtClean="0">
                <a:solidFill>
                  <a:schemeClr val="accent1"/>
                </a:solidFill>
              </a:rPr>
              <a:t>consolidation</a:t>
            </a:r>
            <a:r>
              <a:rPr lang="nl-BE" dirty="0" smtClean="0"/>
              <a:t>: </a:t>
            </a:r>
            <a:r>
              <a:rPr lang="nl-BE" dirty="0" err="1" smtClean="0"/>
              <a:t>Deloitte’s</a:t>
            </a:r>
            <a:r>
              <a:rPr lang="nl-BE" dirty="0" smtClean="0"/>
              <a:t> </a:t>
            </a:r>
            <a:r>
              <a:rPr lang="nl-BE" dirty="0" err="1" smtClean="0"/>
              <a:t>consolidation</a:t>
            </a:r>
            <a:r>
              <a:rPr lang="nl-BE" dirty="0" smtClean="0"/>
              <a:t> center of </a:t>
            </a:r>
            <a:r>
              <a:rPr lang="nl-BE" dirty="0" err="1" smtClean="0"/>
              <a:t>excellence</a:t>
            </a:r>
            <a:r>
              <a:rPr lang="nl-BE" dirty="0" smtClean="0"/>
              <a:t>.</a:t>
            </a:r>
          </a:p>
          <a:p>
            <a:r>
              <a:rPr lang="nl-BE" dirty="0" smtClean="0"/>
              <a:t>EC DG </a:t>
            </a:r>
            <a:r>
              <a:rPr lang="nl-BE" dirty="0" err="1" smtClean="0"/>
              <a:t>Enterprise</a:t>
            </a:r>
            <a:r>
              <a:rPr lang="nl-BE" dirty="0" smtClean="0"/>
              <a:t> – </a:t>
            </a:r>
            <a:r>
              <a:rPr lang="nl-BE" b="1" dirty="0" smtClean="0">
                <a:solidFill>
                  <a:schemeClr val="accent1"/>
                </a:solidFill>
              </a:rPr>
              <a:t>ALIFE</a:t>
            </a:r>
            <a:r>
              <a:rPr lang="nl-BE" dirty="0" smtClean="0"/>
              <a:t>: </a:t>
            </a:r>
            <a:r>
              <a:rPr lang="nl-BE" dirty="0" err="1" smtClean="0"/>
              <a:t>administrative</a:t>
            </a:r>
            <a:r>
              <a:rPr lang="nl-BE" dirty="0" smtClean="0"/>
              <a:t> </a:t>
            </a:r>
            <a:r>
              <a:rPr lang="nl-BE" dirty="0" err="1" smtClean="0"/>
              <a:t>burden</a:t>
            </a:r>
            <a:r>
              <a:rPr lang="nl-BE" dirty="0" smtClean="0"/>
              <a:t> </a:t>
            </a:r>
            <a:r>
              <a:rPr lang="nl-BE" dirty="0" err="1" smtClean="0"/>
              <a:t>reduction</a:t>
            </a:r>
            <a:r>
              <a:rPr lang="nl-BE" dirty="0" smtClean="0"/>
              <a:t>, </a:t>
            </a:r>
            <a:r>
              <a:rPr lang="nl-BE" dirty="0" err="1" smtClean="0"/>
              <a:t>redesign</a:t>
            </a:r>
            <a:r>
              <a:rPr lang="nl-BE" dirty="0" smtClean="0"/>
              <a:t> of </a:t>
            </a:r>
            <a:r>
              <a:rPr lang="nl-BE" dirty="0" err="1" smtClean="0"/>
              <a:t>information</a:t>
            </a:r>
            <a:r>
              <a:rPr lang="nl-BE" dirty="0" smtClean="0"/>
              <a:t> </a:t>
            </a:r>
            <a:r>
              <a:rPr lang="nl-BE" dirty="0" err="1" smtClean="0"/>
              <a:t>obligations</a:t>
            </a:r>
            <a:r>
              <a:rPr lang="nl-BE" dirty="0" smtClean="0"/>
              <a:t>.</a:t>
            </a:r>
          </a:p>
          <a:p>
            <a:r>
              <a:rPr lang="nl-BE" dirty="0" smtClean="0"/>
              <a:t>EC DG </a:t>
            </a:r>
            <a:r>
              <a:rPr lang="nl-BE" dirty="0" err="1" smtClean="0"/>
              <a:t>Digit</a:t>
            </a:r>
            <a:r>
              <a:rPr lang="nl-BE" dirty="0" smtClean="0"/>
              <a:t> – </a:t>
            </a:r>
            <a:r>
              <a:rPr lang="nl-BE" b="1" dirty="0" err="1" smtClean="0">
                <a:solidFill>
                  <a:schemeClr val="accent1"/>
                </a:solidFill>
              </a:rPr>
              <a:t>European</a:t>
            </a:r>
            <a:r>
              <a:rPr lang="nl-BE" b="1" dirty="0" smtClean="0">
                <a:solidFill>
                  <a:schemeClr val="accent1"/>
                </a:solidFill>
              </a:rPr>
              <a:t> </a:t>
            </a:r>
            <a:r>
              <a:rPr lang="nl-BE" b="1" dirty="0" err="1" smtClean="0">
                <a:solidFill>
                  <a:schemeClr val="accent1"/>
                </a:solidFill>
              </a:rPr>
              <a:t>interoperability</a:t>
            </a:r>
            <a:r>
              <a:rPr lang="nl-BE" b="1" dirty="0" smtClean="0">
                <a:solidFill>
                  <a:schemeClr val="accent1"/>
                </a:solidFill>
              </a:rPr>
              <a:t> </a:t>
            </a:r>
            <a:r>
              <a:rPr lang="nl-BE" b="1" dirty="0" err="1" smtClean="0">
                <a:solidFill>
                  <a:schemeClr val="accent1"/>
                </a:solidFill>
              </a:rPr>
              <a:t>strategy</a:t>
            </a:r>
            <a:r>
              <a:rPr lang="nl-BE" b="1" dirty="0" smtClean="0">
                <a:solidFill>
                  <a:schemeClr val="accent1"/>
                </a:solidFill>
              </a:rPr>
              <a:t> </a:t>
            </a:r>
            <a:r>
              <a:rPr lang="nl-BE" dirty="0" smtClean="0"/>
              <a:t>(IDABC): </a:t>
            </a:r>
            <a:r>
              <a:rPr lang="nl-BE" dirty="0" err="1" smtClean="0"/>
              <a:t>communication</a:t>
            </a:r>
            <a:r>
              <a:rPr lang="nl-BE" dirty="0" smtClean="0"/>
              <a:t> </a:t>
            </a:r>
            <a:r>
              <a:rPr lang="nl-BE" dirty="0" err="1" smtClean="0"/>
              <a:t>between</a:t>
            </a:r>
            <a:r>
              <a:rPr lang="nl-BE" dirty="0" smtClean="0"/>
              <a:t> </a:t>
            </a:r>
            <a:r>
              <a:rPr lang="nl-BE" dirty="0" err="1" smtClean="0"/>
              <a:t>member</a:t>
            </a:r>
            <a:r>
              <a:rPr lang="nl-BE" dirty="0" smtClean="0"/>
              <a:t> </a:t>
            </a:r>
            <a:r>
              <a:rPr lang="nl-BE" dirty="0" err="1" smtClean="0"/>
              <a:t>states</a:t>
            </a:r>
            <a:r>
              <a:rPr lang="nl-BE" dirty="0" smtClean="0"/>
              <a:t> &amp; the EU.</a:t>
            </a:r>
          </a:p>
          <a:p>
            <a:r>
              <a:rPr lang="nl-BE" dirty="0" smtClean="0"/>
              <a:t>National </a:t>
            </a:r>
            <a:r>
              <a:rPr lang="nl-BE" dirty="0" err="1" smtClean="0"/>
              <a:t>institutions</a:t>
            </a:r>
            <a:r>
              <a:rPr lang="nl-BE" dirty="0" smtClean="0"/>
              <a:t>: </a:t>
            </a:r>
            <a:r>
              <a:rPr lang="nl-BE" b="1" dirty="0" err="1" smtClean="0">
                <a:solidFill>
                  <a:schemeClr val="accent1"/>
                </a:solidFill>
              </a:rPr>
              <a:t>taxonomy</a:t>
            </a:r>
            <a:r>
              <a:rPr lang="nl-BE" b="1" dirty="0" smtClean="0">
                <a:solidFill>
                  <a:schemeClr val="accent1"/>
                </a:solidFill>
              </a:rPr>
              <a:t> </a:t>
            </a:r>
            <a:r>
              <a:rPr lang="nl-BE" b="1" dirty="0" err="1" smtClean="0">
                <a:solidFill>
                  <a:schemeClr val="accent1"/>
                </a:solidFill>
              </a:rPr>
              <a:t>advisory</a:t>
            </a:r>
            <a:r>
              <a:rPr lang="nl-BE" b="1" dirty="0" smtClean="0">
                <a:solidFill>
                  <a:schemeClr val="accent1"/>
                </a:solidFill>
              </a:rPr>
              <a:t>,…</a:t>
            </a:r>
            <a:r>
              <a:rPr lang="nl-BE" dirty="0" smtClean="0"/>
              <a:t>.</a:t>
            </a:r>
            <a:endParaRPr lang="nl-BE" dirty="0" smtClean="0"/>
          </a:p>
          <a:p>
            <a:pPr>
              <a:buNone/>
            </a:pPr>
            <a:endParaRPr lang="nl-BE" dirty="0" smtClean="0"/>
          </a:p>
        </p:txBody>
      </p:sp>
      <p:sp>
        <p:nvSpPr>
          <p:cNvPr id="11" name="Rectangle 10"/>
          <p:cNvSpPr/>
          <p:nvPr/>
        </p:nvSpPr>
        <p:spPr bwMode="auto">
          <a:xfrm>
            <a:off x="3352800" y="5257800"/>
            <a:ext cx="1447800" cy="914400"/>
          </a:xfrm>
          <a:prstGeom prst="rect">
            <a:avLst/>
          </a:prstGeom>
          <a:solidFill>
            <a:schemeClr val="bg1">
              <a:lumMod val="85000"/>
            </a:schemeClr>
          </a:solidFill>
          <a:ln w="19050" cap="flat" cmpd="sng" algn="ctr">
            <a:solidFill>
              <a:schemeClr val="accent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3318360" y="5742801"/>
            <a:ext cx="1513556" cy="276999"/>
          </a:xfrm>
          <a:prstGeom prst="rect">
            <a:avLst/>
          </a:prstGeom>
          <a:noFill/>
        </p:spPr>
        <p:txBody>
          <a:bodyPr wrap="none" rtlCol="0">
            <a:spAutoFit/>
          </a:bodyPr>
          <a:lstStyle/>
          <a:p>
            <a:pPr algn="l"/>
            <a:r>
              <a:rPr lang="en-US" sz="1200" b="0" dirty="0" smtClean="0">
                <a:solidFill>
                  <a:schemeClr val="tx1"/>
                </a:solidFill>
              </a:rPr>
              <a:t>National institutions</a:t>
            </a:r>
            <a:endParaRPr lang="nl-BE" sz="1200" b="0" dirty="0" smtClean="0">
              <a:solidFill>
                <a:schemeClr val="tx1"/>
              </a:solidFill>
            </a:endParaRPr>
          </a:p>
        </p:txBody>
      </p:sp>
      <p:sp>
        <p:nvSpPr>
          <p:cNvPr id="14" name="Rectangle 13"/>
          <p:cNvSpPr/>
          <p:nvPr/>
        </p:nvSpPr>
        <p:spPr bwMode="auto">
          <a:xfrm>
            <a:off x="2514600" y="4114800"/>
            <a:ext cx="1447800" cy="1066800"/>
          </a:xfrm>
          <a:prstGeom prst="rect">
            <a:avLst/>
          </a:prstGeom>
          <a:solidFill>
            <a:schemeClr val="bg1">
              <a:lumMod val="85000"/>
            </a:schemeClr>
          </a:solidFill>
          <a:ln w="19050" cap="flat" cmpd="sng" algn="ctr">
            <a:solidFill>
              <a:schemeClr val="accent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2514600" y="4429132"/>
            <a:ext cx="1181734" cy="646331"/>
          </a:xfrm>
          <a:prstGeom prst="rect">
            <a:avLst/>
          </a:prstGeom>
          <a:noFill/>
        </p:spPr>
        <p:txBody>
          <a:bodyPr wrap="none" rtlCol="0">
            <a:spAutoFit/>
          </a:bodyPr>
          <a:lstStyle/>
          <a:p>
            <a:pPr algn="l"/>
            <a:r>
              <a:rPr lang="nl-BE" sz="1200" b="0" dirty="0" smtClean="0">
                <a:solidFill>
                  <a:schemeClr val="tx1"/>
                </a:solidFill>
              </a:rPr>
              <a:t>“ALIFE”</a:t>
            </a:r>
          </a:p>
          <a:p>
            <a:pPr algn="l"/>
            <a:r>
              <a:rPr lang="nl-BE" sz="1200" b="0" dirty="0" err="1" smtClean="0">
                <a:solidFill>
                  <a:schemeClr val="tx1"/>
                </a:solidFill>
              </a:rPr>
              <a:t>Admin</a:t>
            </a:r>
            <a:r>
              <a:rPr lang="nl-BE" sz="1200" b="0" dirty="0" smtClean="0">
                <a:solidFill>
                  <a:schemeClr val="tx1"/>
                </a:solidFill>
              </a:rPr>
              <a:t> </a:t>
            </a:r>
            <a:r>
              <a:rPr lang="nl-BE" sz="1200" b="0" dirty="0" err="1" smtClean="0">
                <a:solidFill>
                  <a:schemeClr val="tx1"/>
                </a:solidFill>
              </a:rPr>
              <a:t>burden</a:t>
            </a:r>
            <a:r>
              <a:rPr lang="nl-BE" sz="1200" b="0" dirty="0" smtClean="0">
                <a:solidFill>
                  <a:schemeClr val="tx1"/>
                </a:solidFill>
              </a:rPr>
              <a:t> </a:t>
            </a:r>
            <a:br>
              <a:rPr lang="nl-BE" sz="1200" b="0" dirty="0" smtClean="0">
                <a:solidFill>
                  <a:schemeClr val="tx1"/>
                </a:solidFill>
              </a:rPr>
            </a:br>
            <a:r>
              <a:rPr lang="nl-BE" sz="1200" b="0" dirty="0" err="1" smtClean="0">
                <a:solidFill>
                  <a:schemeClr val="tx1"/>
                </a:solidFill>
              </a:rPr>
              <a:t>reduction</a:t>
            </a:r>
            <a:endParaRPr lang="nl-BE" sz="1200" b="0" dirty="0" smtClean="0">
              <a:solidFill>
                <a:schemeClr val="tx1"/>
              </a:solidFill>
            </a:endParaRPr>
          </a:p>
        </p:txBody>
      </p:sp>
      <p:pic>
        <p:nvPicPr>
          <p:cNvPr id="16" name="Picture 3"/>
          <p:cNvPicPr>
            <a:picLocks noChangeAspect="1" noChangeArrowheads="1"/>
          </p:cNvPicPr>
          <p:nvPr/>
        </p:nvPicPr>
        <p:blipFill>
          <a:blip r:embed="rId2"/>
          <a:srcRect/>
          <a:stretch>
            <a:fillRect/>
          </a:stretch>
        </p:blipFill>
        <p:spPr bwMode="auto">
          <a:xfrm>
            <a:off x="3286125" y="4114800"/>
            <a:ext cx="676275" cy="495300"/>
          </a:xfrm>
          <a:prstGeom prst="rect">
            <a:avLst/>
          </a:prstGeom>
          <a:noFill/>
          <a:ln w="9525">
            <a:noFill/>
            <a:miter lim="800000"/>
            <a:headEnd/>
            <a:tailEnd/>
          </a:ln>
          <a:effectLst/>
        </p:spPr>
      </p:pic>
      <p:sp>
        <p:nvSpPr>
          <p:cNvPr id="17" name="Rectangle 16"/>
          <p:cNvSpPr/>
          <p:nvPr/>
        </p:nvSpPr>
        <p:spPr bwMode="auto">
          <a:xfrm>
            <a:off x="5943600" y="4114800"/>
            <a:ext cx="1447800" cy="990600"/>
          </a:xfrm>
          <a:prstGeom prst="rect">
            <a:avLst/>
          </a:prstGeom>
          <a:solidFill>
            <a:schemeClr val="bg1">
              <a:lumMod val="85000"/>
            </a:schemeClr>
          </a:solidFill>
          <a:ln w="19050" cap="flat" cmpd="sng" algn="ctr">
            <a:solidFill>
              <a:schemeClr val="accent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5943600" y="4419600"/>
            <a:ext cx="1180131" cy="646331"/>
          </a:xfrm>
          <a:prstGeom prst="rect">
            <a:avLst/>
          </a:prstGeom>
          <a:noFill/>
        </p:spPr>
        <p:txBody>
          <a:bodyPr wrap="none" rtlCol="0">
            <a:spAutoFit/>
          </a:bodyPr>
          <a:lstStyle/>
          <a:p>
            <a:pPr algn="l"/>
            <a:r>
              <a:rPr lang="nl-BE" sz="1200" b="0" dirty="0" err="1" smtClean="0">
                <a:solidFill>
                  <a:schemeClr val="tx1"/>
                </a:solidFill>
              </a:rPr>
              <a:t>European</a:t>
            </a:r>
            <a:r>
              <a:rPr lang="nl-BE" sz="1200" b="0" dirty="0" smtClean="0">
                <a:solidFill>
                  <a:schemeClr val="tx1"/>
                </a:solidFill>
              </a:rPr>
              <a:t> </a:t>
            </a:r>
            <a:br>
              <a:rPr lang="nl-BE" sz="1200" b="0" dirty="0" smtClean="0">
                <a:solidFill>
                  <a:schemeClr val="tx1"/>
                </a:solidFill>
              </a:rPr>
            </a:br>
            <a:r>
              <a:rPr lang="nl-BE" sz="1200" b="0" dirty="0" err="1" smtClean="0">
                <a:solidFill>
                  <a:schemeClr val="tx1"/>
                </a:solidFill>
              </a:rPr>
              <a:t>interoperability</a:t>
            </a:r>
            <a:r>
              <a:rPr lang="nl-BE" sz="1200" b="0" dirty="0" smtClean="0">
                <a:solidFill>
                  <a:schemeClr val="tx1"/>
                </a:solidFill>
              </a:rPr>
              <a:t/>
            </a:r>
            <a:br>
              <a:rPr lang="nl-BE" sz="1200" b="0" dirty="0" smtClean="0">
                <a:solidFill>
                  <a:schemeClr val="tx1"/>
                </a:solidFill>
              </a:rPr>
            </a:br>
            <a:r>
              <a:rPr lang="nl-BE" sz="1200" b="0" dirty="0" err="1" smtClean="0">
                <a:solidFill>
                  <a:schemeClr val="tx1"/>
                </a:solidFill>
              </a:rPr>
              <a:t>strategy</a:t>
            </a:r>
            <a:r>
              <a:rPr lang="nl-BE" sz="1200" b="0" dirty="0" smtClean="0">
                <a:solidFill>
                  <a:schemeClr val="tx1"/>
                </a:solidFill>
              </a:rPr>
              <a:t> </a:t>
            </a:r>
          </a:p>
        </p:txBody>
      </p:sp>
      <p:pic>
        <p:nvPicPr>
          <p:cNvPr id="19" name="Picture 3"/>
          <p:cNvPicPr>
            <a:picLocks noChangeAspect="1" noChangeArrowheads="1"/>
          </p:cNvPicPr>
          <p:nvPr/>
        </p:nvPicPr>
        <p:blipFill>
          <a:blip r:embed="rId2"/>
          <a:srcRect/>
          <a:stretch>
            <a:fillRect/>
          </a:stretch>
        </p:blipFill>
        <p:spPr bwMode="auto">
          <a:xfrm>
            <a:off x="6715125" y="4114800"/>
            <a:ext cx="676275" cy="495300"/>
          </a:xfrm>
          <a:prstGeom prst="rect">
            <a:avLst/>
          </a:prstGeom>
          <a:noFill/>
          <a:ln w="9525">
            <a:noFill/>
            <a:miter lim="800000"/>
            <a:headEnd/>
            <a:tailEnd/>
          </a:ln>
          <a:effectLst/>
        </p:spPr>
      </p:pic>
      <p:sp>
        <p:nvSpPr>
          <p:cNvPr id="20" name="Rectangle 19"/>
          <p:cNvSpPr/>
          <p:nvPr/>
        </p:nvSpPr>
        <p:spPr bwMode="auto">
          <a:xfrm>
            <a:off x="838200" y="4114800"/>
            <a:ext cx="1447800" cy="1219200"/>
          </a:xfrm>
          <a:prstGeom prst="rect">
            <a:avLst/>
          </a:prstGeom>
          <a:solidFill>
            <a:schemeClr val="bg1">
              <a:lumMod val="85000"/>
            </a:schemeClr>
          </a:solidFill>
          <a:ln w="19050" cap="flat" cmpd="sng" algn="ctr">
            <a:solidFill>
              <a:schemeClr val="accent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21" name="TextBox 20"/>
          <p:cNvSpPr txBox="1"/>
          <p:nvPr/>
        </p:nvSpPr>
        <p:spPr>
          <a:xfrm>
            <a:off x="838200" y="4383953"/>
            <a:ext cx="1345240" cy="830997"/>
          </a:xfrm>
          <a:prstGeom prst="rect">
            <a:avLst/>
          </a:prstGeom>
          <a:noFill/>
        </p:spPr>
        <p:txBody>
          <a:bodyPr wrap="none" rtlCol="0">
            <a:spAutoFit/>
          </a:bodyPr>
          <a:lstStyle/>
          <a:p>
            <a:pPr algn="l"/>
            <a:endParaRPr lang="nl-BE" sz="1200" dirty="0" smtClean="0"/>
          </a:p>
          <a:p>
            <a:pPr algn="l"/>
            <a:r>
              <a:rPr lang="nl-BE" sz="1200" b="0" dirty="0" smtClean="0">
                <a:solidFill>
                  <a:schemeClr val="tx1"/>
                </a:solidFill>
              </a:rPr>
              <a:t>- Financial DWH </a:t>
            </a:r>
            <a:br>
              <a:rPr lang="nl-BE" sz="1200" b="0" dirty="0" smtClean="0">
                <a:solidFill>
                  <a:schemeClr val="tx1"/>
                </a:solidFill>
              </a:rPr>
            </a:br>
            <a:r>
              <a:rPr lang="nl-BE" sz="1200" b="0" dirty="0" err="1" smtClean="0">
                <a:solidFill>
                  <a:schemeClr val="tx1"/>
                </a:solidFill>
              </a:rPr>
              <a:t>architecture</a:t>
            </a:r>
            <a:r>
              <a:rPr lang="nl-BE" sz="1200" b="0" dirty="0" smtClean="0">
                <a:solidFill>
                  <a:schemeClr val="tx1"/>
                </a:solidFill>
              </a:rPr>
              <a:t/>
            </a:r>
            <a:br>
              <a:rPr lang="nl-BE" sz="1200" b="0" dirty="0" smtClean="0">
                <a:solidFill>
                  <a:schemeClr val="tx1"/>
                </a:solidFill>
              </a:rPr>
            </a:br>
            <a:r>
              <a:rPr lang="nl-BE" sz="1200" b="0" dirty="0" smtClean="0">
                <a:solidFill>
                  <a:schemeClr val="tx1"/>
                </a:solidFill>
              </a:rPr>
              <a:t>- </a:t>
            </a:r>
            <a:r>
              <a:rPr lang="nl-BE" sz="1200" b="0" dirty="0" err="1" smtClean="0">
                <a:solidFill>
                  <a:schemeClr val="tx1"/>
                </a:solidFill>
              </a:rPr>
              <a:t>Consolidation</a:t>
            </a:r>
            <a:endParaRPr lang="nl-BE" sz="1200" b="0" dirty="0" smtClean="0">
              <a:solidFill>
                <a:schemeClr val="tx1"/>
              </a:solidFill>
            </a:endParaRPr>
          </a:p>
        </p:txBody>
      </p:sp>
      <p:sp>
        <p:nvSpPr>
          <p:cNvPr id="22" name="Rectangle 21"/>
          <p:cNvSpPr/>
          <p:nvPr/>
        </p:nvSpPr>
        <p:spPr bwMode="auto">
          <a:xfrm>
            <a:off x="1523976" y="4114800"/>
            <a:ext cx="762000" cy="4572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sz="1200" b="0" i="0" u="none" strike="noStrike" cap="none" normalizeH="0" baseline="0" dirty="0" err="1" smtClean="0">
                <a:ln>
                  <a:noFill/>
                </a:ln>
                <a:solidFill>
                  <a:schemeClr val="tx1"/>
                </a:solidFill>
                <a:effectLst/>
                <a:latin typeface="Arial" charset="0"/>
              </a:rPr>
              <a:t>Various</a:t>
            </a:r>
            <a:r>
              <a:rPr lang="nl-BE" dirty="0" smtClean="0"/>
              <a:t/>
            </a:r>
            <a:br>
              <a:rPr lang="nl-BE" dirty="0" smtClean="0"/>
            </a:br>
            <a:r>
              <a:rPr lang="nl-BE" sz="1200" b="0" dirty="0" err="1" smtClean="0">
                <a:solidFill>
                  <a:schemeClr val="tx1"/>
                </a:solidFill>
              </a:rPr>
              <a:t>clients</a:t>
            </a:r>
            <a:endParaRPr lang="nl-BE" sz="1200" b="0" dirty="0" smtClean="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198582"/>
            <a:ext cx="9059863" cy="587212"/>
          </a:xfrm>
        </p:spPr>
        <p:txBody>
          <a:bodyPr/>
          <a:lstStyle/>
          <a:p>
            <a:r>
              <a:rPr lang="en-US" dirty="0" smtClean="0"/>
              <a:t>Interoperability advisory in current projects (2)</a:t>
            </a:r>
            <a:br>
              <a:rPr lang="en-US" dirty="0" smtClean="0"/>
            </a:br>
            <a:r>
              <a:rPr lang="en-US" dirty="0" smtClean="0"/>
              <a:t>Supporting the European Interoperability Strategy Elaboration</a:t>
            </a:r>
            <a:endParaRPr lang="en-GB"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18</a:t>
            </a:fld>
            <a:r>
              <a:rPr lang="nl-NL" smtClean="0"/>
              <a:t> -</a:t>
            </a:r>
            <a:endParaRPr lang="nl-NL"/>
          </a:p>
        </p:txBody>
      </p:sp>
      <p:pic>
        <p:nvPicPr>
          <p:cNvPr id="24" name="Picture 2" descr="idabc"/>
          <p:cNvPicPr>
            <a:picLocks noChangeAspect="1" noChangeArrowheads="1"/>
          </p:cNvPicPr>
          <p:nvPr/>
        </p:nvPicPr>
        <p:blipFill>
          <a:blip r:embed="rId2" cstate="print"/>
          <a:srcRect/>
          <a:stretch>
            <a:fillRect/>
          </a:stretch>
        </p:blipFill>
        <p:spPr bwMode="auto">
          <a:xfrm>
            <a:off x="7881958" y="1000108"/>
            <a:ext cx="1767036" cy="1000132"/>
          </a:xfrm>
          <a:prstGeom prst="rect">
            <a:avLst/>
          </a:prstGeom>
          <a:noFill/>
          <a:ln w="9525">
            <a:noFill/>
            <a:miter lim="800000"/>
            <a:headEnd/>
            <a:tailEnd/>
          </a:ln>
        </p:spPr>
      </p:pic>
      <p:sp>
        <p:nvSpPr>
          <p:cNvPr id="25" name="U-Turn Arrow 24"/>
          <p:cNvSpPr/>
          <p:nvPr/>
        </p:nvSpPr>
        <p:spPr bwMode="auto">
          <a:xfrm rot="10800000" flipH="1">
            <a:off x="2247866" y="982663"/>
            <a:ext cx="5075238" cy="5513387"/>
          </a:xfrm>
          <a:prstGeom prst="uturnArrow">
            <a:avLst>
              <a:gd name="adj1" fmla="val 19791"/>
              <a:gd name="adj2" fmla="val 25000"/>
              <a:gd name="adj3" fmla="val 8503"/>
              <a:gd name="adj4" fmla="val 43750"/>
              <a:gd name="adj5" fmla="val 100000"/>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wrap="none" lIns="36000" tIns="36000" rIns="36000" bIns="36000" anchor="ctr"/>
          <a:lstStyle/>
          <a:p>
            <a:pPr algn="ctr" eaLnBrk="0" hangingPunct="0">
              <a:spcBef>
                <a:spcPct val="50000"/>
              </a:spcBef>
              <a:defRPr/>
            </a:pPr>
            <a:endParaRPr lang="en-GB"/>
          </a:p>
        </p:txBody>
      </p:sp>
      <p:sp>
        <p:nvSpPr>
          <p:cNvPr id="26" name="Slide Number Placeholder 3"/>
          <p:cNvSpPr txBox="1">
            <a:spLocks/>
          </p:cNvSpPr>
          <p:nvPr/>
        </p:nvSpPr>
        <p:spPr bwMode="auto">
          <a:xfrm>
            <a:off x="3841716" y="5376863"/>
            <a:ext cx="311150" cy="15240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1000" b="0" i="0" u="none" strike="noStrike" kern="1200" cap="none" spc="0" normalizeH="0" baseline="0" noProof="0" smtClean="0">
                <a:ln>
                  <a:noFill/>
                </a:ln>
                <a:solidFill>
                  <a:schemeClr val="tx1"/>
                </a:solidFill>
                <a:effectLst/>
                <a:uLnTx/>
                <a:uFillTx/>
                <a:latin typeface="Arial" charset="0"/>
                <a:ea typeface="+mn-ea"/>
                <a:cs typeface="+mn-cs"/>
              </a:rPr>
              <a:t>- </a:t>
            </a:r>
            <a:fld id="{2090DDD6-D270-4FB6-9F7D-583AF5ED944D}" type="slidenum">
              <a:rPr kumimoji="0" lang="nl-NL"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r>
              <a:rPr kumimoji="0" lang="nl-NL" sz="1000" b="0" i="0" u="none" strike="noStrike" kern="1200" cap="none" spc="0" normalizeH="0" baseline="0" noProof="0" smtClean="0">
                <a:ln>
                  <a:noFill/>
                </a:ln>
                <a:solidFill>
                  <a:schemeClr val="tx1"/>
                </a:solidFill>
                <a:effectLst/>
                <a:uLnTx/>
                <a:uFillTx/>
                <a:latin typeface="Arial" charset="0"/>
                <a:ea typeface="+mn-ea"/>
                <a:cs typeface="+mn-cs"/>
              </a:rPr>
              <a:t> -</a:t>
            </a:r>
            <a:endParaRPr kumimoji="0" lang="nl-NL" sz="1000" b="0" i="0" u="none" strike="noStrike" kern="1200" cap="none" spc="0" normalizeH="0" baseline="0" noProof="0">
              <a:ln>
                <a:noFill/>
              </a:ln>
              <a:solidFill>
                <a:schemeClr val="tx1"/>
              </a:solidFill>
              <a:effectLst/>
              <a:uLnTx/>
              <a:uFillTx/>
              <a:latin typeface="Arial" charset="0"/>
              <a:ea typeface="+mn-ea"/>
              <a:cs typeface="+mn-cs"/>
            </a:endParaRPr>
          </a:p>
        </p:txBody>
      </p:sp>
      <p:sp>
        <p:nvSpPr>
          <p:cNvPr id="27" name="Rectangle 26"/>
          <p:cNvSpPr/>
          <p:nvPr/>
        </p:nvSpPr>
        <p:spPr bwMode="auto">
          <a:xfrm>
            <a:off x="425023" y="2500434"/>
            <a:ext cx="7193061" cy="1350981"/>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perspectiveRelaxed"/>
            <a:lightRig rig="threePt" dir="t"/>
          </a:scene3d>
        </p:spPr>
        <p:txBody>
          <a:bodyPr wrap="none" lIns="36000" tIns="36000" rIns="36000" bIns="36000" anchor="ctr"/>
          <a:lstStyle/>
          <a:p>
            <a:pPr algn="ctr" eaLnBrk="0" hangingPunct="0">
              <a:spcBef>
                <a:spcPct val="50000"/>
              </a:spcBef>
              <a:defRPr/>
            </a:pPr>
            <a:endParaRPr lang="en-GB"/>
          </a:p>
        </p:txBody>
      </p:sp>
      <p:sp>
        <p:nvSpPr>
          <p:cNvPr id="28" name="Rectangle 27"/>
          <p:cNvSpPr/>
          <p:nvPr/>
        </p:nvSpPr>
        <p:spPr bwMode="auto">
          <a:xfrm>
            <a:off x="432578" y="1384272"/>
            <a:ext cx="7193061" cy="1350981"/>
          </a:xfrm>
          <a:prstGeom prst="rect">
            <a:avLst/>
          </a:prstGeom>
          <a:solidFill>
            <a:schemeClr val="accent1">
              <a:lumMod val="75000"/>
            </a:schemeClr>
          </a:solidFill>
          <a:ln w="9525" cap="flat" cmpd="sng" algn="ctr">
            <a:solidFill>
              <a:schemeClr val="tx1"/>
            </a:solidFill>
            <a:prstDash val="solid"/>
            <a:round/>
            <a:headEnd type="none" w="med" len="med"/>
            <a:tailEnd type="none" w="med" len="med"/>
          </a:ln>
          <a:effectLst/>
          <a:scene3d>
            <a:camera prst="perspectiveRelaxed"/>
            <a:lightRig rig="threePt" dir="t"/>
          </a:scene3d>
        </p:spPr>
        <p:txBody>
          <a:bodyPr wrap="none" lIns="36000" tIns="36000" rIns="36000" bIns="36000" anchor="ctr"/>
          <a:lstStyle/>
          <a:p>
            <a:pPr algn="ctr" eaLnBrk="0" hangingPunct="0">
              <a:spcBef>
                <a:spcPct val="50000"/>
              </a:spcBef>
              <a:defRPr/>
            </a:pPr>
            <a:endParaRPr lang="en-GB"/>
          </a:p>
        </p:txBody>
      </p:sp>
      <p:sp>
        <p:nvSpPr>
          <p:cNvPr id="29" name="Rectangle 28"/>
          <p:cNvSpPr/>
          <p:nvPr/>
        </p:nvSpPr>
        <p:spPr bwMode="auto">
          <a:xfrm>
            <a:off x="276191" y="4728972"/>
            <a:ext cx="7193061" cy="1350981"/>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scene3d>
            <a:camera prst="perspectiveRelaxed"/>
            <a:lightRig rig="threePt" dir="t"/>
          </a:scene3d>
        </p:spPr>
        <p:txBody>
          <a:bodyPr wrap="none" lIns="36000" tIns="36000" rIns="36000" bIns="36000" anchor="ctr"/>
          <a:lstStyle/>
          <a:p>
            <a:pPr algn="ctr" eaLnBrk="0" hangingPunct="0">
              <a:spcBef>
                <a:spcPct val="50000"/>
              </a:spcBef>
              <a:defRPr/>
            </a:pPr>
            <a:endParaRPr lang="en-GB"/>
          </a:p>
        </p:txBody>
      </p:sp>
      <p:sp>
        <p:nvSpPr>
          <p:cNvPr id="30" name="Rectangle 29"/>
          <p:cNvSpPr/>
          <p:nvPr/>
        </p:nvSpPr>
        <p:spPr bwMode="auto">
          <a:xfrm>
            <a:off x="422192" y="3617210"/>
            <a:ext cx="7193061" cy="1350981"/>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scene3d>
            <a:camera prst="perspectiveRelaxed"/>
            <a:lightRig rig="threePt" dir="t"/>
          </a:scene3d>
        </p:spPr>
        <p:txBody>
          <a:bodyPr wrap="none" lIns="36000" tIns="36000" rIns="36000" bIns="36000" anchor="ctr"/>
          <a:lstStyle/>
          <a:p>
            <a:pPr algn="ctr" eaLnBrk="0" hangingPunct="0">
              <a:spcBef>
                <a:spcPct val="50000"/>
              </a:spcBef>
              <a:defRPr/>
            </a:pPr>
            <a:endParaRPr lang="en-GB"/>
          </a:p>
        </p:txBody>
      </p:sp>
      <p:sp>
        <p:nvSpPr>
          <p:cNvPr id="31" name="TextBox 8"/>
          <p:cNvSpPr txBox="1">
            <a:spLocks noChangeArrowheads="1"/>
          </p:cNvSpPr>
          <p:nvPr/>
        </p:nvSpPr>
        <p:spPr bwMode="auto">
          <a:xfrm>
            <a:off x="257141" y="2268538"/>
            <a:ext cx="1431925" cy="274637"/>
          </a:xfrm>
          <a:prstGeom prst="rect">
            <a:avLst/>
          </a:prstGeom>
          <a:noFill/>
          <a:ln w="9525">
            <a:noFill/>
            <a:miter lim="800000"/>
            <a:headEnd/>
            <a:tailEnd/>
          </a:ln>
        </p:spPr>
        <p:txBody>
          <a:bodyPr wrap="none">
            <a:spAutoFit/>
          </a:bodyPr>
          <a:lstStyle/>
          <a:p>
            <a:r>
              <a:rPr lang="en-GB" b="1" i="1"/>
              <a:t>Politics and legal</a:t>
            </a:r>
          </a:p>
        </p:txBody>
      </p:sp>
      <p:sp>
        <p:nvSpPr>
          <p:cNvPr id="32" name="TextBox 9"/>
          <p:cNvSpPr txBox="1">
            <a:spLocks noChangeArrowheads="1"/>
          </p:cNvSpPr>
          <p:nvPr/>
        </p:nvSpPr>
        <p:spPr bwMode="auto">
          <a:xfrm>
            <a:off x="239679" y="3378200"/>
            <a:ext cx="1768475" cy="274638"/>
          </a:xfrm>
          <a:prstGeom prst="rect">
            <a:avLst/>
          </a:prstGeom>
          <a:noFill/>
          <a:ln w="9525">
            <a:noFill/>
            <a:miter lim="800000"/>
            <a:headEnd/>
            <a:tailEnd/>
          </a:ln>
        </p:spPr>
        <p:txBody>
          <a:bodyPr wrap="none">
            <a:spAutoFit/>
          </a:bodyPr>
          <a:lstStyle/>
          <a:p>
            <a:r>
              <a:rPr lang="en-GB" b="1" i="1"/>
              <a:t>Information exchange</a:t>
            </a:r>
          </a:p>
        </p:txBody>
      </p:sp>
      <p:sp>
        <p:nvSpPr>
          <p:cNvPr id="33" name="TextBox 10"/>
          <p:cNvSpPr txBox="1">
            <a:spLocks noChangeArrowheads="1"/>
          </p:cNvSpPr>
          <p:nvPr/>
        </p:nvSpPr>
        <p:spPr bwMode="auto">
          <a:xfrm>
            <a:off x="166654" y="5608638"/>
            <a:ext cx="1419225" cy="274637"/>
          </a:xfrm>
          <a:prstGeom prst="rect">
            <a:avLst/>
          </a:prstGeom>
          <a:noFill/>
          <a:ln w="9525">
            <a:noFill/>
            <a:miter lim="800000"/>
            <a:headEnd/>
            <a:tailEnd/>
          </a:ln>
        </p:spPr>
        <p:txBody>
          <a:bodyPr wrap="none">
            <a:spAutoFit/>
          </a:bodyPr>
          <a:lstStyle/>
          <a:p>
            <a:r>
              <a:rPr lang="en-GB" b="1" i="1"/>
              <a:t>Service offerings</a:t>
            </a:r>
          </a:p>
        </p:txBody>
      </p:sp>
      <p:sp>
        <p:nvSpPr>
          <p:cNvPr id="34" name="TextBox 11"/>
          <p:cNvSpPr txBox="1">
            <a:spLocks noChangeArrowheads="1"/>
          </p:cNvSpPr>
          <p:nvPr/>
        </p:nvSpPr>
        <p:spPr bwMode="auto">
          <a:xfrm>
            <a:off x="400016" y="4303713"/>
            <a:ext cx="1300163" cy="457200"/>
          </a:xfrm>
          <a:prstGeom prst="rect">
            <a:avLst/>
          </a:prstGeom>
          <a:noFill/>
          <a:ln w="9525">
            <a:noFill/>
            <a:miter lim="800000"/>
            <a:headEnd/>
            <a:tailEnd/>
          </a:ln>
        </p:spPr>
        <p:txBody>
          <a:bodyPr wrap="none">
            <a:spAutoFit/>
          </a:bodyPr>
          <a:lstStyle/>
          <a:p>
            <a:r>
              <a:rPr lang="en-GB" b="1" i="1"/>
              <a:t>Processes and </a:t>
            </a:r>
          </a:p>
          <a:p>
            <a:r>
              <a:rPr lang="en-GB" b="1" i="1"/>
              <a:t>organisation</a:t>
            </a:r>
          </a:p>
        </p:txBody>
      </p:sp>
      <p:pic>
        <p:nvPicPr>
          <p:cNvPr id="35" name="Picture 3" descr="C:\Program Files\Microsoft Office\MEDIA\CAGCAT10\j0299171.wmf"/>
          <p:cNvPicPr>
            <a:picLocks noChangeAspect="1" noChangeArrowheads="1"/>
          </p:cNvPicPr>
          <p:nvPr/>
        </p:nvPicPr>
        <p:blipFill>
          <a:blip r:embed="rId3"/>
          <a:srcRect/>
          <a:stretch>
            <a:fillRect/>
          </a:stretch>
        </p:blipFill>
        <p:spPr bwMode="auto">
          <a:xfrm>
            <a:off x="3927441" y="2867025"/>
            <a:ext cx="730250" cy="700088"/>
          </a:xfrm>
          <a:prstGeom prst="rect">
            <a:avLst/>
          </a:prstGeom>
          <a:noFill/>
          <a:ln w="9525">
            <a:noFill/>
            <a:miter lim="800000"/>
            <a:headEnd/>
            <a:tailEnd/>
          </a:ln>
        </p:spPr>
      </p:pic>
      <p:pic>
        <p:nvPicPr>
          <p:cNvPr id="36" name="Picture 4" descr="C:\Program Files\Microsoft Office\MEDIA\CAGCAT10\j0297707.wmf"/>
          <p:cNvPicPr>
            <a:picLocks noChangeAspect="1" noChangeArrowheads="1"/>
          </p:cNvPicPr>
          <p:nvPr/>
        </p:nvPicPr>
        <p:blipFill>
          <a:blip r:embed="rId4"/>
          <a:srcRect/>
          <a:stretch>
            <a:fillRect/>
          </a:stretch>
        </p:blipFill>
        <p:spPr bwMode="auto">
          <a:xfrm>
            <a:off x="3927441" y="1771650"/>
            <a:ext cx="657225" cy="623888"/>
          </a:xfrm>
          <a:prstGeom prst="rect">
            <a:avLst/>
          </a:prstGeom>
          <a:noFill/>
          <a:ln w="19050">
            <a:solidFill>
              <a:schemeClr val="tx1"/>
            </a:solidFill>
            <a:miter lim="800000"/>
            <a:headEnd/>
            <a:tailEnd/>
          </a:ln>
        </p:spPr>
      </p:pic>
      <p:pic>
        <p:nvPicPr>
          <p:cNvPr id="37" name="Picture 5" descr="C:\Program Files\Microsoft Office\MEDIA\CAGCAT10\j0149481.wmf"/>
          <p:cNvPicPr>
            <a:picLocks noChangeAspect="1" noChangeArrowheads="1"/>
          </p:cNvPicPr>
          <p:nvPr/>
        </p:nvPicPr>
        <p:blipFill>
          <a:blip r:embed="rId5"/>
          <a:srcRect/>
          <a:stretch>
            <a:fillRect/>
          </a:stretch>
        </p:blipFill>
        <p:spPr bwMode="auto">
          <a:xfrm>
            <a:off x="3963954" y="3983038"/>
            <a:ext cx="730250" cy="654050"/>
          </a:xfrm>
          <a:prstGeom prst="rect">
            <a:avLst/>
          </a:prstGeom>
          <a:noFill/>
          <a:ln w="19050">
            <a:solidFill>
              <a:schemeClr val="tx1"/>
            </a:solidFill>
            <a:miter lim="800000"/>
            <a:headEnd/>
            <a:tailEnd/>
          </a:ln>
        </p:spPr>
      </p:pic>
      <p:grpSp>
        <p:nvGrpSpPr>
          <p:cNvPr id="38" name="Group 6"/>
          <p:cNvGrpSpPr>
            <a:grpSpLocks/>
          </p:cNvGrpSpPr>
          <p:nvPr/>
        </p:nvGrpSpPr>
        <p:grpSpPr bwMode="auto">
          <a:xfrm>
            <a:off x="4000467" y="5096933"/>
            <a:ext cx="511183" cy="511182"/>
            <a:chOff x="1632" y="1248"/>
            <a:chExt cx="2682" cy="2286"/>
          </a:xfrm>
          <a:noFill/>
        </p:grpSpPr>
        <p:sp>
          <p:nvSpPr>
            <p:cNvPr id="39" name="Gear"/>
            <p:cNvSpPr>
              <a:spLocks noEditPoints="1" noChangeArrowheads="1"/>
            </p:cNvSpPr>
            <p:nvPr/>
          </p:nvSpPr>
          <p:spPr bwMode="auto">
            <a:xfrm>
              <a:off x="3119" y="1248"/>
              <a:ext cx="1195" cy="1048"/>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grpFill/>
            <a:ln w="9525">
              <a:noFill/>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pPr>
                <a:defRPr/>
              </a:pPr>
              <a:endParaRPr lang="en-GB"/>
            </a:p>
          </p:txBody>
        </p:sp>
        <p:sp>
          <p:nvSpPr>
            <p:cNvPr id="40" name="AutoShape 8"/>
            <p:cNvSpPr>
              <a:spLocks noEditPoints="1" noChangeArrowheads="1"/>
            </p:cNvSpPr>
            <p:nvPr/>
          </p:nvSpPr>
          <p:spPr bwMode="auto">
            <a:xfrm>
              <a:off x="1632" y="1680"/>
              <a:ext cx="1429" cy="1253"/>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grpFill/>
            <a:ln w="9525">
              <a:noFill/>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pPr>
                <a:defRPr/>
              </a:pPr>
              <a:endParaRPr lang="en-GB"/>
            </a:p>
          </p:txBody>
        </p:sp>
        <p:sp>
          <p:nvSpPr>
            <p:cNvPr id="41" name="AutoShape 9"/>
            <p:cNvSpPr>
              <a:spLocks noEditPoints="1" noChangeArrowheads="1"/>
            </p:cNvSpPr>
            <p:nvPr/>
          </p:nvSpPr>
          <p:spPr bwMode="auto">
            <a:xfrm>
              <a:off x="2559" y="2142"/>
              <a:ext cx="1588" cy="1392"/>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374 w 21600"/>
                <a:gd name="T9" fmla="*/ 3964 h 21600"/>
                <a:gd name="T10" fmla="*/ 17841 w 21600"/>
                <a:gd name="T11" fmla="*/ 17635 h 21600"/>
              </a:gdLst>
              <a:ahLst/>
              <a:cxnLst>
                <a:cxn ang="0">
                  <a:pos x="T0" y="T1"/>
                </a:cxn>
                <a:cxn ang="0">
                  <a:pos x="T2" y="T3"/>
                </a:cxn>
                <a:cxn ang="0">
                  <a:pos x="T4" y="T5"/>
                </a:cxn>
                <a:cxn ang="0">
                  <a:pos x="T6" y="T7"/>
                </a:cxn>
              </a:cxnLst>
              <a:rect l="T8" t="T9" r="T10" b="T11"/>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grpFill/>
            <a:ln w="9525">
              <a:noFill/>
              <a:miter lim="800000"/>
              <a:headEnd/>
              <a:tailEnd/>
            </a:ln>
            <a:effectLst/>
            <a:scene3d>
              <a:camera prst="legacyPerspectiveFront">
                <a:rot lat="20099999" lon="1500000" rev="0"/>
              </a:camera>
              <a:lightRig rig="legacyFlat4" dir="b"/>
            </a:scene3d>
            <a:sp3d extrusionH="430200" prstMaterial="legacyMatte">
              <a:bevelT w="13500" h="13500" prst="angle"/>
              <a:bevelB w="13500" h="13500" prst="angle"/>
              <a:extrusionClr>
                <a:srgbClr val="C0C0C0"/>
              </a:extrusionClr>
            </a:sp3d>
          </p:spPr>
          <p:txBody>
            <a:bodyPr>
              <a:flatTx/>
            </a:bodyPr>
            <a:lstStyle/>
            <a:p>
              <a:pPr>
                <a:defRPr/>
              </a:pPr>
              <a:endParaRPr lang="en-GB"/>
            </a:p>
          </p:txBody>
        </p:sp>
      </p:grpSp>
      <p:sp>
        <p:nvSpPr>
          <p:cNvPr id="42" name="Rectangle 20"/>
          <p:cNvSpPr>
            <a:spLocks noChangeArrowheads="1"/>
          </p:cNvSpPr>
          <p:nvPr/>
        </p:nvSpPr>
        <p:spPr bwMode="auto">
          <a:xfrm>
            <a:off x="3963954" y="5083175"/>
            <a:ext cx="730250" cy="693738"/>
          </a:xfrm>
          <a:prstGeom prst="rect">
            <a:avLst/>
          </a:prstGeom>
          <a:noFill/>
          <a:ln w="19050" algn="ctr">
            <a:solidFill>
              <a:schemeClr val="tx1"/>
            </a:solidFill>
            <a:round/>
            <a:headEnd/>
            <a:tailEnd/>
          </a:ln>
        </p:spPr>
        <p:txBody>
          <a:bodyPr wrap="none" lIns="36000" tIns="36000" rIns="36000" bIns="36000" anchor="ctr"/>
          <a:lstStyle/>
          <a:p>
            <a:pPr algn="ctr" eaLnBrk="0" hangingPunct="0">
              <a:spcBef>
                <a:spcPct val="50000"/>
              </a:spcBef>
            </a:pPr>
            <a:endParaRPr lang="nl-BE"/>
          </a:p>
        </p:txBody>
      </p:sp>
      <p:sp>
        <p:nvSpPr>
          <p:cNvPr id="43" name="TextBox 21"/>
          <p:cNvSpPr txBox="1">
            <a:spLocks noChangeArrowheads="1"/>
          </p:cNvSpPr>
          <p:nvPr/>
        </p:nvSpPr>
        <p:spPr bwMode="auto">
          <a:xfrm>
            <a:off x="1882741" y="1771650"/>
            <a:ext cx="1679575" cy="461963"/>
          </a:xfrm>
          <a:prstGeom prst="rect">
            <a:avLst/>
          </a:prstGeom>
          <a:noFill/>
          <a:ln w="9525">
            <a:noFill/>
            <a:miter lim="800000"/>
            <a:headEnd/>
            <a:tailEnd/>
          </a:ln>
        </p:spPr>
        <p:txBody>
          <a:bodyPr>
            <a:spAutoFit/>
          </a:bodyPr>
          <a:lstStyle/>
          <a:p>
            <a:pPr algn="ctr"/>
            <a:r>
              <a:rPr lang="en-GB">
                <a:solidFill>
                  <a:schemeClr val="bg1"/>
                </a:solidFill>
                <a:latin typeface="Agency FB" pitchFamily="34" charset="0"/>
              </a:rPr>
              <a:t>What legal and political issues are involved?</a:t>
            </a:r>
          </a:p>
        </p:txBody>
      </p:sp>
      <p:sp>
        <p:nvSpPr>
          <p:cNvPr id="44" name="TextBox 22"/>
          <p:cNvSpPr txBox="1">
            <a:spLocks noChangeArrowheads="1"/>
          </p:cNvSpPr>
          <p:nvPr/>
        </p:nvSpPr>
        <p:spPr bwMode="auto">
          <a:xfrm>
            <a:off x="1955766" y="2903538"/>
            <a:ext cx="1679575" cy="647700"/>
          </a:xfrm>
          <a:prstGeom prst="rect">
            <a:avLst/>
          </a:prstGeom>
          <a:noFill/>
          <a:ln w="9525">
            <a:noFill/>
            <a:miter lim="800000"/>
            <a:headEnd/>
            <a:tailEnd/>
          </a:ln>
        </p:spPr>
        <p:txBody>
          <a:bodyPr>
            <a:spAutoFit/>
          </a:bodyPr>
          <a:lstStyle/>
          <a:p>
            <a:pPr algn="ctr"/>
            <a:r>
              <a:rPr lang="en-GB">
                <a:latin typeface="Agency FB" pitchFamily="34" charset="0"/>
              </a:rPr>
              <a:t>What information is needed to comply to political and legal constraints?</a:t>
            </a:r>
          </a:p>
        </p:txBody>
      </p:sp>
      <p:sp>
        <p:nvSpPr>
          <p:cNvPr id="45" name="TextBox 24"/>
          <p:cNvSpPr txBox="1">
            <a:spLocks noChangeArrowheads="1"/>
          </p:cNvSpPr>
          <p:nvPr/>
        </p:nvSpPr>
        <p:spPr bwMode="auto">
          <a:xfrm>
            <a:off x="2138329" y="3946525"/>
            <a:ext cx="1679575" cy="646113"/>
          </a:xfrm>
          <a:prstGeom prst="rect">
            <a:avLst/>
          </a:prstGeom>
          <a:noFill/>
          <a:ln w="9525">
            <a:noFill/>
            <a:miter lim="800000"/>
            <a:headEnd/>
            <a:tailEnd/>
          </a:ln>
        </p:spPr>
        <p:txBody>
          <a:bodyPr>
            <a:spAutoFit/>
          </a:bodyPr>
          <a:lstStyle/>
          <a:p>
            <a:pPr algn="ctr"/>
            <a:r>
              <a:rPr lang="en-GB">
                <a:latin typeface="Agency FB" pitchFamily="34" charset="0"/>
              </a:rPr>
              <a:t>How will we organize the information, what stakeholders are involved?</a:t>
            </a:r>
          </a:p>
        </p:txBody>
      </p:sp>
      <p:sp>
        <p:nvSpPr>
          <p:cNvPr id="46" name="TextBox 25"/>
          <p:cNvSpPr txBox="1">
            <a:spLocks noChangeArrowheads="1"/>
          </p:cNvSpPr>
          <p:nvPr/>
        </p:nvSpPr>
        <p:spPr bwMode="auto">
          <a:xfrm>
            <a:off x="5424454" y="5108575"/>
            <a:ext cx="1679575" cy="646113"/>
          </a:xfrm>
          <a:prstGeom prst="rect">
            <a:avLst/>
          </a:prstGeom>
          <a:noFill/>
          <a:ln w="9525">
            <a:noFill/>
            <a:miter lim="800000"/>
            <a:headEnd/>
            <a:tailEnd/>
          </a:ln>
        </p:spPr>
        <p:txBody>
          <a:bodyPr>
            <a:spAutoFit/>
          </a:bodyPr>
          <a:lstStyle/>
          <a:p>
            <a:pPr algn="ctr"/>
            <a:r>
              <a:rPr lang="en-GB">
                <a:latin typeface="Agency FB" pitchFamily="34" charset="0"/>
              </a:rPr>
              <a:t>What technologies are involved, what procedures do we need to follow?</a:t>
            </a:r>
          </a:p>
        </p:txBody>
      </p:sp>
      <p:sp>
        <p:nvSpPr>
          <p:cNvPr id="47" name="TextBox 26"/>
          <p:cNvSpPr txBox="1">
            <a:spLocks noChangeArrowheads="1"/>
          </p:cNvSpPr>
          <p:nvPr/>
        </p:nvSpPr>
        <p:spPr bwMode="auto">
          <a:xfrm>
            <a:off x="5314916" y="3867150"/>
            <a:ext cx="1679575" cy="830263"/>
          </a:xfrm>
          <a:prstGeom prst="rect">
            <a:avLst/>
          </a:prstGeom>
          <a:noFill/>
          <a:ln w="9525">
            <a:noFill/>
            <a:miter lim="800000"/>
            <a:headEnd/>
            <a:tailEnd/>
          </a:ln>
        </p:spPr>
        <p:txBody>
          <a:bodyPr>
            <a:spAutoFit/>
          </a:bodyPr>
          <a:lstStyle/>
          <a:p>
            <a:pPr algn="ctr"/>
            <a:r>
              <a:rPr lang="en-GB">
                <a:latin typeface="Agency FB" pitchFamily="34" charset="0"/>
              </a:rPr>
              <a:t>How are the services be concretised, what are the concrete interoperability requirements?</a:t>
            </a:r>
          </a:p>
        </p:txBody>
      </p:sp>
      <p:sp>
        <p:nvSpPr>
          <p:cNvPr id="48" name="TextBox 27"/>
          <p:cNvSpPr txBox="1">
            <a:spLocks noChangeArrowheads="1"/>
          </p:cNvSpPr>
          <p:nvPr/>
        </p:nvSpPr>
        <p:spPr bwMode="auto">
          <a:xfrm>
            <a:off x="5424454" y="2830513"/>
            <a:ext cx="1679575" cy="647700"/>
          </a:xfrm>
          <a:prstGeom prst="rect">
            <a:avLst/>
          </a:prstGeom>
          <a:noFill/>
          <a:ln w="9525">
            <a:noFill/>
            <a:miter lim="800000"/>
            <a:headEnd/>
            <a:tailEnd/>
          </a:ln>
        </p:spPr>
        <p:txBody>
          <a:bodyPr>
            <a:spAutoFit/>
          </a:bodyPr>
          <a:lstStyle/>
          <a:p>
            <a:pPr algn="ctr"/>
            <a:r>
              <a:rPr lang="en-GB">
                <a:latin typeface="Agency FB" pitchFamily="34" charset="0"/>
              </a:rPr>
              <a:t>How does the managed service data maps on the information needs (eg. Semantics)?</a:t>
            </a:r>
          </a:p>
        </p:txBody>
      </p:sp>
      <p:sp>
        <p:nvSpPr>
          <p:cNvPr id="49" name="TextBox 28"/>
          <p:cNvSpPr txBox="1">
            <a:spLocks noChangeArrowheads="1"/>
          </p:cNvSpPr>
          <p:nvPr/>
        </p:nvSpPr>
        <p:spPr bwMode="auto">
          <a:xfrm>
            <a:off x="5497479" y="1881188"/>
            <a:ext cx="1679575" cy="461962"/>
          </a:xfrm>
          <a:prstGeom prst="rect">
            <a:avLst/>
          </a:prstGeom>
          <a:noFill/>
          <a:ln w="9525">
            <a:noFill/>
            <a:miter lim="800000"/>
            <a:headEnd/>
            <a:tailEnd/>
          </a:ln>
        </p:spPr>
        <p:txBody>
          <a:bodyPr>
            <a:spAutoFit/>
          </a:bodyPr>
          <a:lstStyle/>
          <a:p>
            <a:pPr algn="ctr"/>
            <a:r>
              <a:rPr lang="en-GB">
                <a:solidFill>
                  <a:schemeClr val="bg1"/>
                </a:solidFill>
                <a:latin typeface="Agency FB" pitchFamily="34" charset="0"/>
              </a:rPr>
              <a:t>Political evaluation, new laws,...?</a:t>
            </a:r>
          </a:p>
        </p:txBody>
      </p:sp>
      <p:sp>
        <p:nvSpPr>
          <p:cNvPr id="50" name="TextBox 30"/>
          <p:cNvSpPr txBox="1">
            <a:spLocks noChangeArrowheads="1"/>
          </p:cNvSpPr>
          <p:nvPr/>
        </p:nvSpPr>
        <p:spPr bwMode="auto">
          <a:xfrm>
            <a:off x="1955766" y="5083175"/>
            <a:ext cx="1679575" cy="646113"/>
          </a:xfrm>
          <a:prstGeom prst="rect">
            <a:avLst/>
          </a:prstGeom>
          <a:noFill/>
          <a:ln w="9525">
            <a:noFill/>
            <a:miter lim="800000"/>
            <a:headEnd/>
            <a:tailEnd/>
          </a:ln>
        </p:spPr>
        <p:txBody>
          <a:bodyPr>
            <a:spAutoFit/>
          </a:bodyPr>
          <a:lstStyle/>
          <a:p>
            <a:pPr algn="ctr"/>
            <a:r>
              <a:rPr lang="en-GB">
                <a:latin typeface="Agency FB" pitchFamily="34" charset="0"/>
              </a:rPr>
              <a:t>What services are useful to help gathering and managing the needed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1"/>
          </p:nvPr>
        </p:nvSpPr>
        <p:spPr/>
        <p:txBody>
          <a:bodyPr/>
          <a:lstStyle/>
          <a:p>
            <a:r>
              <a:rPr lang="nl-NL"/>
              <a:t>- </a:t>
            </a:r>
            <a:fld id="{7855EC41-3646-45B2-8960-EA905B7658A2}" type="slidenum">
              <a:rPr lang="nl-NL"/>
              <a:pPr/>
              <a:t>1</a:t>
            </a:fld>
            <a:r>
              <a:rPr lang="nl-NL"/>
              <a:t> -</a:t>
            </a:r>
          </a:p>
        </p:txBody>
      </p:sp>
      <p:sp>
        <p:nvSpPr>
          <p:cNvPr id="3769346" name="Rectangle 2"/>
          <p:cNvSpPr>
            <a:spLocks noGrp="1" noChangeArrowheads="1"/>
          </p:cNvSpPr>
          <p:nvPr>
            <p:ph type="title"/>
          </p:nvPr>
        </p:nvSpPr>
        <p:spPr/>
        <p:txBody>
          <a:bodyPr/>
          <a:lstStyle/>
          <a:p>
            <a:r>
              <a:rPr lang="en-GB"/>
              <a:t>Agenda</a:t>
            </a:r>
          </a:p>
        </p:txBody>
      </p:sp>
      <p:graphicFrame>
        <p:nvGraphicFramePr>
          <p:cNvPr id="3769643" name="Group 299"/>
          <p:cNvGraphicFramePr>
            <a:graphicFrameLocks noGrp="1"/>
          </p:cNvGraphicFramePr>
          <p:nvPr/>
        </p:nvGraphicFramePr>
        <p:xfrm>
          <a:off x="415925" y="1123950"/>
          <a:ext cx="9074150" cy="2293934"/>
        </p:xfrm>
        <a:graphic>
          <a:graphicData uri="http://schemas.openxmlformats.org/drawingml/2006/table">
            <a:tbl>
              <a:tblPr/>
              <a:tblGrid>
                <a:gridCol w="9074150"/>
              </a:tblGrid>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lang="nl-BE" sz="1400" dirty="0" smtClean="0"/>
                        <a:t>EU project </a:t>
                      </a:r>
                      <a:r>
                        <a:rPr lang="nl-BE" sz="1400" dirty="0" err="1" smtClean="0"/>
                        <a:t>on</a:t>
                      </a:r>
                      <a:r>
                        <a:rPr lang="nl-BE" sz="1400" dirty="0" smtClean="0"/>
                        <a:t> </a:t>
                      </a:r>
                      <a:r>
                        <a:rPr lang="nl-BE" sz="1400" dirty="0" err="1" smtClean="0"/>
                        <a:t>administrative</a:t>
                      </a:r>
                      <a:r>
                        <a:rPr lang="nl-BE" sz="1400" dirty="0" smtClean="0"/>
                        <a:t> </a:t>
                      </a:r>
                      <a:r>
                        <a:rPr lang="nl-BE" sz="1400" dirty="0" err="1" smtClean="0"/>
                        <a:t>burden</a:t>
                      </a:r>
                      <a:r>
                        <a:rPr lang="nl-BE" sz="1400" dirty="0" smtClean="0"/>
                        <a:t> </a:t>
                      </a:r>
                      <a:r>
                        <a:rPr lang="nl-BE" sz="1400" dirty="0" err="1" smtClean="0"/>
                        <a:t>measurement</a:t>
                      </a:r>
                      <a:r>
                        <a:rPr lang="nl-BE" sz="1400" dirty="0" smtClean="0"/>
                        <a:t> and </a:t>
                      </a:r>
                      <a:r>
                        <a:rPr lang="nl-BE" sz="1400" dirty="0" err="1" smtClean="0"/>
                        <a:t>reduction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cap="flat">
                      <a:noFill/>
                    </a:lnT>
                    <a:lnB w="9525" cap="flat" cmpd="sng" algn="ctr">
                      <a:solidFill>
                        <a:schemeClr val="accent1"/>
                      </a:solidFill>
                      <a:prstDash val="solid"/>
                      <a:round/>
                      <a:headEnd type="none" w="med" len="med"/>
                      <a:tailEnd type="none" w="med" len="med"/>
                    </a:lnB>
                    <a:lnTlToBr>
                      <a:noFill/>
                    </a:lnTlToBr>
                    <a:lnBlToTr>
                      <a:noFill/>
                    </a:lnBlToTr>
                    <a:solidFill>
                      <a:schemeClr val="accent2"/>
                    </a:solidFill>
                  </a:tcPr>
                </a:tc>
              </a:tr>
              <a:tr h="612775">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dirty="0" err="1" smtClean="0"/>
                        <a:t>From</a:t>
                      </a:r>
                      <a:r>
                        <a:rPr lang="nl-BE" sz="1400" dirty="0" smtClean="0"/>
                        <a:t> </a:t>
                      </a:r>
                      <a:r>
                        <a:rPr lang="nl-BE" sz="1400" dirty="0" err="1" smtClean="0"/>
                        <a:t>measurement</a:t>
                      </a:r>
                      <a:r>
                        <a:rPr lang="nl-BE" sz="1400" dirty="0" smtClean="0"/>
                        <a:t> to </a:t>
                      </a:r>
                      <a:r>
                        <a:rPr lang="nl-BE" sz="1400" dirty="0" err="1" smtClean="0"/>
                        <a:t>reduction</a:t>
                      </a:r>
                      <a:r>
                        <a:rPr lang="nl-BE" sz="1400" dirty="0" smtClean="0"/>
                        <a:t> of the </a:t>
                      </a:r>
                      <a:r>
                        <a:rPr lang="nl-BE" sz="1400" dirty="0" err="1" smtClean="0"/>
                        <a:t>burden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r h="560383">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kern="1200" dirty="0" err="1" smtClean="0">
                          <a:solidFill>
                            <a:schemeClr val="tx1"/>
                          </a:solidFill>
                          <a:latin typeface="+mn-lt"/>
                          <a:ea typeface="+mn-ea"/>
                          <a:cs typeface="+mn-cs"/>
                        </a:rPr>
                        <a:t>Interoperability</a:t>
                      </a:r>
                      <a:r>
                        <a:rPr lang="nl-BE" sz="1400" kern="1200" dirty="0" smtClean="0">
                          <a:solidFill>
                            <a:schemeClr val="tx1"/>
                          </a:solidFill>
                          <a:latin typeface="+mn-lt"/>
                          <a:ea typeface="+mn-ea"/>
                          <a:cs typeface="+mn-cs"/>
                        </a:rPr>
                        <a:t> at EU level and </a:t>
                      </a:r>
                      <a:r>
                        <a:rPr lang="nl-BE" sz="1400" kern="1200" dirty="0" err="1" smtClean="0">
                          <a:solidFill>
                            <a:schemeClr val="tx1"/>
                          </a:solidFill>
                          <a:latin typeface="+mn-lt"/>
                          <a:ea typeface="+mn-ea"/>
                          <a:cs typeface="+mn-cs"/>
                        </a:rPr>
                        <a:t>between</a:t>
                      </a:r>
                      <a:r>
                        <a:rPr lang="nl-BE" sz="1400" kern="1200" dirty="0" smtClean="0">
                          <a:solidFill>
                            <a:schemeClr val="tx1"/>
                          </a:solidFill>
                          <a:latin typeface="+mn-lt"/>
                          <a:ea typeface="+mn-ea"/>
                          <a:cs typeface="+mn-cs"/>
                        </a:rPr>
                        <a:t> EU and </a:t>
                      </a:r>
                      <a:r>
                        <a:rPr lang="nl-BE" sz="1400" kern="1200" dirty="0" err="1" smtClean="0">
                          <a:solidFill>
                            <a:schemeClr val="tx1"/>
                          </a:solidFill>
                          <a:latin typeface="+mn-lt"/>
                          <a:ea typeface="+mn-ea"/>
                          <a:cs typeface="+mn-cs"/>
                        </a:rPr>
                        <a:t>Member</a:t>
                      </a:r>
                      <a:r>
                        <a:rPr lang="nl-BE" sz="1400" kern="1200" dirty="0" smtClean="0">
                          <a:solidFill>
                            <a:schemeClr val="tx1"/>
                          </a:solidFill>
                          <a:latin typeface="+mn-lt"/>
                          <a:ea typeface="+mn-ea"/>
                          <a:cs typeface="+mn-cs"/>
                        </a:rPr>
                        <a:t> </a:t>
                      </a:r>
                      <a:r>
                        <a:rPr lang="nl-BE" sz="1400" kern="1200" dirty="0" err="1" smtClean="0">
                          <a:solidFill>
                            <a:schemeClr val="tx1"/>
                          </a:solidFill>
                          <a:latin typeface="+mn-lt"/>
                          <a:ea typeface="+mn-ea"/>
                          <a:cs typeface="+mn-cs"/>
                        </a:rPr>
                        <a:t>States</a:t>
                      </a:r>
                      <a:endParaRPr lang="en-GB" sz="1400" kern="1200" dirty="0" smtClean="0">
                        <a:solidFill>
                          <a:schemeClr val="tx1"/>
                        </a:solidFill>
                        <a:latin typeface="+mn-lt"/>
                        <a:ea typeface="+mn-ea"/>
                        <a:cs typeface="+mn-cs"/>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kumimoji="0" lang="en-GB" sz="1400" b="0" i="0" u="none" strike="noStrike" cap="none" normalizeH="0" baseline="0" dirty="0" smtClean="0">
                          <a:ln>
                            <a:noFill/>
                          </a:ln>
                          <a:solidFill>
                            <a:schemeClr val="tx1"/>
                          </a:solidFill>
                          <a:effectLst/>
                          <a:latin typeface="Arial" pitchFamily="34" charset="0"/>
                        </a:rPr>
                        <a:t>Conclusions and questions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1"/>
          </p:nvPr>
        </p:nvSpPr>
        <p:spPr/>
        <p:txBody>
          <a:bodyPr/>
          <a:lstStyle/>
          <a:p>
            <a:r>
              <a:rPr lang="nl-NL"/>
              <a:t>- </a:t>
            </a:r>
            <a:fld id="{7855EC41-3646-45B2-8960-EA905B7658A2}" type="slidenum">
              <a:rPr lang="nl-NL"/>
              <a:pPr/>
              <a:t>19</a:t>
            </a:fld>
            <a:r>
              <a:rPr lang="nl-NL"/>
              <a:t> -</a:t>
            </a:r>
          </a:p>
        </p:txBody>
      </p:sp>
      <p:sp>
        <p:nvSpPr>
          <p:cNvPr id="3769346" name="Rectangle 2"/>
          <p:cNvSpPr>
            <a:spLocks noGrp="1" noChangeArrowheads="1"/>
          </p:cNvSpPr>
          <p:nvPr>
            <p:ph type="title"/>
          </p:nvPr>
        </p:nvSpPr>
        <p:spPr/>
        <p:txBody>
          <a:bodyPr/>
          <a:lstStyle/>
          <a:p>
            <a:r>
              <a:rPr lang="en-GB"/>
              <a:t>Agenda</a:t>
            </a:r>
          </a:p>
        </p:txBody>
      </p:sp>
      <p:graphicFrame>
        <p:nvGraphicFramePr>
          <p:cNvPr id="3769643" name="Group 299"/>
          <p:cNvGraphicFramePr>
            <a:graphicFrameLocks noGrp="1"/>
          </p:cNvGraphicFramePr>
          <p:nvPr/>
        </p:nvGraphicFramePr>
        <p:xfrm>
          <a:off x="415925" y="1123950"/>
          <a:ext cx="9074150" cy="2293934"/>
        </p:xfrm>
        <a:graphic>
          <a:graphicData uri="http://schemas.openxmlformats.org/drawingml/2006/table">
            <a:tbl>
              <a:tblPr/>
              <a:tblGrid>
                <a:gridCol w="9074150"/>
              </a:tblGrid>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lang="nl-BE" sz="1400" dirty="0" smtClean="0"/>
                        <a:t>EU project </a:t>
                      </a:r>
                      <a:r>
                        <a:rPr lang="nl-BE" sz="1400" dirty="0" err="1" smtClean="0"/>
                        <a:t>on</a:t>
                      </a:r>
                      <a:r>
                        <a:rPr lang="nl-BE" sz="1400" dirty="0" smtClean="0"/>
                        <a:t> </a:t>
                      </a:r>
                      <a:r>
                        <a:rPr lang="nl-BE" sz="1400" dirty="0" err="1" smtClean="0"/>
                        <a:t>administrative</a:t>
                      </a:r>
                      <a:r>
                        <a:rPr lang="nl-BE" sz="1400" dirty="0" smtClean="0"/>
                        <a:t> </a:t>
                      </a:r>
                      <a:r>
                        <a:rPr lang="nl-BE" sz="1400" dirty="0" err="1" smtClean="0"/>
                        <a:t>burden</a:t>
                      </a:r>
                      <a:r>
                        <a:rPr lang="nl-BE" sz="1400" dirty="0" smtClean="0"/>
                        <a:t> </a:t>
                      </a:r>
                      <a:r>
                        <a:rPr lang="nl-BE" sz="1400" dirty="0" err="1" smtClean="0"/>
                        <a:t>measurement</a:t>
                      </a:r>
                      <a:r>
                        <a:rPr lang="nl-BE" sz="1400" dirty="0" smtClean="0"/>
                        <a:t> and </a:t>
                      </a:r>
                      <a:r>
                        <a:rPr lang="nl-BE" sz="1400" dirty="0" err="1" smtClean="0"/>
                        <a:t>reduction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cap="flat">
                      <a:noFill/>
                    </a:lnT>
                    <a:lnB w="9525" cap="flat" cmpd="sng" algn="ctr">
                      <a:solidFill>
                        <a:schemeClr val="accent1"/>
                      </a:solidFill>
                      <a:prstDash val="solid"/>
                      <a:round/>
                      <a:headEnd type="none" w="med" len="med"/>
                      <a:tailEnd type="none" w="med" len="med"/>
                    </a:lnB>
                    <a:lnTlToBr>
                      <a:noFill/>
                    </a:lnTlToBr>
                    <a:lnBlToTr>
                      <a:noFill/>
                    </a:lnBlToTr>
                    <a:noFill/>
                  </a:tcPr>
                </a:tc>
              </a:tr>
              <a:tr h="612775">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dirty="0" err="1" smtClean="0"/>
                        <a:t>From</a:t>
                      </a:r>
                      <a:r>
                        <a:rPr lang="nl-BE" sz="1400" dirty="0" smtClean="0"/>
                        <a:t> </a:t>
                      </a:r>
                      <a:r>
                        <a:rPr lang="nl-BE" sz="1400" dirty="0" err="1" smtClean="0"/>
                        <a:t>measurement</a:t>
                      </a:r>
                      <a:r>
                        <a:rPr lang="nl-BE" sz="1400" dirty="0" smtClean="0"/>
                        <a:t> to </a:t>
                      </a:r>
                      <a:r>
                        <a:rPr lang="nl-BE" sz="1400" dirty="0" err="1" smtClean="0"/>
                        <a:t>reduction</a:t>
                      </a:r>
                      <a:r>
                        <a:rPr lang="nl-BE" sz="1400" dirty="0" smtClean="0"/>
                        <a:t> of the </a:t>
                      </a:r>
                      <a:r>
                        <a:rPr lang="nl-BE" sz="1400" dirty="0" err="1" smtClean="0"/>
                        <a:t>burden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r h="560383">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kern="1200" dirty="0" err="1" smtClean="0">
                          <a:solidFill>
                            <a:schemeClr val="tx1"/>
                          </a:solidFill>
                          <a:latin typeface="+mn-lt"/>
                          <a:ea typeface="+mn-ea"/>
                          <a:cs typeface="+mn-cs"/>
                        </a:rPr>
                        <a:t>Interoperability</a:t>
                      </a:r>
                      <a:r>
                        <a:rPr lang="nl-BE" sz="1400" kern="1200" dirty="0" smtClean="0">
                          <a:solidFill>
                            <a:schemeClr val="tx1"/>
                          </a:solidFill>
                          <a:latin typeface="+mn-lt"/>
                          <a:ea typeface="+mn-ea"/>
                          <a:cs typeface="+mn-cs"/>
                        </a:rPr>
                        <a:t> at EU level and </a:t>
                      </a:r>
                      <a:r>
                        <a:rPr lang="nl-BE" sz="1400" kern="1200" dirty="0" err="1" smtClean="0">
                          <a:solidFill>
                            <a:schemeClr val="tx1"/>
                          </a:solidFill>
                          <a:latin typeface="+mn-lt"/>
                          <a:ea typeface="+mn-ea"/>
                          <a:cs typeface="+mn-cs"/>
                        </a:rPr>
                        <a:t>between</a:t>
                      </a:r>
                      <a:r>
                        <a:rPr lang="nl-BE" sz="1400" kern="1200" dirty="0" smtClean="0">
                          <a:solidFill>
                            <a:schemeClr val="tx1"/>
                          </a:solidFill>
                          <a:latin typeface="+mn-lt"/>
                          <a:ea typeface="+mn-ea"/>
                          <a:cs typeface="+mn-cs"/>
                        </a:rPr>
                        <a:t> EU and </a:t>
                      </a:r>
                      <a:r>
                        <a:rPr lang="nl-BE" sz="1400" kern="1200" dirty="0" err="1" smtClean="0">
                          <a:solidFill>
                            <a:schemeClr val="tx1"/>
                          </a:solidFill>
                          <a:latin typeface="+mn-lt"/>
                          <a:ea typeface="+mn-ea"/>
                          <a:cs typeface="+mn-cs"/>
                        </a:rPr>
                        <a:t>Member</a:t>
                      </a:r>
                      <a:r>
                        <a:rPr lang="nl-BE" sz="1400" kern="1200" dirty="0" smtClean="0">
                          <a:solidFill>
                            <a:schemeClr val="tx1"/>
                          </a:solidFill>
                          <a:latin typeface="+mn-lt"/>
                          <a:ea typeface="+mn-ea"/>
                          <a:cs typeface="+mn-cs"/>
                        </a:rPr>
                        <a:t> </a:t>
                      </a:r>
                      <a:r>
                        <a:rPr lang="nl-BE" sz="1400" kern="1200" dirty="0" err="1" smtClean="0">
                          <a:solidFill>
                            <a:schemeClr val="tx1"/>
                          </a:solidFill>
                          <a:latin typeface="+mn-lt"/>
                          <a:ea typeface="+mn-ea"/>
                          <a:cs typeface="+mn-cs"/>
                        </a:rPr>
                        <a:t>States</a:t>
                      </a:r>
                      <a:endParaRPr lang="en-GB" sz="1400" kern="1200" dirty="0" smtClean="0">
                        <a:solidFill>
                          <a:schemeClr val="tx1"/>
                        </a:solidFill>
                        <a:latin typeface="+mn-lt"/>
                        <a:ea typeface="+mn-ea"/>
                        <a:cs typeface="+mn-cs"/>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kumimoji="0" lang="en-GB" sz="1400" b="0" i="0" u="none" strike="noStrike" cap="none" normalizeH="0" baseline="0" dirty="0" smtClean="0">
                          <a:ln>
                            <a:noFill/>
                          </a:ln>
                          <a:solidFill>
                            <a:schemeClr val="tx1"/>
                          </a:solidFill>
                          <a:effectLst/>
                          <a:latin typeface="Arial" pitchFamily="34" charset="0"/>
                        </a:rPr>
                        <a:t>Conclusions and questions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tx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0968" y="3000372"/>
            <a:ext cx="8572560" cy="857256"/>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430212" y="482601"/>
            <a:ext cx="9059863" cy="272832"/>
          </a:xfrm>
        </p:spPr>
        <p:txBody>
          <a:bodyPr/>
          <a:lstStyle/>
          <a:p>
            <a:r>
              <a:rPr lang="nl-BE" dirty="0" smtClean="0"/>
              <a:t>Topics to </a:t>
            </a:r>
            <a:r>
              <a:rPr lang="nl-BE" dirty="0" err="1" smtClean="0"/>
              <a:t>take</a:t>
            </a:r>
            <a:r>
              <a:rPr lang="nl-BE" dirty="0" smtClean="0"/>
              <a:t> </a:t>
            </a:r>
            <a:r>
              <a:rPr lang="nl-BE" dirty="0" err="1" smtClean="0"/>
              <a:t>into</a:t>
            </a:r>
            <a:r>
              <a:rPr lang="nl-BE" dirty="0" smtClean="0"/>
              <a:t> </a:t>
            </a:r>
            <a:r>
              <a:rPr lang="nl-BE" dirty="0" err="1" smtClean="0"/>
              <a:t>consideration</a:t>
            </a:r>
            <a:endParaRPr lang="en-GB"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20</a:t>
            </a:fld>
            <a:r>
              <a:rPr lang="nl-NL" smtClean="0"/>
              <a:t> -</a:t>
            </a:r>
            <a:endParaRPr lang="nl-NL"/>
          </a:p>
        </p:txBody>
      </p:sp>
      <p:sp>
        <p:nvSpPr>
          <p:cNvPr id="3" name="Content Placeholder 2"/>
          <p:cNvSpPr>
            <a:spLocks noGrp="1"/>
          </p:cNvSpPr>
          <p:nvPr>
            <p:ph idx="1"/>
          </p:nvPr>
        </p:nvSpPr>
        <p:spPr>
          <a:xfrm>
            <a:off x="522320" y="1123952"/>
            <a:ext cx="9074150" cy="5184775"/>
          </a:xfrm>
        </p:spPr>
        <p:txBody>
          <a:bodyPr/>
          <a:lstStyle/>
          <a:p>
            <a:r>
              <a:rPr lang="nl-BE" dirty="0" smtClean="0"/>
              <a:t>Financial crisis </a:t>
            </a:r>
            <a:r>
              <a:rPr lang="nl-BE" dirty="0" err="1" smtClean="0"/>
              <a:t>leads</a:t>
            </a:r>
            <a:r>
              <a:rPr lang="nl-BE" dirty="0" smtClean="0"/>
              <a:t> to </a:t>
            </a:r>
            <a:r>
              <a:rPr lang="nl-BE" dirty="0" err="1" smtClean="0"/>
              <a:t>pressure</a:t>
            </a:r>
            <a:r>
              <a:rPr lang="nl-BE" dirty="0" smtClean="0"/>
              <a:t> </a:t>
            </a:r>
            <a:r>
              <a:rPr lang="nl-BE" dirty="0" err="1" smtClean="0"/>
              <a:t>for</a:t>
            </a:r>
            <a:r>
              <a:rPr lang="nl-BE" dirty="0" smtClean="0"/>
              <a:t> more </a:t>
            </a:r>
            <a:r>
              <a:rPr lang="nl-BE" dirty="0" err="1" smtClean="0"/>
              <a:t>regulation</a:t>
            </a:r>
            <a:r>
              <a:rPr lang="nl-BE" dirty="0" smtClean="0"/>
              <a:t> of FSI…</a:t>
            </a:r>
          </a:p>
          <a:p>
            <a:r>
              <a:rPr lang="nl-BE" dirty="0" err="1" smtClean="0"/>
              <a:t>Lack</a:t>
            </a:r>
            <a:r>
              <a:rPr lang="nl-BE" dirty="0" smtClean="0"/>
              <a:t> of trust in FSI </a:t>
            </a:r>
            <a:r>
              <a:rPr lang="nl-BE" dirty="0" err="1" smtClean="0"/>
              <a:t>leads</a:t>
            </a:r>
            <a:r>
              <a:rPr lang="nl-BE" dirty="0" smtClean="0"/>
              <a:t> to </a:t>
            </a:r>
            <a:r>
              <a:rPr lang="nl-BE" dirty="0" err="1" smtClean="0"/>
              <a:t>demand</a:t>
            </a:r>
            <a:r>
              <a:rPr lang="nl-BE" dirty="0" smtClean="0"/>
              <a:t> </a:t>
            </a:r>
            <a:r>
              <a:rPr lang="nl-BE" dirty="0" err="1" smtClean="0"/>
              <a:t>for</a:t>
            </a:r>
            <a:r>
              <a:rPr lang="nl-BE" dirty="0" smtClean="0"/>
              <a:t> direct </a:t>
            </a:r>
            <a:r>
              <a:rPr lang="nl-BE" dirty="0" err="1" smtClean="0"/>
              <a:t>control</a:t>
            </a:r>
            <a:r>
              <a:rPr lang="nl-BE" dirty="0" smtClean="0"/>
              <a:t> </a:t>
            </a:r>
            <a:r>
              <a:rPr lang="nl-BE" dirty="0" err="1" smtClean="0"/>
              <a:t>also</a:t>
            </a:r>
            <a:r>
              <a:rPr lang="nl-BE" dirty="0" smtClean="0"/>
              <a:t> at </a:t>
            </a:r>
            <a:r>
              <a:rPr lang="nl-BE" dirty="0" err="1" smtClean="0"/>
              <a:t>micro-level</a:t>
            </a:r>
            <a:r>
              <a:rPr lang="nl-BE" dirty="0" smtClean="0"/>
              <a:t>…</a:t>
            </a:r>
          </a:p>
          <a:p>
            <a:r>
              <a:rPr lang="nl-BE" dirty="0" smtClean="0"/>
              <a:t>More </a:t>
            </a:r>
            <a:r>
              <a:rPr lang="nl-BE" dirty="0" err="1" smtClean="0"/>
              <a:t>regulation</a:t>
            </a:r>
            <a:r>
              <a:rPr lang="nl-BE" dirty="0" smtClean="0"/>
              <a:t> / </a:t>
            </a:r>
            <a:r>
              <a:rPr lang="nl-BE" dirty="0" err="1" smtClean="0"/>
              <a:t>control</a:t>
            </a:r>
            <a:r>
              <a:rPr lang="nl-BE" dirty="0" smtClean="0"/>
              <a:t> </a:t>
            </a:r>
            <a:r>
              <a:rPr lang="nl-BE" dirty="0" err="1" smtClean="0"/>
              <a:t>leads</a:t>
            </a:r>
            <a:r>
              <a:rPr lang="nl-BE" dirty="0" smtClean="0"/>
              <a:t> </a:t>
            </a:r>
            <a:r>
              <a:rPr lang="nl-BE" dirty="0" err="1" smtClean="0"/>
              <a:t>typically</a:t>
            </a:r>
            <a:r>
              <a:rPr lang="nl-BE" dirty="0" smtClean="0"/>
              <a:t> to more </a:t>
            </a:r>
            <a:r>
              <a:rPr lang="nl-BE" dirty="0" err="1" smtClean="0"/>
              <a:t>administrative</a:t>
            </a:r>
            <a:r>
              <a:rPr lang="nl-BE" dirty="0" smtClean="0"/>
              <a:t> </a:t>
            </a:r>
            <a:r>
              <a:rPr lang="nl-BE" dirty="0" err="1" smtClean="0"/>
              <a:t>burden</a:t>
            </a:r>
            <a:r>
              <a:rPr lang="nl-BE" dirty="0" smtClean="0"/>
              <a:t>… </a:t>
            </a:r>
          </a:p>
          <a:p>
            <a:r>
              <a:rPr lang="nl-BE" dirty="0" smtClean="0"/>
              <a:t>Financial </a:t>
            </a:r>
            <a:r>
              <a:rPr lang="nl-BE" dirty="0" err="1" smtClean="0"/>
              <a:t>institutions</a:t>
            </a:r>
            <a:r>
              <a:rPr lang="nl-BE" dirty="0" smtClean="0"/>
              <a:t> and </a:t>
            </a:r>
            <a:r>
              <a:rPr lang="nl-BE" dirty="0" err="1" smtClean="0"/>
              <a:t>governments</a:t>
            </a:r>
            <a:r>
              <a:rPr lang="nl-BE" dirty="0" smtClean="0"/>
              <a:t> / </a:t>
            </a:r>
            <a:r>
              <a:rPr lang="nl-BE" dirty="0" err="1" smtClean="0"/>
              <a:t>administrations</a:t>
            </a:r>
            <a:r>
              <a:rPr lang="nl-BE" dirty="0" smtClean="0"/>
              <a:t> are </a:t>
            </a:r>
            <a:r>
              <a:rPr lang="nl-BE" dirty="0" err="1" smtClean="0"/>
              <a:t>under</a:t>
            </a:r>
            <a:r>
              <a:rPr lang="nl-BE" dirty="0" smtClean="0"/>
              <a:t> high </a:t>
            </a:r>
            <a:r>
              <a:rPr lang="nl-BE" dirty="0" err="1" smtClean="0"/>
              <a:t>pressure</a:t>
            </a:r>
            <a:r>
              <a:rPr lang="nl-BE" dirty="0" smtClean="0"/>
              <a:t> to </a:t>
            </a:r>
            <a:r>
              <a:rPr lang="nl-BE" dirty="0" err="1" smtClean="0"/>
              <a:t>reduce</a:t>
            </a:r>
            <a:r>
              <a:rPr lang="nl-BE" dirty="0" smtClean="0"/>
              <a:t> </a:t>
            </a:r>
            <a:r>
              <a:rPr lang="nl-BE" dirty="0" err="1" smtClean="0"/>
              <a:t>costs</a:t>
            </a:r>
            <a:r>
              <a:rPr lang="nl-BE" dirty="0" smtClean="0"/>
              <a:t>…</a:t>
            </a:r>
          </a:p>
          <a:p>
            <a:pPr>
              <a:buNone/>
            </a:pPr>
            <a:endParaRPr lang="nl-BE" dirty="0" smtClean="0"/>
          </a:p>
          <a:p>
            <a:pPr>
              <a:buNone/>
            </a:pPr>
            <a:r>
              <a:rPr lang="nl-BE" b="1" i="1" dirty="0" err="1" smtClean="0">
                <a:solidFill>
                  <a:schemeClr val="bg1"/>
                </a:solidFill>
              </a:rPr>
              <a:t>Processes</a:t>
            </a:r>
            <a:r>
              <a:rPr lang="nl-BE" b="1" i="1" dirty="0" smtClean="0">
                <a:solidFill>
                  <a:schemeClr val="bg1"/>
                </a:solidFill>
              </a:rPr>
              <a:t> </a:t>
            </a:r>
            <a:r>
              <a:rPr lang="nl-BE" b="1" i="1" dirty="0" err="1" smtClean="0">
                <a:solidFill>
                  <a:schemeClr val="bg1"/>
                </a:solidFill>
              </a:rPr>
              <a:t>will</a:t>
            </a:r>
            <a:r>
              <a:rPr lang="nl-BE" b="1" i="1" dirty="0" smtClean="0">
                <a:solidFill>
                  <a:schemeClr val="bg1"/>
                </a:solidFill>
              </a:rPr>
              <a:t> </a:t>
            </a:r>
            <a:r>
              <a:rPr lang="nl-BE" b="1" i="1" dirty="0" err="1" smtClean="0">
                <a:solidFill>
                  <a:schemeClr val="bg1"/>
                </a:solidFill>
              </a:rPr>
              <a:t>need</a:t>
            </a:r>
            <a:r>
              <a:rPr lang="nl-BE" b="1" i="1" dirty="0" smtClean="0">
                <a:solidFill>
                  <a:schemeClr val="bg1"/>
                </a:solidFill>
              </a:rPr>
              <a:t> to </a:t>
            </a:r>
            <a:r>
              <a:rPr lang="nl-BE" b="1" i="1" dirty="0" err="1" smtClean="0">
                <a:solidFill>
                  <a:schemeClr val="bg1"/>
                </a:solidFill>
              </a:rPr>
              <a:t>be</a:t>
            </a:r>
            <a:r>
              <a:rPr lang="nl-BE" b="1" i="1" dirty="0" smtClean="0">
                <a:solidFill>
                  <a:schemeClr val="bg1"/>
                </a:solidFill>
              </a:rPr>
              <a:t> </a:t>
            </a:r>
            <a:r>
              <a:rPr lang="nl-BE" b="1" i="1" dirty="0" err="1" smtClean="0">
                <a:solidFill>
                  <a:schemeClr val="bg1"/>
                </a:solidFill>
              </a:rPr>
              <a:t>implemented</a:t>
            </a:r>
            <a:r>
              <a:rPr lang="nl-BE" b="1" i="1" dirty="0" smtClean="0">
                <a:solidFill>
                  <a:schemeClr val="bg1"/>
                </a:solidFill>
              </a:rPr>
              <a:t> in a </a:t>
            </a:r>
            <a:r>
              <a:rPr lang="nl-BE" b="1" i="1" dirty="0" err="1" smtClean="0">
                <a:solidFill>
                  <a:schemeClr val="bg1"/>
                </a:solidFill>
              </a:rPr>
              <a:t>cost</a:t>
            </a:r>
            <a:r>
              <a:rPr lang="nl-BE" b="1" i="1" dirty="0" smtClean="0">
                <a:solidFill>
                  <a:schemeClr val="bg1"/>
                </a:solidFill>
              </a:rPr>
              <a:t> </a:t>
            </a:r>
            <a:r>
              <a:rPr lang="nl-BE" b="1" i="1" dirty="0" err="1" smtClean="0">
                <a:solidFill>
                  <a:schemeClr val="bg1"/>
                </a:solidFill>
              </a:rPr>
              <a:t>efficient</a:t>
            </a:r>
            <a:r>
              <a:rPr lang="nl-BE" b="1" i="1" dirty="0" smtClean="0">
                <a:solidFill>
                  <a:schemeClr val="bg1"/>
                </a:solidFill>
              </a:rPr>
              <a:t> and </a:t>
            </a:r>
            <a:r>
              <a:rPr lang="nl-BE" b="1" i="1" dirty="0" err="1" smtClean="0">
                <a:solidFill>
                  <a:schemeClr val="bg1"/>
                </a:solidFill>
              </a:rPr>
              <a:t>highly</a:t>
            </a:r>
            <a:r>
              <a:rPr lang="nl-BE" b="1" i="1" dirty="0" smtClean="0">
                <a:solidFill>
                  <a:schemeClr val="bg1"/>
                </a:solidFill>
              </a:rPr>
              <a:t> </a:t>
            </a:r>
            <a:r>
              <a:rPr lang="nl-BE" b="1" i="1" dirty="0" err="1" smtClean="0">
                <a:solidFill>
                  <a:schemeClr val="bg1"/>
                </a:solidFill>
              </a:rPr>
              <a:t>coordinated</a:t>
            </a:r>
            <a:r>
              <a:rPr lang="nl-BE" b="1" i="1" dirty="0" smtClean="0">
                <a:solidFill>
                  <a:schemeClr val="bg1"/>
                </a:solidFill>
              </a:rPr>
              <a:t> </a:t>
            </a:r>
            <a:r>
              <a:rPr lang="nl-BE" b="1" i="1" dirty="0" err="1" smtClean="0">
                <a:solidFill>
                  <a:schemeClr val="bg1"/>
                </a:solidFill>
              </a:rPr>
              <a:t>way</a:t>
            </a:r>
            <a:endParaRPr lang="nl-BE" b="1" i="1" dirty="0" smtClean="0">
              <a:solidFill>
                <a:schemeClr val="bg1"/>
              </a:solidFill>
            </a:endParaRPr>
          </a:p>
          <a:p>
            <a:pPr>
              <a:buNone/>
            </a:pPr>
            <a:r>
              <a:rPr lang="nl-BE" b="1" i="1" dirty="0" smtClean="0">
                <a:solidFill>
                  <a:schemeClr val="bg1"/>
                </a:solidFill>
              </a:rPr>
              <a:t> (</a:t>
            </a:r>
            <a:r>
              <a:rPr lang="nl-BE" b="1" i="1" dirty="0" err="1" smtClean="0">
                <a:solidFill>
                  <a:schemeClr val="bg1"/>
                </a:solidFill>
              </a:rPr>
              <a:t>across</a:t>
            </a:r>
            <a:r>
              <a:rPr lang="nl-BE" b="1" i="1" dirty="0" smtClean="0">
                <a:solidFill>
                  <a:schemeClr val="bg1"/>
                </a:solidFill>
              </a:rPr>
              <a:t> </a:t>
            </a:r>
            <a:r>
              <a:rPr lang="nl-BE" b="1" i="1" dirty="0" err="1" smtClean="0">
                <a:solidFill>
                  <a:schemeClr val="bg1"/>
                </a:solidFill>
              </a:rPr>
              <a:t>financial</a:t>
            </a:r>
            <a:r>
              <a:rPr lang="nl-BE" b="1" i="1" dirty="0" smtClean="0">
                <a:solidFill>
                  <a:schemeClr val="bg1"/>
                </a:solidFill>
              </a:rPr>
              <a:t> </a:t>
            </a:r>
            <a:r>
              <a:rPr lang="nl-BE" b="1" i="1" dirty="0" err="1" smtClean="0">
                <a:solidFill>
                  <a:schemeClr val="bg1"/>
                </a:solidFill>
              </a:rPr>
              <a:t>institutions</a:t>
            </a:r>
            <a:r>
              <a:rPr lang="nl-BE" b="1" i="1" dirty="0" smtClean="0">
                <a:solidFill>
                  <a:schemeClr val="bg1"/>
                </a:solidFill>
              </a:rPr>
              <a:t> / </a:t>
            </a:r>
            <a:r>
              <a:rPr lang="nl-BE" b="1" i="1" dirty="0" err="1" smtClean="0">
                <a:solidFill>
                  <a:schemeClr val="bg1"/>
                </a:solidFill>
              </a:rPr>
              <a:t>national</a:t>
            </a:r>
            <a:r>
              <a:rPr lang="nl-BE" b="1" i="1" dirty="0" smtClean="0">
                <a:solidFill>
                  <a:schemeClr val="bg1"/>
                </a:solidFill>
              </a:rPr>
              <a:t> </a:t>
            </a:r>
            <a:r>
              <a:rPr lang="nl-BE" b="1" i="1" dirty="0" err="1" smtClean="0">
                <a:solidFill>
                  <a:schemeClr val="bg1"/>
                </a:solidFill>
              </a:rPr>
              <a:t>banks</a:t>
            </a:r>
            <a:r>
              <a:rPr lang="nl-BE" b="1" i="1" dirty="0" smtClean="0">
                <a:solidFill>
                  <a:schemeClr val="bg1"/>
                </a:solidFill>
              </a:rPr>
              <a:t> / ECB / EC)</a:t>
            </a:r>
          </a:p>
          <a:p>
            <a:pPr>
              <a:buNone/>
            </a:pPr>
            <a:endParaRPr lang="nl-BE" dirty="0" smtClean="0"/>
          </a:p>
          <a:p>
            <a:pPr>
              <a:buNone/>
            </a:pPr>
            <a:r>
              <a:rPr lang="nl-BE" dirty="0" smtClean="0"/>
              <a:t>… and all of </a:t>
            </a:r>
            <a:r>
              <a:rPr lang="nl-BE" dirty="0" err="1" smtClean="0"/>
              <a:t>this</a:t>
            </a:r>
            <a:r>
              <a:rPr lang="nl-BE" dirty="0" smtClean="0"/>
              <a:t> in </a:t>
            </a:r>
            <a:r>
              <a:rPr lang="nl-BE" dirty="0" err="1" smtClean="0"/>
              <a:t>an</a:t>
            </a:r>
            <a:r>
              <a:rPr lang="nl-BE" dirty="0" smtClean="0"/>
              <a:t> ever </a:t>
            </a:r>
            <a:r>
              <a:rPr lang="nl-BE" dirty="0" err="1" smtClean="0"/>
              <a:t>changing</a:t>
            </a:r>
            <a:r>
              <a:rPr lang="nl-BE" dirty="0" smtClean="0"/>
              <a:t> environment (cf. the reform of the </a:t>
            </a:r>
            <a:r>
              <a:rPr lang="nl-BE" dirty="0" err="1" smtClean="0"/>
              <a:t>European</a:t>
            </a:r>
            <a:r>
              <a:rPr lang="nl-BE" dirty="0" smtClean="0"/>
              <a:t> </a:t>
            </a:r>
            <a:r>
              <a:rPr lang="nl-BE" dirty="0" err="1" smtClean="0"/>
              <a:t>financial</a:t>
            </a:r>
            <a:r>
              <a:rPr lang="nl-BE" dirty="0" smtClean="0"/>
              <a:t> </a:t>
            </a:r>
            <a:r>
              <a:rPr lang="nl-BE" dirty="0" err="1" smtClean="0"/>
              <a:t>supervision</a:t>
            </a:r>
            <a:r>
              <a:rPr lang="nl-BE" dirty="0" smtClean="0"/>
              <a:t>)</a:t>
            </a:r>
          </a:p>
          <a:p>
            <a:pPr>
              <a:buNone/>
            </a:pPr>
            <a:endParaRPr lang="nl-BE"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21</a:t>
            </a:fld>
            <a:r>
              <a:rPr lang="nl-NL" smtClean="0"/>
              <a:t> -</a:t>
            </a:r>
            <a:endParaRPr lang="nl-NL"/>
          </a:p>
        </p:txBody>
      </p:sp>
      <p:sp>
        <p:nvSpPr>
          <p:cNvPr id="36" name="Title 35"/>
          <p:cNvSpPr>
            <a:spLocks noGrp="1"/>
          </p:cNvSpPr>
          <p:nvPr>
            <p:ph type="title"/>
          </p:nvPr>
        </p:nvSpPr>
        <p:spPr>
          <a:xfrm>
            <a:off x="430212" y="482601"/>
            <a:ext cx="9059863" cy="272832"/>
          </a:xfrm>
        </p:spPr>
        <p:txBody>
          <a:bodyPr/>
          <a:lstStyle/>
          <a:p>
            <a:r>
              <a:rPr lang="nl-BE" dirty="0" smtClean="0"/>
              <a:t>XBRL as “</a:t>
            </a:r>
            <a:r>
              <a:rPr lang="nl-BE" dirty="0" err="1" smtClean="0"/>
              <a:t>just</a:t>
            </a:r>
            <a:r>
              <a:rPr lang="nl-BE" dirty="0" smtClean="0"/>
              <a:t> </a:t>
            </a:r>
            <a:r>
              <a:rPr lang="nl-BE" dirty="0" err="1" smtClean="0"/>
              <a:t>another</a:t>
            </a:r>
            <a:r>
              <a:rPr lang="nl-BE" dirty="0" smtClean="0"/>
              <a:t> </a:t>
            </a:r>
            <a:r>
              <a:rPr lang="nl-BE" dirty="0" err="1" smtClean="0"/>
              <a:t>format</a:t>
            </a:r>
            <a:r>
              <a:rPr lang="nl-BE" dirty="0" smtClean="0"/>
              <a:t>”</a:t>
            </a:r>
            <a:endParaRPr lang="en-GB" dirty="0"/>
          </a:p>
        </p:txBody>
      </p:sp>
      <p:sp>
        <p:nvSpPr>
          <p:cNvPr id="37" name="Rectangle 26"/>
          <p:cNvSpPr>
            <a:spLocks noChangeArrowheads="1"/>
          </p:cNvSpPr>
          <p:nvPr/>
        </p:nvSpPr>
        <p:spPr bwMode="auto">
          <a:xfrm>
            <a:off x="457200" y="3886200"/>
            <a:ext cx="4800600" cy="25447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Corporate</a:t>
            </a:r>
            <a:endParaRPr lang="en-GB" sz="1100" b="1" dirty="0"/>
          </a:p>
        </p:txBody>
      </p:sp>
      <p:sp>
        <p:nvSpPr>
          <p:cNvPr id="38" name="AutoShape 21"/>
          <p:cNvSpPr>
            <a:spLocks noChangeArrowheads="1"/>
          </p:cNvSpPr>
          <p:nvPr/>
        </p:nvSpPr>
        <p:spPr bwMode="auto">
          <a:xfrm rot="5400000">
            <a:off x="2822010" y="3350190"/>
            <a:ext cx="838200"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39" name="AutoShape 21"/>
          <p:cNvSpPr>
            <a:spLocks noChangeArrowheads="1"/>
          </p:cNvSpPr>
          <p:nvPr/>
        </p:nvSpPr>
        <p:spPr bwMode="auto">
          <a:xfrm rot="5400000">
            <a:off x="2588189" y="3502590"/>
            <a:ext cx="838200"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40" name="Rectangle 25"/>
          <p:cNvSpPr>
            <a:spLocks noChangeArrowheads="1"/>
          </p:cNvSpPr>
          <p:nvPr/>
        </p:nvSpPr>
        <p:spPr bwMode="auto">
          <a:xfrm>
            <a:off x="914400" y="914400"/>
            <a:ext cx="4800600" cy="13255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C</a:t>
            </a:r>
            <a:endParaRPr lang="en-GB" sz="1100" b="1" dirty="0"/>
          </a:p>
        </p:txBody>
      </p:sp>
      <p:sp>
        <p:nvSpPr>
          <p:cNvPr id="41" name="Rectangle 25"/>
          <p:cNvSpPr>
            <a:spLocks noChangeArrowheads="1"/>
          </p:cNvSpPr>
          <p:nvPr/>
        </p:nvSpPr>
        <p:spPr bwMode="auto">
          <a:xfrm>
            <a:off x="685800" y="1219200"/>
            <a:ext cx="4800600" cy="13255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B</a:t>
            </a:r>
            <a:endParaRPr lang="en-GB" sz="1100" b="1" dirty="0"/>
          </a:p>
        </p:txBody>
      </p:sp>
      <p:sp>
        <p:nvSpPr>
          <p:cNvPr id="43" name="Slide Number Placeholder 4"/>
          <p:cNvSpPr txBox="1">
            <a:spLocks/>
          </p:cNvSpPr>
          <p:nvPr/>
        </p:nvSpPr>
        <p:spPr bwMode="auto">
          <a:xfrm>
            <a:off x="4794250" y="6632575"/>
            <a:ext cx="311150" cy="15240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nl-NL" sz="1000" b="0" i="0" u="none" strike="noStrike" kern="1200" cap="none" spc="0" normalizeH="0" baseline="0" noProof="0" smtClean="0">
                <a:ln>
                  <a:noFill/>
                </a:ln>
                <a:solidFill>
                  <a:schemeClr val="tx1"/>
                </a:solidFill>
                <a:effectLst/>
                <a:uLnTx/>
                <a:uFillTx/>
                <a:latin typeface="Arial" charset="0"/>
                <a:ea typeface="+mn-ea"/>
                <a:cs typeface="+mn-cs"/>
              </a:rPr>
              <a:t>- </a:t>
            </a:r>
            <a:fld id="{B20C02EB-322F-4136-B78E-E74EA8B686F5}" type="slidenum">
              <a:rPr kumimoji="0" lang="nl-NL" sz="1000" b="0" i="0" u="none" strike="noStrike" kern="1200" cap="none" spc="0" normalizeH="0" baseline="0" noProof="0" smtClean="0">
                <a:ln>
                  <a:noFill/>
                </a:ln>
                <a:solidFill>
                  <a:schemeClr val="tx1"/>
                </a:solidFill>
                <a:effectLst/>
                <a:uLnTx/>
                <a:uFillTx/>
                <a:latin typeface="Arial"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21</a:t>
            </a:fld>
            <a:r>
              <a:rPr kumimoji="0" lang="nl-NL" sz="1000" b="0" i="0" u="none" strike="noStrike" kern="1200" cap="none" spc="0" normalizeH="0" baseline="0" noProof="0" smtClean="0">
                <a:ln>
                  <a:noFill/>
                </a:ln>
                <a:solidFill>
                  <a:schemeClr val="tx1"/>
                </a:solidFill>
                <a:effectLst/>
                <a:uLnTx/>
                <a:uFillTx/>
                <a:latin typeface="Arial" charset="0"/>
                <a:ea typeface="+mn-ea"/>
                <a:cs typeface="+mn-cs"/>
              </a:rPr>
              <a:t> -</a:t>
            </a:r>
            <a:endParaRPr kumimoji="0" lang="nl-NL" sz="1000" b="0" i="0" u="none" strike="noStrike" kern="1200" cap="none" spc="0" normalizeH="0" baseline="0" noProof="0">
              <a:ln>
                <a:noFill/>
              </a:ln>
              <a:solidFill>
                <a:schemeClr val="tx1"/>
              </a:solidFill>
              <a:effectLst/>
              <a:uLnTx/>
              <a:uFillTx/>
              <a:latin typeface="Arial" charset="0"/>
              <a:ea typeface="+mn-ea"/>
              <a:cs typeface="+mn-cs"/>
            </a:endParaRPr>
          </a:p>
        </p:txBody>
      </p:sp>
      <p:sp>
        <p:nvSpPr>
          <p:cNvPr id="44" name="Rectangle 25"/>
          <p:cNvSpPr>
            <a:spLocks noChangeArrowheads="1"/>
          </p:cNvSpPr>
          <p:nvPr/>
        </p:nvSpPr>
        <p:spPr bwMode="auto">
          <a:xfrm>
            <a:off x="457200" y="1524000"/>
            <a:ext cx="4800600" cy="2209800"/>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A</a:t>
            </a:r>
            <a:endParaRPr lang="en-GB" sz="1100" b="1" dirty="0"/>
          </a:p>
        </p:txBody>
      </p:sp>
      <p:pic>
        <p:nvPicPr>
          <p:cNvPr id="45" name="Picture 2"/>
          <p:cNvPicPr>
            <a:picLocks noChangeAspect="1" noChangeArrowheads="1"/>
          </p:cNvPicPr>
          <p:nvPr/>
        </p:nvPicPr>
        <p:blipFill>
          <a:blip r:embed="rId2"/>
          <a:srcRect/>
          <a:stretch>
            <a:fillRect/>
          </a:stretch>
        </p:blipFill>
        <p:spPr bwMode="auto">
          <a:xfrm>
            <a:off x="5410200" y="381000"/>
            <a:ext cx="4174709" cy="371475"/>
          </a:xfrm>
          <a:prstGeom prst="rect">
            <a:avLst/>
          </a:prstGeom>
          <a:noFill/>
          <a:ln w="9525">
            <a:noFill/>
            <a:miter lim="800000"/>
            <a:headEnd/>
            <a:tailEnd/>
          </a:ln>
          <a:effectLst/>
        </p:spPr>
      </p:pic>
      <p:sp>
        <p:nvSpPr>
          <p:cNvPr id="46" name="Rectangle 45"/>
          <p:cNvSpPr/>
          <p:nvPr/>
        </p:nvSpPr>
        <p:spPr bwMode="auto">
          <a:xfrm>
            <a:off x="7467600" y="381000"/>
            <a:ext cx="2133600" cy="381000"/>
          </a:xfrm>
          <a:prstGeom prst="rect">
            <a:avLst/>
          </a:prstGeom>
          <a:noFill/>
          <a:ln w="381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47" name="Rectangle 28"/>
          <p:cNvSpPr>
            <a:spLocks noChangeArrowheads="1"/>
          </p:cNvSpPr>
          <p:nvPr/>
        </p:nvSpPr>
        <p:spPr bwMode="auto">
          <a:xfrm>
            <a:off x="685800" y="1828800"/>
            <a:ext cx="838200"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ERP</a:t>
            </a:r>
            <a:br>
              <a:rPr lang="en-GB" sz="1100" b="1" dirty="0" smtClean="0">
                <a:solidFill>
                  <a:schemeClr val="tx2"/>
                </a:solidFill>
              </a:rPr>
            </a:br>
            <a:r>
              <a:rPr lang="en-GB" sz="1100" b="1" dirty="0" smtClean="0">
                <a:solidFill>
                  <a:schemeClr val="tx2"/>
                </a:solidFill>
              </a:rPr>
              <a:t>Systems</a:t>
            </a:r>
            <a:endParaRPr lang="en-GB" sz="1100" b="1" dirty="0">
              <a:solidFill>
                <a:schemeClr val="tx2"/>
              </a:solidFill>
            </a:endParaRPr>
          </a:p>
        </p:txBody>
      </p:sp>
      <p:sp>
        <p:nvSpPr>
          <p:cNvPr id="48" name="Rectangle 28"/>
          <p:cNvSpPr>
            <a:spLocks noChangeArrowheads="1"/>
          </p:cNvSpPr>
          <p:nvPr/>
        </p:nvSpPr>
        <p:spPr bwMode="auto">
          <a:xfrm>
            <a:off x="685800" y="2971800"/>
            <a:ext cx="838200"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GL</a:t>
            </a:r>
            <a:endParaRPr lang="en-GB" sz="1100" b="1" dirty="0">
              <a:solidFill>
                <a:schemeClr val="tx2"/>
              </a:solidFill>
            </a:endParaRPr>
          </a:p>
        </p:txBody>
      </p:sp>
      <p:sp>
        <p:nvSpPr>
          <p:cNvPr id="49" name="Cube 48"/>
          <p:cNvSpPr/>
          <p:nvPr/>
        </p:nvSpPr>
        <p:spPr bwMode="auto">
          <a:xfrm>
            <a:off x="3886200" y="19050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Internal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50" name="Cube 49"/>
          <p:cNvSpPr/>
          <p:nvPr/>
        </p:nvSpPr>
        <p:spPr bwMode="auto">
          <a:xfrm>
            <a:off x="3886200" y="25908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External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51" name="Can 50"/>
          <p:cNvSpPr/>
          <p:nvPr/>
        </p:nvSpPr>
        <p:spPr bwMode="auto">
          <a:xfrm>
            <a:off x="2209800" y="1828800"/>
            <a:ext cx="990600" cy="1447800"/>
          </a:xfrm>
          <a:prstGeom prst="can">
            <a:avLst/>
          </a:prstGeom>
          <a:solidFill>
            <a:srgbClr val="72C7E7"/>
          </a:solidFill>
          <a:ln w="12700" algn="ctr">
            <a:noFill/>
            <a:miter lim="800000"/>
            <a:headEnd/>
            <a:tailEnd/>
          </a:ln>
        </p:spPr>
        <p:txBody>
          <a:bodyPr wrap="none" lIns="0" tIns="0" rIns="0" bIns="0" anchor="ctr"/>
          <a:lstStyle/>
          <a:p>
            <a:pPr defTabSz="973138"/>
            <a:r>
              <a:rPr lang="nl-BE" sz="1100" b="1" dirty="0" err="1" smtClean="0">
                <a:solidFill>
                  <a:schemeClr val="tx2"/>
                </a:solidFill>
              </a:rPr>
              <a:t>Local</a:t>
            </a:r>
            <a:endParaRPr lang="nl-BE" sz="1100" b="1" dirty="0" smtClean="0">
              <a:solidFill>
                <a:schemeClr val="tx2"/>
              </a:solidFill>
            </a:endParaRPr>
          </a:p>
          <a:p>
            <a:pPr defTabSz="973138"/>
            <a:r>
              <a:rPr lang="nl-BE" sz="1100" b="1" dirty="0" smtClean="0">
                <a:solidFill>
                  <a:schemeClr val="tx2"/>
                </a:solidFill>
              </a:rPr>
              <a:t>Financial</a:t>
            </a:r>
          </a:p>
          <a:p>
            <a:pPr defTabSz="973138"/>
            <a:r>
              <a:rPr lang="nl-BE" sz="1100" b="1" dirty="0" smtClean="0">
                <a:solidFill>
                  <a:schemeClr val="tx2"/>
                </a:solidFill>
              </a:rPr>
              <a:t>DWH</a:t>
            </a:r>
          </a:p>
        </p:txBody>
      </p:sp>
      <p:sp>
        <p:nvSpPr>
          <p:cNvPr id="52" name="AutoShape 21"/>
          <p:cNvSpPr>
            <a:spLocks noChangeArrowheads="1"/>
          </p:cNvSpPr>
          <p:nvPr/>
        </p:nvSpPr>
        <p:spPr bwMode="auto">
          <a:xfrm>
            <a:off x="3374834" y="2057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53" name="AutoShape 21"/>
          <p:cNvSpPr>
            <a:spLocks noChangeArrowheads="1"/>
          </p:cNvSpPr>
          <p:nvPr/>
        </p:nvSpPr>
        <p:spPr bwMode="auto">
          <a:xfrm>
            <a:off x="1676400" y="1905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54" name="Rectangle 5"/>
          <p:cNvSpPr>
            <a:spLocks noChangeArrowheads="1"/>
          </p:cNvSpPr>
          <p:nvPr/>
        </p:nvSpPr>
        <p:spPr bwMode="auto">
          <a:xfrm>
            <a:off x="6705600" y="1524001"/>
            <a:ext cx="2785131" cy="2209800"/>
          </a:xfrm>
          <a:prstGeom prst="rect">
            <a:avLst/>
          </a:prstGeom>
          <a:solidFill>
            <a:srgbClr val="FFFFFF"/>
          </a:solidFill>
          <a:ln w="28575" algn="ctr">
            <a:solidFill>
              <a:schemeClr val="accent1">
                <a:lumMod val="40000"/>
                <a:lumOff val="60000"/>
              </a:schemeClr>
            </a:solidFill>
            <a:miter lim="800000"/>
            <a:headEnd type="none" w="sm" len="sm"/>
            <a:tailEnd type="none" w="sm" len="sm"/>
          </a:ln>
          <a:effectLst/>
        </p:spPr>
        <p:txBody>
          <a:bodyPr lIns="80237" tIns="80237" rIns="80237" bIns="80237"/>
          <a:lstStyle/>
          <a:p>
            <a:pPr marL="189295" lvl="1" indent="-187526" algn="l">
              <a:spcAft>
                <a:spcPct val="10000"/>
              </a:spcAft>
              <a:buFontTx/>
              <a:buChar char="•"/>
            </a:pPr>
            <a:r>
              <a:rPr lang="en-US" sz="1300" dirty="0" smtClean="0">
                <a:solidFill>
                  <a:schemeClr val="tx2"/>
                </a:solidFill>
              </a:rPr>
              <a:t>Risk &amp; change </a:t>
            </a:r>
            <a:r>
              <a:rPr lang="en-US" sz="1300" dirty="0" err="1" smtClean="0">
                <a:solidFill>
                  <a:schemeClr val="tx2"/>
                </a:solidFill>
              </a:rPr>
              <a:t>mangement</a:t>
            </a:r>
            <a:r>
              <a:rPr lang="en-US" sz="1300" dirty="0" smtClean="0">
                <a:solidFill>
                  <a:schemeClr val="tx2"/>
                </a:solidFill>
              </a:rPr>
              <a:t>: this scenario reflects the as is situation.</a:t>
            </a:r>
          </a:p>
          <a:p>
            <a:pPr marL="189295" lvl="1" indent="-187526" algn="l">
              <a:spcAft>
                <a:spcPct val="10000"/>
              </a:spcAft>
              <a:buFontTx/>
              <a:buChar char="•"/>
            </a:pPr>
            <a:r>
              <a:rPr lang="en-US" sz="1300" dirty="0" smtClean="0">
                <a:solidFill>
                  <a:schemeClr val="tx2"/>
                </a:solidFill>
              </a:rPr>
              <a:t>Low direct dependency on evolution of the XBRL standard and XBRL dictionaries (IFRS, FINREP, COREP,...)</a:t>
            </a:r>
          </a:p>
          <a:p>
            <a:pPr marL="189295" lvl="1" indent="-187526" algn="l">
              <a:spcAft>
                <a:spcPct val="10000"/>
              </a:spcAft>
              <a:buFontTx/>
              <a:buChar char="•"/>
            </a:pPr>
            <a:endParaRPr lang="en-US" sz="1300" dirty="0">
              <a:solidFill>
                <a:schemeClr val="tx2"/>
              </a:solidFill>
            </a:endParaRPr>
          </a:p>
        </p:txBody>
      </p:sp>
      <p:sp>
        <p:nvSpPr>
          <p:cNvPr id="55" name="Rectangle 6"/>
          <p:cNvSpPr>
            <a:spLocks noChangeArrowheads="1"/>
          </p:cNvSpPr>
          <p:nvPr/>
        </p:nvSpPr>
        <p:spPr bwMode="auto">
          <a:xfrm>
            <a:off x="6705600" y="936291"/>
            <a:ext cx="2785131" cy="476254"/>
          </a:xfrm>
          <a:prstGeom prst="rect">
            <a:avLst/>
          </a:prstGeom>
          <a:solidFill>
            <a:srgbClr val="FFFFFF"/>
          </a:solidFill>
          <a:ln w="28575" algn="ctr">
            <a:solidFill>
              <a:schemeClr val="accent1">
                <a:lumMod val="40000"/>
                <a:lumOff val="60000"/>
              </a:schemeClr>
            </a:solidFill>
            <a:miter lim="800000"/>
            <a:headEnd type="none" w="sm" len="sm"/>
            <a:tailEnd/>
          </a:ln>
          <a:effectLst/>
        </p:spPr>
        <p:txBody>
          <a:bodyPr lIns="80237" tIns="80237" rIns="80237" bIns="80237"/>
          <a:lstStyle/>
          <a:p>
            <a:pPr algn="l">
              <a:spcAft>
                <a:spcPct val="10000"/>
              </a:spcAft>
            </a:pPr>
            <a:r>
              <a:rPr lang="en-US" sz="1300" b="1" dirty="0" smtClean="0">
                <a:solidFill>
                  <a:schemeClr val="tx2"/>
                </a:solidFill>
              </a:rPr>
              <a:t>Advantages of XBRL</a:t>
            </a:r>
            <a:endParaRPr lang="en-US" sz="1300" b="1" dirty="0">
              <a:solidFill>
                <a:schemeClr val="tx2"/>
              </a:solidFill>
            </a:endParaRPr>
          </a:p>
        </p:txBody>
      </p:sp>
      <p:sp>
        <p:nvSpPr>
          <p:cNvPr id="56" name="Rectangle 5"/>
          <p:cNvSpPr>
            <a:spLocks noChangeArrowheads="1"/>
          </p:cNvSpPr>
          <p:nvPr/>
        </p:nvSpPr>
        <p:spPr bwMode="auto">
          <a:xfrm>
            <a:off x="6705600" y="4495800"/>
            <a:ext cx="2785131" cy="2209800"/>
          </a:xfrm>
          <a:prstGeom prst="rect">
            <a:avLst/>
          </a:prstGeom>
          <a:solidFill>
            <a:srgbClr val="FFFFFF"/>
          </a:solidFill>
          <a:ln w="28575" algn="ctr">
            <a:solidFill>
              <a:schemeClr val="accent1">
                <a:lumMod val="40000"/>
                <a:lumOff val="60000"/>
              </a:schemeClr>
            </a:solidFill>
            <a:miter lim="800000"/>
            <a:headEnd type="none" w="sm" len="sm"/>
            <a:tailEnd type="none" w="sm" len="sm"/>
          </a:ln>
          <a:effectLst/>
        </p:spPr>
        <p:txBody>
          <a:bodyPr lIns="80237" tIns="80237" rIns="80237" bIns="80237"/>
          <a:lstStyle/>
          <a:p>
            <a:pPr marL="189295" lvl="1" indent="-187526" algn="l">
              <a:spcAft>
                <a:spcPct val="10000"/>
              </a:spcAft>
              <a:buFontTx/>
              <a:buChar char="•"/>
            </a:pPr>
            <a:r>
              <a:rPr lang="en-US" sz="1000" dirty="0" smtClean="0">
                <a:solidFill>
                  <a:schemeClr val="tx2"/>
                </a:solidFill>
              </a:rPr>
              <a:t>No synergy between data validations for external and internal reporting.</a:t>
            </a:r>
          </a:p>
          <a:p>
            <a:pPr marL="189295" lvl="1" indent="-187526" algn="l">
              <a:spcAft>
                <a:spcPct val="10000"/>
              </a:spcAft>
              <a:buFontTx/>
              <a:buChar char="•"/>
            </a:pPr>
            <a:r>
              <a:rPr lang="en-US" sz="1000" dirty="0" smtClean="0">
                <a:solidFill>
                  <a:schemeClr val="tx2"/>
                </a:solidFill>
              </a:rPr>
              <a:t>Reduced </a:t>
            </a:r>
            <a:r>
              <a:rPr lang="en-US" sz="1000" dirty="0" err="1" smtClean="0">
                <a:solidFill>
                  <a:schemeClr val="tx2"/>
                </a:solidFill>
              </a:rPr>
              <a:t>auditability</a:t>
            </a:r>
            <a:r>
              <a:rPr lang="en-US" sz="1000" dirty="0" smtClean="0">
                <a:solidFill>
                  <a:schemeClr val="tx2"/>
                </a:solidFill>
              </a:rPr>
              <a:t> &amp; traceability, since the XBRL conversion is outsourced. </a:t>
            </a:r>
          </a:p>
          <a:p>
            <a:pPr marL="189295" lvl="1" indent="-187526" algn="l">
              <a:spcAft>
                <a:spcPct val="10000"/>
              </a:spcAft>
              <a:buFontTx/>
              <a:buChar char="•"/>
            </a:pPr>
            <a:r>
              <a:rPr lang="en-US" sz="1000" dirty="0" smtClean="0">
                <a:solidFill>
                  <a:schemeClr val="tx2"/>
                </a:solidFill>
              </a:rPr>
              <a:t>Flexibility and business ownership: external XBRL black box, no internal leverage of XBRL functionalities.</a:t>
            </a:r>
          </a:p>
          <a:p>
            <a:pPr marL="189295" lvl="1" indent="-187526" algn="l">
              <a:spcAft>
                <a:spcPct val="10000"/>
              </a:spcAft>
              <a:buFontTx/>
              <a:buChar char="•"/>
            </a:pPr>
            <a:r>
              <a:rPr lang="en-US" sz="1000" dirty="0" smtClean="0">
                <a:solidFill>
                  <a:schemeClr val="tx2"/>
                </a:solidFill>
              </a:rPr>
              <a:t>Common definitions (metadata) and multi-language support: standard functionality of XBRL is not leveraged internally. Rely on internal proprietary solution.</a:t>
            </a:r>
          </a:p>
          <a:p>
            <a:pPr marL="189295" lvl="1" indent="-187526" algn="l">
              <a:spcAft>
                <a:spcPct val="10000"/>
              </a:spcAft>
              <a:buFontTx/>
              <a:buChar char="•"/>
            </a:pPr>
            <a:endParaRPr lang="en-US" sz="1000" dirty="0">
              <a:solidFill>
                <a:schemeClr val="tx2"/>
              </a:solidFill>
            </a:endParaRPr>
          </a:p>
        </p:txBody>
      </p:sp>
      <p:sp>
        <p:nvSpPr>
          <p:cNvPr id="57" name="Rectangle 6"/>
          <p:cNvSpPr>
            <a:spLocks noChangeArrowheads="1"/>
          </p:cNvSpPr>
          <p:nvPr/>
        </p:nvSpPr>
        <p:spPr bwMode="auto">
          <a:xfrm>
            <a:off x="6705600" y="3908090"/>
            <a:ext cx="2785131" cy="476254"/>
          </a:xfrm>
          <a:prstGeom prst="rect">
            <a:avLst/>
          </a:prstGeom>
          <a:solidFill>
            <a:srgbClr val="FFFFFF"/>
          </a:solidFill>
          <a:ln w="28575" algn="ctr">
            <a:solidFill>
              <a:schemeClr val="accent1">
                <a:lumMod val="40000"/>
                <a:lumOff val="60000"/>
              </a:schemeClr>
            </a:solidFill>
            <a:miter lim="800000"/>
            <a:headEnd type="none" w="sm" len="sm"/>
            <a:tailEnd/>
          </a:ln>
          <a:effectLst/>
        </p:spPr>
        <p:txBody>
          <a:bodyPr lIns="80237" tIns="80237" rIns="80237" bIns="80237"/>
          <a:lstStyle/>
          <a:p>
            <a:pPr algn="l">
              <a:spcAft>
                <a:spcPct val="10000"/>
              </a:spcAft>
            </a:pPr>
            <a:r>
              <a:rPr lang="en-US" sz="1300" b="1" dirty="0" smtClean="0">
                <a:solidFill>
                  <a:schemeClr val="tx2"/>
                </a:solidFill>
              </a:rPr>
              <a:t>Considerations</a:t>
            </a:r>
            <a:endParaRPr lang="en-US" sz="1300" b="1" dirty="0">
              <a:solidFill>
                <a:schemeClr val="tx2"/>
              </a:solidFill>
            </a:endParaRPr>
          </a:p>
        </p:txBody>
      </p:sp>
      <p:sp>
        <p:nvSpPr>
          <p:cNvPr id="58" name="AutoShape 21"/>
          <p:cNvSpPr>
            <a:spLocks noChangeArrowheads="1"/>
          </p:cNvSpPr>
          <p:nvPr/>
        </p:nvSpPr>
        <p:spPr bwMode="auto">
          <a:xfrm rot="5400000">
            <a:off x="914400" y="2438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59" name="AutoShape 21"/>
          <p:cNvSpPr>
            <a:spLocks noChangeArrowheads="1"/>
          </p:cNvSpPr>
          <p:nvPr/>
        </p:nvSpPr>
        <p:spPr bwMode="auto">
          <a:xfrm>
            <a:off x="1676400" y="29718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60" name="AutoShape 21"/>
          <p:cNvSpPr>
            <a:spLocks noChangeArrowheads="1"/>
          </p:cNvSpPr>
          <p:nvPr/>
        </p:nvSpPr>
        <p:spPr bwMode="auto">
          <a:xfrm>
            <a:off x="3386468" y="2667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61" name="AutoShape 21"/>
          <p:cNvSpPr>
            <a:spLocks noChangeArrowheads="1"/>
          </p:cNvSpPr>
          <p:nvPr/>
        </p:nvSpPr>
        <p:spPr bwMode="auto">
          <a:xfrm rot="5400000">
            <a:off x="2288610" y="3578791"/>
            <a:ext cx="990599"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Data</a:t>
            </a:r>
            <a:br>
              <a:rPr lang="nl-BE" dirty="0" smtClean="0">
                <a:solidFill>
                  <a:schemeClr val="bg1"/>
                </a:solidFill>
              </a:rPr>
            </a:br>
            <a:r>
              <a:rPr lang="nl-BE" dirty="0" err="1" smtClean="0">
                <a:solidFill>
                  <a:schemeClr val="bg1"/>
                </a:solidFill>
              </a:rPr>
              <a:t>Capture</a:t>
            </a:r>
            <a:endParaRPr lang="nl-BE" dirty="0">
              <a:solidFill>
                <a:schemeClr val="bg1"/>
              </a:solidFill>
            </a:endParaRPr>
          </a:p>
        </p:txBody>
      </p:sp>
      <p:pic>
        <p:nvPicPr>
          <p:cNvPr id="62" name="Picture 3"/>
          <p:cNvPicPr>
            <a:picLocks noChangeAspect="1" noChangeArrowheads="1"/>
          </p:cNvPicPr>
          <p:nvPr/>
        </p:nvPicPr>
        <p:blipFill>
          <a:blip r:embed="rId3" cstate="email"/>
          <a:srcRect/>
          <a:stretch>
            <a:fillRect/>
          </a:stretch>
        </p:blipFill>
        <p:spPr bwMode="auto">
          <a:xfrm>
            <a:off x="5859379" y="2720454"/>
            <a:ext cx="617621" cy="175146"/>
          </a:xfrm>
          <a:prstGeom prst="rect">
            <a:avLst/>
          </a:prstGeom>
          <a:noFill/>
          <a:ln w="9525">
            <a:noFill/>
            <a:miter lim="800000"/>
            <a:headEnd/>
            <a:tailEnd/>
          </a:ln>
          <a:effectLst/>
        </p:spPr>
      </p:pic>
      <p:sp>
        <p:nvSpPr>
          <p:cNvPr id="63" name="AutoShape 21"/>
          <p:cNvSpPr>
            <a:spLocks noChangeArrowheads="1"/>
          </p:cNvSpPr>
          <p:nvPr/>
        </p:nvSpPr>
        <p:spPr bwMode="auto">
          <a:xfrm>
            <a:off x="5105400" y="2590800"/>
            <a:ext cx="6858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GAAP</a:t>
            </a:r>
            <a:endParaRPr lang="nl-BE" dirty="0">
              <a:solidFill>
                <a:schemeClr val="bg1"/>
              </a:solidFill>
            </a:endParaRPr>
          </a:p>
        </p:txBody>
      </p:sp>
      <p:pic>
        <p:nvPicPr>
          <p:cNvPr id="64" name="Picture 6"/>
          <p:cNvPicPr>
            <a:picLocks noChangeAspect="1" noChangeArrowheads="1"/>
          </p:cNvPicPr>
          <p:nvPr/>
        </p:nvPicPr>
        <p:blipFill>
          <a:blip r:embed="rId4" cstate="print"/>
          <a:srcRect/>
          <a:stretch>
            <a:fillRect/>
          </a:stretch>
        </p:blipFill>
        <p:spPr bwMode="auto">
          <a:xfrm>
            <a:off x="5856767" y="5387778"/>
            <a:ext cx="609600" cy="261655"/>
          </a:xfrm>
          <a:prstGeom prst="rect">
            <a:avLst/>
          </a:prstGeom>
          <a:noFill/>
          <a:ln w="9525">
            <a:noFill/>
            <a:miter lim="800000"/>
            <a:headEnd/>
            <a:tailEnd/>
          </a:ln>
          <a:effectLst/>
        </p:spPr>
      </p:pic>
      <p:pic>
        <p:nvPicPr>
          <p:cNvPr id="65" name="Picture 5" descr="xbrl_logo"/>
          <p:cNvPicPr>
            <a:picLocks noChangeAspect="1" noChangeArrowheads="1"/>
          </p:cNvPicPr>
          <p:nvPr/>
        </p:nvPicPr>
        <p:blipFill>
          <a:blip r:embed="rId5" cstate="email"/>
          <a:srcRect/>
          <a:stretch>
            <a:fillRect/>
          </a:stretch>
        </p:blipFill>
        <p:spPr bwMode="auto">
          <a:xfrm>
            <a:off x="5062868" y="2895600"/>
            <a:ext cx="685800" cy="327586"/>
          </a:xfrm>
          <a:prstGeom prst="rect">
            <a:avLst/>
          </a:prstGeom>
          <a:noFill/>
          <a:ln w="9525">
            <a:noFill/>
            <a:miter lim="800000"/>
            <a:headEnd/>
            <a:tailEnd/>
          </a:ln>
        </p:spPr>
      </p:pic>
      <p:pic>
        <p:nvPicPr>
          <p:cNvPr id="66" name="Picture 4"/>
          <p:cNvPicPr>
            <a:picLocks noChangeAspect="1" noChangeArrowheads="1"/>
          </p:cNvPicPr>
          <p:nvPr/>
        </p:nvPicPr>
        <p:blipFill>
          <a:blip r:embed="rId6"/>
          <a:srcRect/>
          <a:stretch>
            <a:fillRect/>
          </a:stretch>
        </p:blipFill>
        <p:spPr bwMode="auto">
          <a:xfrm>
            <a:off x="5867400" y="2133600"/>
            <a:ext cx="641012" cy="576263"/>
          </a:xfrm>
          <a:prstGeom prst="rect">
            <a:avLst/>
          </a:prstGeom>
          <a:noFill/>
          <a:ln w="9525">
            <a:noFill/>
            <a:miter lim="800000"/>
            <a:headEnd/>
            <a:tailEnd/>
          </a:ln>
          <a:effectLst/>
        </p:spPr>
      </p:pic>
      <p:sp>
        <p:nvSpPr>
          <p:cNvPr id="67" name="AutoShape 21"/>
          <p:cNvSpPr>
            <a:spLocks noChangeArrowheads="1"/>
          </p:cNvSpPr>
          <p:nvPr/>
        </p:nvSpPr>
        <p:spPr bwMode="auto">
          <a:xfrm>
            <a:off x="5105400" y="5562600"/>
            <a:ext cx="6858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IFRS</a:t>
            </a:r>
            <a:endParaRPr lang="nl-BE" dirty="0">
              <a:solidFill>
                <a:schemeClr val="bg1"/>
              </a:solidFill>
            </a:endParaRPr>
          </a:p>
        </p:txBody>
      </p:sp>
      <p:sp>
        <p:nvSpPr>
          <p:cNvPr id="68" name="Rectangle 28"/>
          <p:cNvSpPr>
            <a:spLocks noChangeArrowheads="1"/>
          </p:cNvSpPr>
          <p:nvPr/>
        </p:nvSpPr>
        <p:spPr bwMode="auto">
          <a:xfrm>
            <a:off x="740734" y="5181600"/>
            <a:ext cx="990600" cy="9906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Consolidation</a:t>
            </a:r>
            <a:endParaRPr lang="en-GB" sz="1100" b="1" dirty="0">
              <a:solidFill>
                <a:schemeClr val="tx2"/>
              </a:solidFill>
            </a:endParaRPr>
          </a:p>
        </p:txBody>
      </p:sp>
      <p:sp>
        <p:nvSpPr>
          <p:cNvPr id="69" name="Can 68"/>
          <p:cNvSpPr/>
          <p:nvPr/>
        </p:nvSpPr>
        <p:spPr bwMode="auto">
          <a:xfrm>
            <a:off x="2286000" y="4648200"/>
            <a:ext cx="990600" cy="1447800"/>
          </a:xfrm>
          <a:prstGeom prst="can">
            <a:avLst/>
          </a:prstGeom>
          <a:solidFill>
            <a:srgbClr val="72C7E7"/>
          </a:solidFill>
          <a:ln w="12700" algn="ctr">
            <a:noFill/>
            <a:miter lim="800000"/>
            <a:headEnd/>
            <a:tailEnd/>
          </a:ln>
        </p:spPr>
        <p:txBody>
          <a:bodyPr wrap="none" lIns="0" tIns="0" rIns="0" bIns="0" anchor="ctr"/>
          <a:lstStyle/>
          <a:p>
            <a:pPr defTabSz="973138"/>
            <a:r>
              <a:rPr lang="nl-BE" sz="1100" b="1" dirty="0" err="1" smtClean="0">
                <a:solidFill>
                  <a:schemeClr val="tx2"/>
                </a:solidFill>
              </a:rPr>
              <a:t>Corporate</a:t>
            </a:r>
            <a:endParaRPr lang="nl-BE" sz="1100" b="1" dirty="0" smtClean="0">
              <a:solidFill>
                <a:schemeClr val="tx2"/>
              </a:solidFill>
            </a:endParaRPr>
          </a:p>
          <a:p>
            <a:pPr defTabSz="973138"/>
            <a:r>
              <a:rPr lang="nl-BE" sz="1100" b="1" dirty="0" smtClean="0">
                <a:solidFill>
                  <a:schemeClr val="tx2"/>
                </a:solidFill>
              </a:rPr>
              <a:t>Financial</a:t>
            </a:r>
          </a:p>
          <a:p>
            <a:pPr defTabSz="973138"/>
            <a:r>
              <a:rPr lang="nl-BE" sz="1100" b="1" dirty="0" smtClean="0">
                <a:solidFill>
                  <a:schemeClr val="tx2"/>
                </a:solidFill>
              </a:rPr>
              <a:t>DWH</a:t>
            </a:r>
          </a:p>
        </p:txBody>
      </p:sp>
      <p:sp>
        <p:nvSpPr>
          <p:cNvPr id="70" name="Cube 69"/>
          <p:cNvSpPr/>
          <p:nvPr/>
        </p:nvSpPr>
        <p:spPr bwMode="auto">
          <a:xfrm>
            <a:off x="3940366" y="48006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Internal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71" name="Cube 70"/>
          <p:cNvSpPr/>
          <p:nvPr/>
        </p:nvSpPr>
        <p:spPr bwMode="auto">
          <a:xfrm>
            <a:off x="3940366" y="54864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External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72" name="AutoShape 21"/>
          <p:cNvSpPr>
            <a:spLocks noChangeArrowheads="1"/>
          </p:cNvSpPr>
          <p:nvPr/>
        </p:nvSpPr>
        <p:spPr bwMode="auto">
          <a:xfrm>
            <a:off x="3429000" y="4953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73" name="AutoShape 21"/>
          <p:cNvSpPr>
            <a:spLocks noChangeArrowheads="1"/>
          </p:cNvSpPr>
          <p:nvPr/>
        </p:nvSpPr>
        <p:spPr bwMode="auto">
          <a:xfrm>
            <a:off x="3440634" y="55626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74" name="AutoShape 21"/>
          <p:cNvSpPr>
            <a:spLocks noChangeArrowheads="1"/>
          </p:cNvSpPr>
          <p:nvPr/>
        </p:nvSpPr>
        <p:spPr bwMode="auto">
          <a:xfrm>
            <a:off x="1729565" y="5530701"/>
            <a:ext cx="609600" cy="304800"/>
          </a:xfrm>
          <a:prstGeom prst="leftRightArrow">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pic>
        <p:nvPicPr>
          <p:cNvPr id="75" name="Picture 5"/>
          <p:cNvPicPr>
            <a:picLocks noChangeAspect="1" noChangeArrowheads="1"/>
          </p:cNvPicPr>
          <p:nvPr/>
        </p:nvPicPr>
        <p:blipFill>
          <a:blip r:embed="rId7"/>
          <a:srcRect/>
          <a:stretch>
            <a:fillRect/>
          </a:stretch>
        </p:blipFill>
        <p:spPr bwMode="auto">
          <a:xfrm>
            <a:off x="5895975" y="5724525"/>
            <a:ext cx="581025" cy="447675"/>
          </a:xfrm>
          <a:prstGeom prst="rect">
            <a:avLst/>
          </a:prstGeom>
          <a:noFill/>
          <a:ln w="9525">
            <a:noFill/>
            <a:miter lim="800000"/>
            <a:headEnd/>
            <a:tailEnd/>
          </a:ln>
          <a:effectLst/>
        </p:spPr>
      </p:pic>
      <p:pic>
        <p:nvPicPr>
          <p:cNvPr id="76" name="Picture 5" descr="xbrl_logo"/>
          <p:cNvPicPr>
            <a:picLocks noChangeAspect="1" noChangeArrowheads="1"/>
          </p:cNvPicPr>
          <p:nvPr/>
        </p:nvPicPr>
        <p:blipFill>
          <a:blip r:embed="rId5" cstate="email"/>
          <a:srcRect/>
          <a:stretch>
            <a:fillRect/>
          </a:stretch>
        </p:blipFill>
        <p:spPr bwMode="auto">
          <a:xfrm>
            <a:off x="5105400" y="5867400"/>
            <a:ext cx="685800" cy="327586"/>
          </a:xfrm>
          <a:prstGeom prst="rect">
            <a:avLst/>
          </a:prstGeom>
          <a:noFill/>
          <a:ln w="9525">
            <a:noFill/>
            <a:miter lim="800000"/>
            <a:headEnd/>
            <a:tailEnd/>
          </a:ln>
        </p:spPr>
      </p:pic>
      <p:sp>
        <p:nvSpPr>
          <p:cNvPr id="77" name="Rectangle 28"/>
          <p:cNvSpPr>
            <a:spLocks noChangeArrowheads="1"/>
          </p:cNvSpPr>
          <p:nvPr/>
        </p:nvSpPr>
        <p:spPr bwMode="auto">
          <a:xfrm>
            <a:off x="738964" y="4648200"/>
            <a:ext cx="1013635"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Corporate ERP</a:t>
            </a:r>
            <a:br>
              <a:rPr lang="en-GB" sz="1100" b="1" dirty="0" smtClean="0">
                <a:solidFill>
                  <a:schemeClr val="tx2"/>
                </a:solidFill>
              </a:rPr>
            </a:br>
            <a:r>
              <a:rPr lang="en-GB" sz="1100" b="1" dirty="0" smtClean="0">
                <a:solidFill>
                  <a:schemeClr val="tx2"/>
                </a:solidFill>
              </a:rPr>
              <a:t>Systems</a:t>
            </a:r>
            <a:endParaRPr lang="en-GB" sz="1100" b="1" dirty="0">
              <a:solidFill>
                <a:schemeClr val="tx2"/>
              </a:solidFill>
            </a:endParaRPr>
          </a:p>
        </p:txBody>
      </p:sp>
      <p:sp>
        <p:nvSpPr>
          <p:cNvPr id="78" name="AutoShape 21"/>
          <p:cNvSpPr>
            <a:spLocks noChangeArrowheads="1"/>
          </p:cNvSpPr>
          <p:nvPr/>
        </p:nvSpPr>
        <p:spPr bwMode="auto">
          <a:xfrm>
            <a:off x="1828800" y="4724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79" name="Oval 78"/>
          <p:cNvSpPr/>
          <p:nvPr/>
        </p:nvSpPr>
        <p:spPr bwMode="auto">
          <a:xfrm>
            <a:off x="4876800" y="2438400"/>
            <a:ext cx="1066800" cy="990600"/>
          </a:xfrm>
          <a:prstGeom prst="ellipse">
            <a:avLst/>
          </a:prstGeom>
          <a:noFill/>
          <a:ln w="38100"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80" name="Oval 79"/>
          <p:cNvSpPr/>
          <p:nvPr/>
        </p:nvSpPr>
        <p:spPr bwMode="auto">
          <a:xfrm>
            <a:off x="4908699" y="5431466"/>
            <a:ext cx="1066800" cy="990600"/>
          </a:xfrm>
          <a:prstGeom prst="ellipse">
            <a:avLst/>
          </a:prstGeom>
          <a:noFill/>
          <a:ln w="38100"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ox(in)">
                                      <p:cBhvr>
                                        <p:cTn id="7" dur="500"/>
                                        <p:tgtEl>
                                          <p:spTgt spid="5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box(in)">
                                      <p:cBhvr>
                                        <p:cTn id="10" dur="500"/>
                                        <p:tgtEl>
                                          <p:spTgt spid="5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box(in)">
                                      <p:cBhvr>
                                        <p:cTn id="13" dur="500"/>
                                        <p:tgtEl>
                                          <p:spTgt spid="57"/>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box(in)">
                                      <p:cBhvr>
                                        <p:cTn id="16" dur="500"/>
                                        <p:tgtEl>
                                          <p:spTgt spid="56"/>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0"/>
                                        </p:tgtEl>
                                        <p:attrNameLst>
                                          <p:attrName>style.visibility</p:attrName>
                                        </p:attrNameLst>
                                      </p:cBhvr>
                                      <p:to>
                                        <p:strVal val="visible"/>
                                      </p:to>
                                    </p:set>
                                    <p:animEffect transition="in" filter="box(in)">
                                      <p:cBhvr>
                                        <p:cTn id="19" dur="500"/>
                                        <p:tgtEl>
                                          <p:spTgt spid="80"/>
                                        </p:tgtEl>
                                      </p:cBhvr>
                                    </p:animEffect>
                                  </p:childTnLst>
                                </p:cTn>
                              </p:par>
                              <p:par>
                                <p:cTn id="20" presetID="4" presetClass="entr" presetSubtype="16" fill="hold" nodeType="withEffect">
                                  <p:stCondLst>
                                    <p:cond delay="0"/>
                                  </p:stCondLst>
                                  <p:childTnLst>
                                    <p:set>
                                      <p:cBhvr>
                                        <p:cTn id="21" dur="1" fill="hold">
                                          <p:stCondLst>
                                            <p:cond delay="0"/>
                                          </p:stCondLst>
                                        </p:cTn>
                                        <p:tgtEl>
                                          <p:spTgt spid="76"/>
                                        </p:tgtEl>
                                        <p:attrNameLst>
                                          <p:attrName>style.visibility</p:attrName>
                                        </p:attrNameLst>
                                      </p:cBhvr>
                                      <p:to>
                                        <p:strVal val="visible"/>
                                      </p:to>
                                    </p:set>
                                    <p:animEffect transition="in" filter="box(in)">
                                      <p:cBhvr>
                                        <p:cTn id="22" dur="500"/>
                                        <p:tgtEl>
                                          <p:spTgt spid="76"/>
                                        </p:tgtEl>
                                      </p:cBhvr>
                                    </p:animEffect>
                                  </p:childTnLst>
                                </p:cTn>
                              </p:par>
                              <p:par>
                                <p:cTn id="23" presetID="4" presetClass="entr" presetSubtype="16" fill="hold"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box(in)">
                                      <p:cBhvr>
                                        <p:cTn id="25" dur="500"/>
                                        <p:tgtEl>
                                          <p:spTgt spid="65"/>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79"/>
                                        </p:tgtEl>
                                        <p:attrNameLst>
                                          <p:attrName>style.visibility</p:attrName>
                                        </p:attrNameLst>
                                      </p:cBhvr>
                                      <p:to>
                                        <p:strVal val="visible"/>
                                      </p:to>
                                    </p:set>
                                    <p:animEffect transition="in" filter="box(in)">
                                      <p:cBhvr>
                                        <p:cTn id="28"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5" grpId="0" animBg="1"/>
      <p:bldP spid="56" grpId="0" animBg="1"/>
      <p:bldP spid="57" grpId="0" animBg="1"/>
      <p:bldP spid="79" grpId="0" animBg="1"/>
      <p:bldP spid="80"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 name="Title 81"/>
          <p:cNvSpPr>
            <a:spLocks noGrp="1"/>
          </p:cNvSpPr>
          <p:nvPr>
            <p:ph type="title"/>
          </p:nvPr>
        </p:nvSpPr>
        <p:spPr>
          <a:xfrm>
            <a:off x="430212" y="482601"/>
            <a:ext cx="9059863" cy="272832"/>
          </a:xfrm>
        </p:spPr>
        <p:txBody>
          <a:bodyPr/>
          <a:lstStyle/>
          <a:p>
            <a:r>
              <a:rPr lang="nl-BE" dirty="0" smtClean="0"/>
              <a:t>XBRL </a:t>
            </a:r>
            <a:r>
              <a:rPr lang="nl-BE" dirty="0" err="1" smtClean="0"/>
              <a:t>for</a:t>
            </a:r>
            <a:r>
              <a:rPr lang="nl-BE" dirty="0" smtClean="0"/>
              <a:t> </a:t>
            </a:r>
            <a:r>
              <a:rPr lang="nl-BE" dirty="0" err="1" smtClean="0"/>
              <a:t>group</a:t>
            </a:r>
            <a:r>
              <a:rPr lang="nl-BE" dirty="0" smtClean="0"/>
              <a:t> </a:t>
            </a:r>
            <a:r>
              <a:rPr lang="nl-BE" dirty="0" err="1" smtClean="0"/>
              <a:t>consolidation</a:t>
            </a:r>
            <a:endParaRPr lang="en-GB" dirty="0"/>
          </a:p>
        </p:txBody>
      </p:sp>
      <p:sp>
        <p:nvSpPr>
          <p:cNvPr id="83" name="Rectangle 26"/>
          <p:cNvSpPr>
            <a:spLocks noChangeArrowheads="1"/>
          </p:cNvSpPr>
          <p:nvPr/>
        </p:nvSpPr>
        <p:spPr bwMode="auto">
          <a:xfrm>
            <a:off x="457200" y="3886200"/>
            <a:ext cx="4800600" cy="25447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Corporate</a:t>
            </a:r>
            <a:endParaRPr lang="en-GB" sz="1100" b="1" dirty="0"/>
          </a:p>
        </p:txBody>
      </p:sp>
      <p:sp>
        <p:nvSpPr>
          <p:cNvPr id="84" name="AutoShape 21"/>
          <p:cNvSpPr>
            <a:spLocks noChangeArrowheads="1"/>
          </p:cNvSpPr>
          <p:nvPr/>
        </p:nvSpPr>
        <p:spPr bwMode="auto">
          <a:xfrm rot="5400000">
            <a:off x="2822010" y="3350190"/>
            <a:ext cx="838200"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85" name="AutoShape 21"/>
          <p:cNvSpPr>
            <a:spLocks noChangeArrowheads="1"/>
          </p:cNvSpPr>
          <p:nvPr/>
        </p:nvSpPr>
        <p:spPr bwMode="auto">
          <a:xfrm rot="5400000">
            <a:off x="2588189" y="3502590"/>
            <a:ext cx="838200"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86" name="Rectangle 25"/>
          <p:cNvSpPr>
            <a:spLocks noChangeArrowheads="1"/>
          </p:cNvSpPr>
          <p:nvPr/>
        </p:nvSpPr>
        <p:spPr bwMode="auto">
          <a:xfrm>
            <a:off x="914400" y="914400"/>
            <a:ext cx="4800600" cy="13255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C</a:t>
            </a:r>
            <a:endParaRPr lang="en-GB" sz="1100" b="1" dirty="0"/>
          </a:p>
        </p:txBody>
      </p:sp>
      <p:sp>
        <p:nvSpPr>
          <p:cNvPr id="87" name="Rectangle 25"/>
          <p:cNvSpPr>
            <a:spLocks noChangeArrowheads="1"/>
          </p:cNvSpPr>
          <p:nvPr/>
        </p:nvSpPr>
        <p:spPr bwMode="auto">
          <a:xfrm>
            <a:off x="685800" y="1219200"/>
            <a:ext cx="4800600" cy="13255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B</a:t>
            </a:r>
            <a:endParaRPr lang="en-GB" sz="1100" b="1" dirty="0"/>
          </a:p>
        </p:txBody>
      </p:sp>
      <p:sp>
        <p:nvSpPr>
          <p:cNvPr id="89" name="Slide Number Placeholder 4"/>
          <p:cNvSpPr>
            <a:spLocks noGrp="1"/>
          </p:cNvSpPr>
          <p:nvPr>
            <p:ph type="sldNum" sz="quarter" idx="11"/>
          </p:nvPr>
        </p:nvSpPr>
        <p:spPr>
          <a:xfrm>
            <a:off x="4794250" y="6632575"/>
            <a:ext cx="311150" cy="152400"/>
          </a:xfrm>
        </p:spPr>
        <p:txBody>
          <a:bodyPr/>
          <a:lstStyle/>
          <a:p>
            <a:r>
              <a:rPr lang="nl-NL" smtClean="0"/>
              <a:t>- </a:t>
            </a:r>
            <a:fld id="{B20C02EB-322F-4136-B78E-E74EA8B686F5}" type="slidenum">
              <a:rPr lang="nl-NL" smtClean="0"/>
              <a:pPr/>
              <a:t>22</a:t>
            </a:fld>
            <a:r>
              <a:rPr lang="nl-NL" smtClean="0"/>
              <a:t> -</a:t>
            </a:r>
            <a:endParaRPr lang="nl-NL"/>
          </a:p>
        </p:txBody>
      </p:sp>
      <p:sp>
        <p:nvSpPr>
          <p:cNvPr id="90" name="Rectangle 25"/>
          <p:cNvSpPr>
            <a:spLocks noChangeArrowheads="1"/>
          </p:cNvSpPr>
          <p:nvPr/>
        </p:nvSpPr>
        <p:spPr bwMode="auto">
          <a:xfrm>
            <a:off x="457200" y="1524000"/>
            <a:ext cx="4800600" cy="2209800"/>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A</a:t>
            </a:r>
            <a:endParaRPr lang="en-GB" sz="1100" b="1" dirty="0"/>
          </a:p>
        </p:txBody>
      </p:sp>
      <p:pic>
        <p:nvPicPr>
          <p:cNvPr id="91" name="Picture 2"/>
          <p:cNvPicPr>
            <a:picLocks noChangeAspect="1" noChangeArrowheads="1"/>
          </p:cNvPicPr>
          <p:nvPr/>
        </p:nvPicPr>
        <p:blipFill>
          <a:blip r:embed="rId2"/>
          <a:srcRect/>
          <a:stretch>
            <a:fillRect/>
          </a:stretch>
        </p:blipFill>
        <p:spPr bwMode="auto">
          <a:xfrm>
            <a:off x="5410200" y="381000"/>
            <a:ext cx="4174709" cy="371475"/>
          </a:xfrm>
          <a:prstGeom prst="rect">
            <a:avLst/>
          </a:prstGeom>
          <a:noFill/>
          <a:ln w="9525">
            <a:noFill/>
            <a:miter lim="800000"/>
            <a:headEnd/>
            <a:tailEnd/>
          </a:ln>
          <a:effectLst/>
        </p:spPr>
      </p:pic>
      <p:sp>
        <p:nvSpPr>
          <p:cNvPr id="92" name="Rectangle 91"/>
          <p:cNvSpPr/>
          <p:nvPr/>
        </p:nvSpPr>
        <p:spPr bwMode="auto">
          <a:xfrm>
            <a:off x="6477000" y="381000"/>
            <a:ext cx="990600" cy="381000"/>
          </a:xfrm>
          <a:prstGeom prst="rect">
            <a:avLst/>
          </a:prstGeom>
          <a:noFill/>
          <a:ln w="381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93" name="Rectangle 28"/>
          <p:cNvSpPr>
            <a:spLocks noChangeArrowheads="1"/>
          </p:cNvSpPr>
          <p:nvPr/>
        </p:nvSpPr>
        <p:spPr bwMode="auto">
          <a:xfrm>
            <a:off x="685800" y="1828800"/>
            <a:ext cx="838200"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ERP</a:t>
            </a:r>
            <a:br>
              <a:rPr lang="en-GB" sz="1100" b="1" dirty="0" smtClean="0">
                <a:solidFill>
                  <a:schemeClr val="tx2"/>
                </a:solidFill>
              </a:rPr>
            </a:br>
            <a:r>
              <a:rPr lang="en-GB" sz="1100" b="1" dirty="0" smtClean="0">
                <a:solidFill>
                  <a:schemeClr val="tx2"/>
                </a:solidFill>
              </a:rPr>
              <a:t>Systems</a:t>
            </a:r>
            <a:endParaRPr lang="en-GB" sz="1100" b="1" dirty="0">
              <a:solidFill>
                <a:schemeClr val="tx2"/>
              </a:solidFill>
            </a:endParaRPr>
          </a:p>
        </p:txBody>
      </p:sp>
      <p:sp>
        <p:nvSpPr>
          <p:cNvPr id="94" name="Rectangle 28"/>
          <p:cNvSpPr>
            <a:spLocks noChangeArrowheads="1"/>
          </p:cNvSpPr>
          <p:nvPr/>
        </p:nvSpPr>
        <p:spPr bwMode="auto">
          <a:xfrm>
            <a:off x="685800" y="2971800"/>
            <a:ext cx="838200"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GL</a:t>
            </a:r>
            <a:endParaRPr lang="en-GB" sz="1100" b="1" dirty="0">
              <a:solidFill>
                <a:schemeClr val="tx2"/>
              </a:solidFill>
            </a:endParaRPr>
          </a:p>
        </p:txBody>
      </p:sp>
      <p:sp>
        <p:nvSpPr>
          <p:cNvPr id="95" name="Cube 94"/>
          <p:cNvSpPr/>
          <p:nvPr/>
        </p:nvSpPr>
        <p:spPr bwMode="auto">
          <a:xfrm>
            <a:off x="3886200" y="19050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Internal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96" name="Cube 95"/>
          <p:cNvSpPr/>
          <p:nvPr/>
        </p:nvSpPr>
        <p:spPr bwMode="auto">
          <a:xfrm>
            <a:off x="3886200" y="25908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External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97" name="Can 96"/>
          <p:cNvSpPr/>
          <p:nvPr/>
        </p:nvSpPr>
        <p:spPr bwMode="auto">
          <a:xfrm>
            <a:off x="2209800" y="1828800"/>
            <a:ext cx="990600" cy="1447800"/>
          </a:xfrm>
          <a:prstGeom prst="can">
            <a:avLst/>
          </a:prstGeom>
          <a:solidFill>
            <a:srgbClr val="72C7E7"/>
          </a:solidFill>
          <a:ln w="12700" algn="ctr">
            <a:noFill/>
            <a:miter lim="800000"/>
            <a:headEnd/>
            <a:tailEnd/>
          </a:ln>
        </p:spPr>
        <p:txBody>
          <a:bodyPr wrap="none" lIns="0" tIns="0" rIns="0" bIns="0" anchor="ctr"/>
          <a:lstStyle/>
          <a:p>
            <a:pPr defTabSz="973138"/>
            <a:r>
              <a:rPr lang="nl-BE" sz="1100" b="1" dirty="0" err="1" smtClean="0">
                <a:solidFill>
                  <a:schemeClr val="tx2"/>
                </a:solidFill>
              </a:rPr>
              <a:t>Local</a:t>
            </a:r>
            <a:endParaRPr lang="nl-BE" sz="1100" b="1" dirty="0" smtClean="0">
              <a:solidFill>
                <a:schemeClr val="tx2"/>
              </a:solidFill>
            </a:endParaRPr>
          </a:p>
          <a:p>
            <a:pPr defTabSz="973138"/>
            <a:r>
              <a:rPr lang="nl-BE" sz="1100" b="1" dirty="0" smtClean="0">
                <a:solidFill>
                  <a:schemeClr val="tx2"/>
                </a:solidFill>
              </a:rPr>
              <a:t>Financial</a:t>
            </a:r>
          </a:p>
          <a:p>
            <a:pPr defTabSz="973138"/>
            <a:r>
              <a:rPr lang="nl-BE" sz="1100" b="1" dirty="0" smtClean="0">
                <a:solidFill>
                  <a:schemeClr val="tx2"/>
                </a:solidFill>
              </a:rPr>
              <a:t>DWH</a:t>
            </a:r>
          </a:p>
        </p:txBody>
      </p:sp>
      <p:sp>
        <p:nvSpPr>
          <p:cNvPr id="98" name="AutoShape 21"/>
          <p:cNvSpPr>
            <a:spLocks noChangeArrowheads="1"/>
          </p:cNvSpPr>
          <p:nvPr/>
        </p:nvSpPr>
        <p:spPr bwMode="auto">
          <a:xfrm>
            <a:off x="3374834" y="2057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99" name="AutoShape 21"/>
          <p:cNvSpPr>
            <a:spLocks noChangeArrowheads="1"/>
          </p:cNvSpPr>
          <p:nvPr/>
        </p:nvSpPr>
        <p:spPr bwMode="auto">
          <a:xfrm>
            <a:off x="1676400" y="1905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0" name="Rectangle 5"/>
          <p:cNvSpPr>
            <a:spLocks noChangeArrowheads="1"/>
          </p:cNvSpPr>
          <p:nvPr/>
        </p:nvSpPr>
        <p:spPr bwMode="auto">
          <a:xfrm>
            <a:off x="6705600" y="1524001"/>
            <a:ext cx="2785131" cy="2209800"/>
          </a:xfrm>
          <a:prstGeom prst="rect">
            <a:avLst/>
          </a:prstGeom>
          <a:solidFill>
            <a:srgbClr val="FFFFFF"/>
          </a:solidFill>
          <a:ln w="28575" algn="ctr">
            <a:solidFill>
              <a:schemeClr val="accent1">
                <a:lumMod val="40000"/>
                <a:lumOff val="60000"/>
              </a:schemeClr>
            </a:solidFill>
            <a:miter lim="800000"/>
            <a:headEnd type="none" w="sm" len="sm"/>
            <a:tailEnd type="none" w="sm" len="sm"/>
          </a:ln>
          <a:effectLst/>
        </p:spPr>
        <p:txBody>
          <a:bodyPr lIns="80237" tIns="80237" rIns="80237" bIns="80237"/>
          <a:lstStyle/>
          <a:p>
            <a:pPr marL="189295" lvl="1" indent="-187526" algn="l">
              <a:spcAft>
                <a:spcPct val="10000"/>
              </a:spcAft>
              <a:buFontTx/>
              <a:buChar char="•"/>
            </a:pPr>
            <a:r>
              <a:rPr lang="en-US" sz="800" dirty="0" smtClean="0">
                <a:solidFill>
                  <a:schemeClr val="tx2"/>
                </a:solidFill>
              </a:rPr>
              <a:t>Leverage of XBRL validation for the consolidation process.</a:t>
            </a:r>
          </a:p>
          <a:p>
            <a:pPr marL="189295" lvl="1" indent="-187526" algn="l">
              <a:spcAft>
                <a:spcPct val="10000"/>
              </a:spcAft>
              <a:buFontTx/>
              <a:buChar char="•"/>
            </a:pPr>
            <a:r>
              <a:rPr lang="en-US" sz="800" dirty="0" smtClean="0">
                <a:solidFill>
                  <a:schemeClr val="tx2"/>
                </a:solidFill>
              </a:rPr>
              <a:t>Improved </a:t>
            </a:r>
            <a:r>
              <a:rPr lang="en-US" sz="800" dirty="0" err="1" smtClean="0">
                <a:solidFill>
                  <a:schemeClr val="tx2"/>
                </a:solidFill>
              </a:rPr>
              <a:t>auditability</a:t>
            </a:r>
            <a:r>
              <a:rPr lang="en-US" sz="800" dirty="0" smtClean="0">
                <a:solidFill>
                  <a:schemeClr val="tx2"/>
                </a:solidFill>
              </a:rPr>
              <a:t> &amp; traceability.</a:t>
            </a:r>
          </a:p>
          <a:p>
            <a:pPr marL="189295" lvl="1" indent="-187526" algn="l">
              <a:spcAft>
                <a:spcPct val="10000"/>
              </a:spcAft>
              <a:buFontTx/>
              <a:buChar char="•"/>
            </a:pPr>
            <a:r>
              <a:rPr lang="en-US" sz="800" dirty="0" smtClean="0">
                <a:solidFill>
                  <a:schemeClr val="tx2"/>
                </a:solidFill>
              </a:rPr>
              <a:t>Leverage XBRL to streamline the consolidation process, allowing shorter cycles and increased frequency.  </a:t>
            </a:r>
          </a:p>
          <a:p>
            <a:pPr marL="189295" lvl="1" indent="-187526" algn="l">
              <a:spcAft>
                <a:spcPct val="10000"/>
              </a:spcAft>
              <a:buFontTx/>
              <a:buChar char="•"/>
            </a:pPr>
            <a:r>
              <a:rPr lang="en-US" sz="800" dirty="0" smtClean="0">
                <a:solidFill>
                  <a:schemeClr val="tx2"/>
                </a:solidFill>
              </a:rPr>
              <a:t>Improved business ownership: XBRL facilitates the transfer of ownership from IST to business. Build  internal XBRL expertise, </a:t>
            </a:r>
            <a:r>
              <a:rPr lang="en-US" sz="800" dirty="0" err="1" smtClean="0">
                <a:solidFill>
                  <a:schemeClr val="tx2"/>
                </a:solidFill>
              </a:rPr>
              <a:t>iso</a:t>
            </a:r>
            <a:r>
              <a:rPr lang="en-US" sz="800" dirty="0" smtClean="0">
                <a:solidFill>
                  <a:schemeClr val="tx2"/>
                </a:solidFill>
              </a:rPr>
              <a:t> maintaining a “black box” external filing agent. </a:t>
            </a:r>
          </a:p>
          <a:p>
            <a:pPr marL="189295" lvl="1" indent="-187526" algn="l">
              <a:spcAft>
                <a:spcPct val="10000"/>
              </a:spcAft>
              <a:buFontTx/>
              <a:buChar char="•"/>
            </a:pPr>
            <a:r>
              <a:rPr lang="en-US" sz="800" dirty="0" smtClean="0">
                <a:solidFill>
                  <a:schemeClr val="tx2"/>
                </a:solidFill>
              </a:rPr>
              <a:t>Common definitions and multi-language support: rely on a market standard </a:t>
            </a:r>
            <a:r>
              <a:rPr lang="en-US" sz="800" dirty="0" err="1" smtClean="0">
                <a:solidFill>
                  <a:schemeClr val="tx2"/>
                </a:solidFill>
              </a:rPr>
              <a:t>iso</a:t>
            </a:r>
            <a:r>
              <a:rPr lang="en-US" sz="800" dirty="0" smtClean="0">
                <a:solidFill>
                  <a:schemeClr val="tx2"/>
                </a:solidFill>
              </a:rPr>
              <a:t> a proprietary solution.</a:t>
            </a:r>
          </a:p>
          <a:p>
            <a:pPr marL="189295" lvl="1" indent="-187526" algn="l">
              <a:spcAft>
                <a:spcPct val="10000"/>
              </a:spcAft>
              <a:buFontTx/>
              <a:buChar char="•"/>
            </a:pPr>
            <a:r>
              <a:rPr lang="en-US" sz="800" dirty="0" smtClean="0">
                <a:solidFill>
                  <a:schemeClr val="tx2"/>
                </a:solidFill>
              </a:rPr>
              <a:t>Risk &amp; change management: Scenario B provides a logical first step to leverage the XBRL standard internally.</a:t>
            </a:r>
          </a:p>
          <a:p>
            <a:pPr marL="189295" lvl="1" indent="-187526" algn="l">
              <a:spcAft>
                <a:spcPct val="10000"/>
              </a:spcAft>
              <a:buFontTx/>
              <a:buChar char="•"/>
            </a:pPr>
            <a:endParaRPr lang="en-US" sz="800" dirty="0">
              <a:solidFill>
                <a:schemeClr val="tx2"/>
              </a:solidFill>
            </a:endParaRPr>
          </a:p>
        </p:txBody>
      </p:sp>
      <p:sp>
        <p:nvSpPr>
          <p:cNvPr id="101" name="Rectangle 6"/>
          <p:cNvSpPr>
            <a:spLocks noChangeArrowheads="1"/>
          </p:cNvSpPr>
          <p:nvPr/>
        </p:nvSpPr>
        <p:spPr bwMode="auto">
          <a:xfrm>
            <a:off x="6705600" y="936291"/>
            <a:ext cx="2785131" cy="476254"/>
          </a:xfrm>
          <a:prstGeom prst="rect">
            <a:avLst/>
          </a:prstGeom>
          <a:solidFill>
            <a:srgbClr val="FFFFFF"/>
          </a:solidFill>
          <a:ln w="28575" algn="ctr">
            <a:solidFill>
              <a:schemeClr val="accent1">
                <a:lumMod val="40000"/>
                <a:lumOff val="60000"/>
              </a:schemeClr>
            </a:solidFill>
            <a:miter lim="800000"/>
            <a:headEnd type="none" w="sm" len="sm"/>
            <a:tailEnd/>
          </a:ln>
          <a:effectLst/>
        </p:spPr>
        <p:txBody>
          <a:bodyPr lIns="80237" tIns="80237" rIns="80237" bIns="80237"/>
          <a:lstStyle/>
          <a:p>
            <a:pPr algn="l">
              <a:spcAft>
                <a:spcPct val="10000"/>
              </a:spcAft>
            </a:pPr>
            <a:r>
              <a:rPr lang="en-US" sz="1300" b="1" dirty="0" smtClean="0">
                <a:solidFill>
                  <a:schemeClr val="tx2"/>
                </a:solidFill>
              </a:rPr>
              <a:t>Advantages of XBRL</a:t>
            </a:r>
            <a:endParaRPr lang="en-US" sz="1300" b="1" dirty="0">
              <a:solidFill>
                <a:schemeClr val="tx2"/>
              </a:solidFill>
            </a:endParaRPr>
          </a:p>
        </p:txBody>
      </p:sp>
      <p:sp>
        <p:nvSpPr>
          <p:cNvPr id="102" name="Rectangle 5"/>
          <p:cNvSpPr>
            <a:spLocks noChangeArrowheads="1"/>
          </p:cNvSpPr>
          <p:nvPr/>
        </p:nvSpPr>
        <p:spPr bwMode="auto">
          <a:xfrm>
            <a:off x="6705600" y="4495800"/>
            <a:ext cx="2785131" cy="2209800"/>
          </a:xfrm>
          <a:prstGeom prst="rect">
            <a:avLst/>
          </a:prstGeom>
          <a:solidFill>
            <a:srgbClr val="FFFFFF"/>
          </a:solidFill>
          <a:ln w="28575" algn="ctr">
            <a:solidFill>
              <a:schemeClr val="accent1">
                <a:lumMod val="40000"/>
                <a:lumOff val="60000"/>
              </a:schemeClr>
            </a:solidFill>
            <a:miter lim="800000"/>
            <a:headEnd type="none" w="sm" len="sm"/>
            <a:tailEnd type="none" w="sm" len="sm"/>
          </a:ln>
          <a:effectLst/>
        </p:spPr>
        <p:txBody>
          <a:bodyPr lIns="80237" tIns="80237" rIns="80237" bIns="80237"/>
          <a:lstStyle/>
          <a:p>
            <a:pPr marL="189295" lvl="1" indent="-187526" algn="l">
              <a:spcAft>
                <a:spcPct val="10000"/>
              </a:spcAft>
              <a:buFontTx/>
              <a:buChar char="•"/>
            </a:pPr>
            <a:r>
              <a:rPr lang="en-US" sz="1100" dirty="0" smtClean="0">
                <a:solidFill>
                  <a:schemeClr val="tx2"/>
                </a:solidFill>
              </a:rPr>
              <a:t>Direct internal dependency on external evolution of the XBRL standard and XBRL dictionaries (IFRS/ FINREP/ COREP/...)</a:t>
            </a:r>
          </a:p>
          <a:p>
            <a:pPr marL="189295" lvl="1" indent="-187526" algn="l">
              <a:spcAft>
                <a:spcPct val="10000"/>
              </a:spcAft>
              <a:buFontTx/>
              <a:buChar char="•"/>
            </a:pPr>
            <a:r>
              <a:rPr lang="en-US" sz="1100" dirty="0" smtClean="0">
                <a:solidFill>
                  <a:schemeClr val="tx2"/>
                </a:solidFill>
              </a:rPr>
              <a:t>Common definitions: partly in XBRL dictionaries (consolidation scope), partly outside (local EPM/GAR...)</a:t>
            </a:r>
          </a:p>
          <a:p>
            <a:pPr marL="189295" lvl="1" indent="-187526" algn="l">
              <a:spcAft>
                <a:spcPct val="10000"/>
              </a:spcAft>
              <a:buFontTx/>
              <a:buChar char="•"/>
            </a:pPr>
            <a:r>
              <a:rPr lang="en-US" sz="1100" dirty="0" smtClean="0">
                <a:solidFill>
                  <a:schemeClr val="tx2"/>
                </a:solidFill>
              </a:rPr>
              <a:t>Acquisition of XBRL expertise s required, </a:t>
            </a:r>
            <a:r>
              <a:rPr lang="en-US" sz="1100" dirty="0" err="1" smtClean="0">
                <a:solidFill>
                  <a:schemeClr val="tx2"/>
                </a:solidFill>
              </a:rPr>
              <a:t>a.o</a:t>
            </a:r>
            <a:r>
              <a:rPr lang="en-US" sz="1100" dirty="0" smtClean="0">
                <a:solidFill>
                  <a:schemeClr val="tx2"/>
                </a:solidFill>
              </a:rPr>
              <a:t>. in order to extend standard XBRL dictionaries for internal use.</a:t>
            </a:r>
          </a:p>
          <a:p>
            <a:pPr marL="189295" lvl="1" indent="-187526" algn="l">
              <a:spcAft>
                <a:spcPct val="10000"/>
              </a:spcAft>
              <a:buFontTx/>
              <a:buChar char="•"/>
            </a:pPr>
            <a:endParaRPr lang="en-US" sz="1100" dirty="0">
              <a:solidFill>
                <a:schemeClr val="tx2"/>
              </a:solidFill>
            </a:endParaRPr>
          </a:p>
        </p:txBody>
      </p:sp>
      <p:sp>
        <p:nvSpPr>
          <p:cNvPr id="103" name="Rectangle 6"/>
          <p:cNvSpPr>
            <a:spLocks noChangeArrowheads="1"/>
          </p:cNvSpPr>
          <p:nvPr/>
        </p:nvSpPr>
        <p:spPr bwMode="auto">
          <a:xfrm>
            <a:off x="6705600" y="3908090"/>
            <a:ext cx="2785131" cy="476254"/>
          </a:xfrm>
          <a:prstGeom prst="rect">
            <a:avLst/>
          </a:prstGeom>
          <a:solidFill>
            <a:srgbClr val="FFFFFF"/>
          </a:solidFill>
          <a:ln w="28575" algn="ctr">
            <a:solidFill>
              <a:schemeClr val="accent1">
                <a:lumMod val="40000"/>
                <a:lumOff val="60000"/>
              </a:schemeClr>
            </a:solidFill>
            <a:miter lim="800000"/>
            <a:headEnd type="none" w="sm" len="sm"/>
            <a:tailEnd/>
          </a:ln>
          <a:effectLst/>
        </p:spPr>
        <p:txBody>
          <a:bodyPr lIns="80237" tIns="80237" rIns="80237" bIns="80237"/>
          <a:lstStyle/>
          <a:p>
            <a:pPr algn="l">
              <a:spcAft>
                <a:spcPct val="10000"/>
              </a:spcAft>
            </a:pPr>
            <a:r>
              <a:rPr lang="en-US" sz="1300" b="1" dirty="0" smtClean="0">
                <a:solidFill>
                  <a:schemeClr val="tx2"/>
                </a:solidFill>
              </a:rPr>
              <a:t>Considerations</a:t>
            </a:r>
            <a:endParaRPr lang="en-US" sz="1300" b="1" dirty="0">
              <a:solidFill>
                <a:schemeClr val="tx2"/>
              </a:solidFill>
            </a:endParaRPr>
          </a:p>
        </p:txBody>
      </p:sp>
      <p:sp>
        <p:nvSpPr>
          <p:cNvPr id="104" name="AutoShape 21"/>
          <p:cNvSpPr>
            <a:spLocks noChangeArrowheads="1"/>
          </p:cNvSpPr>
          <p:nvPr/>
        </p:nvSpPr>
        <p:spPr bwMode="auto">
          <a:xfrm rot="5400000">
            <a:off x="914400" y="2438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5" name="AutoShape 21"/>
          <p:cNvSpPr>
            <a:spLocks noChangeArrowheads="1"/>
          </p:cNvSpPr>
          <p:nvPr/>
        </p:nvSpPr>
        <p:spPr bwMode="auto">
          <a:xfrm>
            <a:off x="1676400" y="29718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6" name="AutoShape 21"/>
          <p:cNvSpPr>
            <a:spLocks noChangeArrowheads="1"/>
          </p:cNvSpPr>
          <p:nvPr/>
        </p:nvSpPr>
        <p:spPr bwMode="auto">
          <a:xfrm>
            <a:off x="3386468" y="2667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7" name="AutoShape 21"/>
          <p:cNvSpPr>
            <a:spLocks noChangeArrowheads="1"/>
          </p:cNvSpPr>
          <p:nvPr/>
        </p:nvSpPr>
        <p:spPr bwMode="auto">
          <a:xfrm rot="5400000">
            <a:off x="2288610" y="3578791"/>
            <a:ext cx="990599"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Data</a:t>
            </a:r>
            <a:br>
              <a:rPr lang="nl-BE" dirty="0" smtClean="0">
                <a:solidFill>
                  <a:schemeClr val="bg1"/>
                </a:solidFill>
              </a:rPr>
            </a:br>
            <a:r>
              <a:rPr lang="nl-BE" dirty="0" err="1" smtClean="0">
                <a:solidFill>
                  <a:schemeClr val="bg1"/>
                </a:solidFill>
              </a:rPr>
              <a:t>Capture</a:t>
            </a:r>
            <a:endParaRPr lang="nl-BE" dirty="0">
              <a:solidFill>
                <a:schemeClr val="bg1"/>
              </a:solidFill>
            </a:endParaRPr>
          </a:p>
        </p:txBody>
      </p:sp>
      <p:pic>
        <p:nvPicPr>
          <p:cNvPr id="108" name="Picture 3"/>
          <p:cNvPicPr>
            <a:picLocks noChangeAspect="1" noChangeArrowheads="1"/>
          </p:cNvPicPr>
          <p:nvPr/>
        </p:nvPicPr>
        <p:blipFill>
          <a:blip r:embed="rId3" cstate="email"/>
          <a:srcRect/>
          <a:stretch>
            <a:fillRect/>
          </a:stretch>
        </p:blipFill>
        <p:spPr bwMode="auto">
          <a:xfrm>
            <a:off x="5859379" y="2720454"/>
            <a:ext cx="617621" cy="175146"/>
          </a:xfrm>
          <a:prstGeom prst="rect">
            <a:avLst/>
          </a:prstGeom>
          <a:noFill/>
          <a:ln w="9525">
            <a:noFill/>
            <a:miter lim="800000"/>
            <a:headEnd/>
            <a:tailEnd/>
          </a:ln>
          <a:effectLst/>
        </p:spPr>
      </p:pic>
      <p:sp>
        <p:nvSpPr>
          <p:cNvPr id="109" name="AutoShape 21"/>
          <p:cNvSpPr>
            <a:spLocks noChangeArrowheads="1"/>
          </p:cNvSpPr>
          <p:nvPr/>
        </p:nvSpPr>
        <p:spPr bwMode="auto">
          <a:xfrm>
            <a:off x="5105400" y="2590800"/>
            <a:ext cx="6858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GAAP</a:t>
            </a:r>
            <a:endParaRPr lang="nl-BE" dirty="0">
              <a:solidFill>
                <a:schemeClr val="bg1"/>
              </a:solidFill>
            </a:endParaRPr>
          </a:p>
        </p:txBody>
      </p:sp>
      <p:pic>
        <p:nvPicPr>
          <p:cNvPr id="110" name="Picture 6"/>
          <p:cNvPicPr>
            <a:picLocks noChangeAspect="1" noChangeArrowheads="1"/>
          </p:cNvPicPr>
          <p:nvPr/>
        </p:nvPicPr>
        <p:blipFill>
          <a:blip r:embed="rId4" cstate="print"/>
          <a:srcRect/>
          <a:stretch>
            <a:fillRect/>
          </a:stretch>
        </p:blipFill>
        <p:spPr bwMode="auto">
          <a:xfrm>
            <a:off x="5856767" y="5681945"/>
            <a:ext cx="609600" cy="261655"/>
          </a:xfrm>
          <a:prstGeom prst="rect">
            <a:avLst/>
          </a:prstGeom>
          <a:noFill/>
          <a:ln w="9525">
            <a:noFill/>
            <a:miter lim="800000"/>
            <a:headEnd/>
            <a:tailEnd/>
          </a:ln>
          <a:effectLst/>
        </p:spPr>
      </p:pic>
      <p:pic>
        <p:nvPicPr>
          <p:cNvPr id="111" name="Picture 5" descr="xbrl_logo"/>
          <p:cNvPicPr>
            <a:picLocks noChangeAspect="1" noChangeArrowheads="1"/>
          </p:cNvPicPr>
          <p:nvPr/>
        </p:nvPicPr>
        <p:blipFill>
          <a:blip r:embed="rId5" cstate="email"/>
          <a:srcRect/>
          <a:stretch>
            <a:fillRect/>
          </a:stretch>
        </p:blipFill>
        <p:spPr bwMode="auto">
          <a:xfrm>
            <a:off x="5062868" y="2895600"/>
            <a:ext cx="685800" cy="327586"/>
          </a:xfrm>
          <a:prstGeom prst="rect">
            <a:avLst/>
          </a:prstGeom>
          <a:noFill/>
          <a:ln w="9525">
            <a:noFill/>
            <a:miter lim="800000"/>
            <a:headEnd/>
            <a:tailEnd/>
          </a:ln>
        </p:spPr>
      </p:pic>
      <p:pic>
        <p:nvPicPr>
          <p:cNvPr id="112" name="Picture 4"/>
          <p:cNvPicPr>
            <a:picLocks noChangeAspect="1" noChangeArrowheads="1"/>
          </p:cNvPicPr>
          <p:nvPr/>
        </p:nvPicPr>
        <p:blipFill>
          <a:blip r:embed="rId6"/>
          <a:srcRect/>
          <a:stretch>
            <a:fillRect/>
          </a:stretch>
        </p:blipFill>
        <p:spPr bwMode="auto">
          <a:xfrm>
            <a:off x="5867400" y="2133600"/>
            <a:ext cx="641012" cy="576263"/>
          </a:xfrm>
          <a:prstGeom prst="rect">
            <a:avLst/>
          </a:prstGeom>
          <a:noFill/>
          <a:ln w="9525">
            <a:noFill/>
            <a:miter lim="800000"/>
            <a:headEnd/>
            <a:tailEnd/>
          </a:ln>
          <a:effectLst/>
        </p:spPr>
      </p:pic>
      <p:sp>
        <p:nvSpPr>
          <p:cNvPr id="113" name="AutoShape 21"/>
          <p:cNvSpPr>
            <a:spLocks noChangeArrowheads="1"/>
          </p:cNvSpPr>
          <p:nvPr/>
        </p:nvSpPr>
        <p:spPr bwMode="auto">
          <a:xfrm>
            <a:off x="5105400" y="5562600"/>
            <a:ext cx="6858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IFRS</a:t>
            </a:r>
            <a:endParaRPr lang="nl-BE" dirty="0">
              <a:solidFill>
                <a:schemeClr val="bg1"/>
              </a:solidFill>
            </a:endParaRPr>
          </a:p>
        </p:txBody>
      </p:sp>
      <p:sp>
        <p:nvSpPr>
          <p:cNvPr id="114" name="Rectangle 28"/>
          <p:cNvSpPr>
            <a:spLocks noChangeArrowheads="1"/>
          </p:cNvSpPr>
          <p:nvPr/>
        </p:nvSpPr>
        <p:spPr bwMode="auto">
          <a:xfrm>
            <a:off x="740734" y="5181600"/>
            <a:ext cx="990600" cy="9906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Consolidation</a:t>
            </a:r>
            <a:endParaRPr lang="en-GB" sz="1100" b="1" dirty="0">
              <a:solidFill>
                <a:schemeClr val="tx2"/>
              </a:solidFill>
            </a:endParaRPr>
          </a:p>
        </p:txBody>
      </p:sp>
      <p:sp>
        <p:nvSpPr>
          <p:cNvPr id="115" name="Can 114"/>
          <p:cNvSpPr/>
          <p:nvPr/>
        </p:nvSpPr>
        <p:spPr bwMode="auto">
          <a:xfrm>
            <a:off x="2286000" y="4648200"/>
            <a:ext cx="990600" cy="1447800"/>
          </a:xfrm>
          <a:prstGeom prst="can">
            <a:avLst/>
          </a:prstGeom>
          <a:solidFill>
            <a:srgbClr val="72C7E7"/>
          </a:solidFill>
          <a:ln w="12700" algn="ctr">
            <a:noFill/>
            <a:miter lim="800000"/>
            <a:headEnd/>
            <a:tailEnd/>
          </a:ln>
        </p:spPr>
        <p:txBody>
          <a:bodyPr wrap="none" lIns="0" tIns="0" rIns="0" bIns="0" anchor="ctr"/>
          <a:lstStyle/>
          <a:p>
            <a:pPr defTabSz="973138"/>
            <a:r>
              <a:rPr lang="nl-BE" sz="1100" b="1" dirty="0" err="1" smtClean="0">
                <a:solidFill>
                  <a:schemeClr val="tx2"/>
                </a:solidFill>
              </a:rPr>
              <a:t>Corporate</a:t>
            </a:r>
            <a:endParaRPr lang="nl-BE" sz="1100" b="1" dirty="0" smtClean="0">
              <a:solidFill>
                <a:schemeClr val="tx2"/>
              </a:solidFill>
            </a:endParaRPr>
          </a:p>
          <a:p>
            <a:pPr defTabSz="973138"/>
            <a:r>
              <a:rPr lang="nl-BE" sz="1100" b="1" dirty="0" smtClean="0">
                <a:solidFill>
                  <a:schemeClr val="tx2"/>
                </a:solidFill>
              </a:rPr>
              <a:t>Financial</a:t>
            </a:r>
          </a:p>
          <a:p>
            <a:pPr defTabSz="973138"/>
            <a:r>
              <a:rPr lang="nl-BE" sz="1100" b="1" dirty="0" smtClean="0">
                <a:solidFill>
                  <a:schemeClr val="tx2"/>
                </a:solidFill>
              </a:rPr>
              <a:t>DWH</a:t>
            </a:r>
          </a:p>
        </p:txBody>
      </p:sp>
      <p:sp>
        <p:nvSpPr>
          <p:cNvPr id="116" name="Cube 115"/>
          <p:cNvSpPr/>
          <p:nvPr/>
        </p:nvSpPr>
        <p:spPr bwMode="auto">
          <a:xfrm>
            <a:off x="3940366" y="48006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Internal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117" name="Cube 116"/>
          <p:cNvSpPr/>
          <p:nvPr/>
        </p:nvSpPr>
        <p:spPr bwMode="auto">
          <a:xfrm>
            <a:off x="3940366" y="54864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External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118" name="AutoShape 21"/>
          <p:cNvSpPr>
            <a:spLocks noChangeArrowheads="1"/>
          </p:cNvSpPr>
          <p:nvPr/>
        </p:nvSpPr>
        <p:spPr bwMode="auto">
          <a:xfrm>
            <a:off x="3429000" y="4953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19" name="AutoShape 21"/>
          <p:cNvSpPr>
            <a:spLocks noChangeArrowheads="1"/>
          </p:cNvSpPr>
          <p:nvPr/>
        </p:nvSpPr>
        <p:spPr bwMode="auto">
          <a:xfrm>
            <a:off x="3440634" y="55626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20" name="AutoShape 21"/>
          <p:cNvSpPr>
            <a:spLocks noChangeArrowheads="1"/>
          </p:cNvSpPr>
          <p:nvPr/>
        </p:nvSpPr>
        <p:spPr bwMode="auto">
          <a:xfrm>
            <a:off x="1729565" y="5530701"/>
            <a:ext cx="609600" cy="304800"/>
          </a:xfrm>
          <a:prstGeom prst="leftRightArrow">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pic>
        <p:nvPicPr>
          <p:cNvPr id="121" name="Picture 3"/>
          <p:cNvPicPr>
            <a:picLocks noChangeAspect="1" noChangeArrowheads="1"/>
          </p:cNvPicPr>
          <p:nvPr/>
        </p:nvPicPr>
        <p:blipFill>
          <a:blip r:embed="rId3" cstate="email"/>
          <a:srcRect/>
          <a:stretch>
            <a:fillRect/>
          </a:stretch>
        </p:blipFill>
        <p:spPr bwMode="auto">
          <a:xfrm>
            <a:off x="5867400" y="5420833"/>
            <a:ext cx="617621" cy="175146"/>
          </a:xfrm>
          <a:prstGeom prst="rect">
            <a:avLst/>
          </a:prstGeom>
          <a:noFill/>
          <a:ln w="9525">
            <a:noFill/>
            <a:miter lim="800000"/>
            <a:headEnd/>
            <a:tailEnd/>
          </a:ln>
          <a:effectLst/>
        </p:spPr>
      </p:pic>
      <p:pic>
        <p:nvPicPr>
          <p:cNvPr id="122" name="Picture 4"/>
          <p:cNvPicPr>
            <a:picLocks noChangeAspect="1" noChangeArrowheads="1"/>
          </p:cNvPicPr>
          <p:nvPr/>
        </p:nvPicPr>
        <p:blipFill>
          <a:blip r:embed="rId6"/>
          <a:srcRect/>
          <a:stretch>
            <a:fillRect/>
          </a:stretch>
        </p:blipFill>
        <p:spPr bwMode="auto">
          <a:xfrm>
            <a:off x="5875421" y="4833979"/>
            <a:ext cx="641012" cy="576263"/>
          </a:xfrm>
          <a:prstGeom prst="rect">
            <a:avLst/>
          </a:prstGeom>
          <a:noFill/>
          <a:ln w="9525">
            <a:noFill/>
            <a:miter lim="800000"/>
            <a:headEnd/>
            <a:tailEnd/>
          </a:ln>
          <a:effectLst/>
        </p:spPr>
      </p:pic>
      <p:pic>
        <p:nvPicPr>
          <p:cNvPr id="123" name="Picture 5"/>
          <p:cNvPicPr>
            <a:picLocks noChangeAspect="1" noChangeArrowheads="1"/>
          </p:cNvPicPr>
          <p:nvPr/>
        </p:nvPicPr>
        <p:blipFill>
          <a:blip r:embed="rId7"/>
          <a:srcRect/>
          <a:stretch>
            <a:fillRect/>
          </a:stretch>
        </p:blipFill>
        <p:spPr bwMode="auto">
          <a:xfrm>
            <a:off x="5895975" y="6018692"/>
            <a:ext cx="581025" cy="447675"/>
          </a:xfrm>
          <a:prstGeom prst="rect">
            <a:avLst/>
          </a:prstGeom>
          <a:noFill/>
          <a:ln w="9525">
            <a:noFill/>
            <a:miter lim="800000"/>
            <a:headEnd/>
            <a:tailEnd/>
          </a:ln>
          <a:effectLst/>
        </p:spPr>
      </p:pic>
      <p:pic>
        <p:nvPicPr>
          <p:cNvPr id="124" name="Picture 5" descr="xbrl_logo"/>
          <p:cNvPicPr>
            <a:picLocks noChangeAspect="1" noChangeArrowheads="1"/>
          </p:cNvPicPr>
          <p:nvPr/>
        </p:nvPicPr>
        <p:blipFill>
          <a:blip r:embed="rId5" cstate="email"/>
          <a:srcRect/>
          <a:stretch>
            <a:fillRect/>
          </a:stretch>
        </p:blipFill>
        <p:spPr bwMode="auto">
          <a:xfrm>
            <a:off x="5105400" y="5867400"/>
            <a:ext cx="685800" cy="327586"/>
          </a:xfrm>
          <a:prstGeom prst="rect">
            <a:avLst/>
          </a:prstGeom>
          <a:noFill/>
          <a:ln w="9525">
            <a:noFill/>
            <a:miter lim="800000"/>
            <a:headEnd/>
            <a:tailEnd/>
          </a:ln>
        </p:spPr>
      </p:pic>
      <p:sp>
        <p:nvSpPr>
          <p:cNvPr id="125" name="Rectangle 28"/>
          <p:cNvSpPr>
            <a:spLocks noChangeArrowheads="1"/>
          </p:cNvSpPr>
          <p:nvPr/>
        </p:nvSpPr>
        <p:spPr bwMode="auto">
          <a:xfrm>
            <a:off x="738964" y="4648200"/>
            <a:ext cx="1013635"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Corporate ERP</a:t>
            </a:r>
            <a:br>
              <a:rPr lang="en-GB" sz="1100" b="1" dirty="0" smtClean="0">
                <a:solidFill>
                  <a:schemeClr val="tx2"/>
                </a:solidFill>
              </a:rPr>
            </a:br>
            <a:r>
              <a:rPr lang="en-GB" sz="1100" b="1" dirty="0" smtClean="0">
                <a:solidFill>
                  <a:schemeClr val="tx2"/>
                </a:solidFill>
              </a:rPr>
              <a:t>Systems</a:t>
            </a:r>
            <a:endParaRPr lang="en-GB" sz="1100" b="1" dirty="0">
              <a:solidFill>
                <a:schemeClr val="tx2"/>
              </a:solidFill>
            </a:endParaRPr>
          </a:p>
        </p:txBody>
      </p:sp>
      <p:sp>
        <p:nvSpPr>
          <p:cNvPr id="126" name="AutoShape 21"/>
          <p:cNvSpPr>
            <a:spLocks noChangeArrowheads="1"/>
          </p:cNvSpPr>
          <p:nvPr/>
        </p:nvSpPr>
        <p:spPr bwMode="auto">
          <a:xfrm>
            <a:off x="1828800" y="4724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pic>
        <p:nvPicPr>
          <p:cNvPr id="127" name="Picture 5" descr="xbrl_logo"/>
          <p:cNvPicPr>
            <a:picLocks noChangeAspect="1" noChangeArrowheads="1"/>
          </p:cNvPicPr>
          <p:nvPr/>
        </p:nvPicPr>
        <p:blipFill>
          <a:blip r:embed="rId5" cstate="email"/>
          <a:srcRect/>
          <a:stretch>
            <a:fillRect/>
          </a:stretch>
        </p:blipFill>
        <p:spPr bwMode="auto">
          <a:xfrm>
            <a:off x="3310268" y="3657600"/>
            <a:ext cx="685800" cy="327586"/>
          </a:xfrm>
          <a:prstGeom prst="rect">
            <a:avLst/>
          </a:prstGeom>
          <a:noFill/>
          <a:ln w="9525">
            <a:noFill/>
            <a:miter lim="800000"/>
            <a:headEnd/>
            <a:tailEnd/>
          </a:ln>
        </p:spPr>
      </p:pic>
      <p:sp>
        <p:nvSpPr>
          <p:cNvPr id="128" name="Oval 127"/>
          <p:cNvSpPr/>
          <p:nvPr/>
        </p:nvSpPr>
        <p:spPr bwMode="auto">
          <a:xfrm>
            <a:off x="3124200" y="3352800"/>
            <a:ext cx="1066800" cy="990600"/>
          </a:xfrm>
          <a:prstGeom prst="ellipse">
            <a:avLst/>
          </a:prstGeom>
          <a:noFill/>
          <a:ln w="38100"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pic>
        <p:nvPicPr>
          <p:cNvPr id="129" name="Picture 5" descr="xbrl_logo"/>
          <p:cNvPicPr>
            <a:picLocks noChangeAspect="1" noChangeArrowheads="1"/>
          </p:cNvPicPr>
          <p:nvPr/>
        </p:nvPicPr>
        <p:blipFill>
          <a:blip r:embed="rId5" cstate="email"/>
          <a:srcRect/>
          <a:stretch>
            <a:fillRect/>
          </a:stretch>
        </p:blipFill>
        <p:spPr bwMode="auto">
          <a:xfrm>
            <a:off x="1752600" y="5833981"/>
            <a:ext cx="685800" cy="327586"/>
          </a:xfrm>
          <a:prstGeom prst="rect">
            <a:avLst/>
          </a:prstGeom>
          <a:noFill/>
          <a:ln w="9525">
            <a:noFill/>
            <a:miter lim="800000"/>
            <a:headEnd/>
            <a:tailEnd/>
          </a:ln>
        </p:spPr>
      </p:pic>
      <p:sp>
        <p:nvSpPr>
          <p:cNvPr id="130" name="Oval 129"/>
          <p:cNvSpPr/>
          <p:nvPr/>
        </p:nvSpPr>
        <p:spPr bwMode="auto">
          <a:xfrm>
            <a:off x="1524000" y="5410200"/>
            <a:ext cx="1066800" cy="990600"/>
          </a:xfrm>
          <a:prstGeom prst="ellipse">
            <a:avLst/>
          </a:prstGeom>
          <a:noFill/>
          <a:ln w="38100"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box(in)">
                                      <p:cBhvr>
                                        <p:cTn id="7" dur="500"/>
                                        <p:tgtEl>
                                          <p:spTgt spid="12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0"/>
                                        </p:tgtEl>
                                        <p:attrNameLst>
                                          <p:attrName>style.visibility</p:attrName>
                                        </p:attrNameLst>
                                      </p:cBhvr>
                                      <p:to>
                                        <p:strVal val="visible"/>
                                      </p:to>
                                    </p:set>
                                    <p:animEffect transition="in" filter="box(in)">
                                      <p:cBhvr>
                                        <p:cTn id="10" dur="500"/>
                                        <p:tgtEl>
                                          <p:spTgt spid="130"/>
                                        </p:tgtEl>
                                      </p:cBhvr>
                                    </p:animEffect>
                                  </p:childTnLst>
                                </p:cTn>
                              </p:par>
                              <p:par>
                                <p:cTn id="11" presetID="4" presetClass="entr" presetSubtype="16"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animEffect transition="in" filter="box(in)">
                                      <p:cBhvr>
                                        <p:cTn id="13" dur="500"/>
                                        <p:tgtEl>
                                          <p:spTgt spid="127"/>
                                        </p:tgtEl>
                                      </p:cBhvr>
                                    </p:animEffect>
                                  </p:childTnLst>
                                </p:cTn>
                              </p:par>
                              <p:par>
                                <p:cTn id="14" presetID="4" presetClass="entr" presetSubtype="16" fill="hold" nodeType="withEffect">
                                  <p:stCondLst>
                                    <p:cond delay="0"/>
                                  </p:stCondLst>
                                  <p:childTnLst>
                                    <p:set>
                                      <p:cBhvr>
                                        <p:cTn id="15" dur="1" fill="hold">
                                          <p:stCondLst>
                                            <p:cond delay="0"/>
                                          </p:stCondLst>
                                        </p:cTn>
                                        <p:tgtEl>
                                          <p:spTgt spid="129"/>
                                        </p:tgtEl>
                                        <p:attrNameLst>
                                          <p:attrName>style.visibility</p:attrName>
                                        </p:attrNameLst>
                                      </p:cBhvr>
                                      <p:to>
                                        <p:strVal val="visible"/>
                                      </p:to>
                                    </p:set>
                                    <p:animEffect transition="in" filter="box(in)">
                                      <p:cBhvr>
                                        <p:cTn id="16"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P spid="130"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2" name="Title 81"/>
          <p:cNvSpPr>
            <a:spLocks noGrp="1"/>
          </p:cNvSpPr>
          <p:nvPr>
            <p:ph type="title"/>
          </p:nvPr>
        </p:nvSpPr>
        <p:spPr>
          <a:xfrm>
            <a:off x="430212" y="482601"/>
            <a:ext cx="9059863" cy="272832"/>
          </a:xfrm>
        </p:spPr>
        <p:txBody>
          <a:bodyPr/>
          <a:lstStyle/>
          <a:p>
            <a:r>
              <a:rPr lang="nl-BE" dirty="0" smtClean="0"/>
              <a:t>XBRL </a:t>
            </a:r>
            <a:r>
              <a:rPr lang="nl-BE" dirty="0" err="1" smtClean="0"/>
              <a:t>embedded</a:t>
            </a:r>
            <a:r>
              <a:rPr lang="nl-BE" dirty="0" smtClean="0"/>
              <a:t> in the business </a:t>
            </a:r>
            <a:r>
              <a:rPr lang="nl-BE" dirty="0" err="1" smtClean="0"/>
              <a:t>operations</a:t>
            </a:r>
            <a:endParaRPr lang="en-GB" dirty="0"/>
          </a:p>
        </p:txBody>
      </p:sp>
      <p:sp>
        <p:nvSpPr>
          <p:cNvPr id="83" name="Rectangle 26"/>
          <p:cNvSpPr>
            <a:spLocks noChangeArrowheads="1"/>
          </p:cNvSpPr>
          <p:nvPr/>
        </p:nvSpPr>
        <p:spPr bwMode="auto">
          <a:xfrm>
            <a:off x="457200" y="3886200"/>
            <a:ext cx="4800600" cy="25447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Corporate</a:t>
            </a:r>
            <a:endParaRPr lang="en-GB" sz="1100" b="1" dirty="0"/>
          </a:p>
        </p:txBody>
      </p:sp>
      <p:sp>
        <p:nvSpPr>
          <p:cNvPr id="84" name="AutoShape 21"/>
          <p:cNvSpPr>
            <a:spLocks noChangeArrowheads="1"/>
          </p:cNvSpPr>
          <p:nvPr/>
        </p:nvSpPr>
        <p:spPr bwMode="auto">
          <a:xfrm rot="5400000">
            <a:off x="2822010" y="3350190"/>
            <a:ext cx="838200"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85" name="AutoShape 21"/>
          <p:cNvSpPr>
            <a:spLocks noChangeArrowheads="1"/>
          </p:cNvSpPr>
          <p:nvPr/>
        </p:nvSpPr>
        <p:spPr bwMode="auto">
          <a:xfrm rot="5400000">
            <a:off x="2588189" y="3502590"/>
            <a:ext cx="838200"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86" name="Rectangle 25"/>
          <p:cNvSpPr>
            <a:spLocks noChangeArrowheads="1"/>
          </p:cNvSpPr>
          <p:nvPr/>
        </p:nvSpPr>
        <p:spPr bwMode="auto">
          <a:xfrm>
            <a:off x="914400" y="914400"/>
            <a:ext cx="4800600" cy="13255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C</a:t>
            </a:r>
            <a:endParaRPr lang="en-GB" sz="1100" b="1" dirty="0"/>
          </a:p>
        </p:txBody>
      </p:sp>
      <p:sp>
        <p:nvSpPr>
          <p:cNvPr id="87" name="Rectangle 25"/>
          <p:cNvSpPr>
            <a:spLocks noChangeArrowheads="1"/>
          </p:cNvSpPr>
          <p:nvPr/>
        </p:nvSpPr>
        <p:spPr bwMode="auto">
          <a:xfrm>
            <a:off x="685800" y="1219200"/>
            <a:ext cx="4800600" cy="1325562"/>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B</a:t>
            </a:r>
            <a:endParaRPr lang="en-GB" sz="1100" b="1" dirty="0"/>
          </a:p>
        </p:txBody>
      </p:sp>
      <p:sp>
        <p:nvSpPr>
          <p:cNvPr id="89" name="Slide Number Placeholder 4"/>
          <p:cNvSpPr>
            <a:spLocks noGrp="1"/>
          </p:cNvSpPr>
          <p:nvPr>
            <p:ph type="sldNum" sz="quarter" idx="11"/>
          </p:nvPr>
        </p:nvSpPr>
        <p:spPr>
          <a:xfrm>
            <a:off x="4794250" y="6632575"/>
            <a:ext cx="311150" cy="152400"/>
          </a:xfrm>
        </p:spPr>
        <p:txBody>
          <a:bodyPr/>
          <a:lstStyle/>
          <a:p>
            <a:r>
              <a:rPr lang="nl-NL" smtClean="0"/>
              <a:t>- </a:t>
            </a:r>
            <a:fld id="{B20C02EB-322F-4136-B78E-E74EA8B686F5}" type="slidenum">
              <a:rPr lang="nl-NL" smtClean="0"/>
              <a:pPr/>
              <a:t>23</a:t>
            </a:fld>
            <a:r>
              <a:rPr lang="nl-NL" smtClean="0"/>
              <a:t> -</a:t>
            </a:r>
            <a:endParaRPr lang="nl-NL"/>
          </a:p>
        </p:txBody>
      </p:sp>
      <p:sp>
        <p:nvSpPr>
          <p:cNvPr id="90" name="Rectangle 25"/>
          <p:cNvSpPr>
            <a:spLocks noChangeArrowheads="1"/>
          </p:cNvSpPr>
          <p:nvPr/>
        </p:nvSpPr>
        <p:spPr bwMode="auto">
          <a:xfrm>
            <a:off x="457200" y="1524000"/>
            <a:ext cx="4800600" cy="2209800"/>
          </a:xfrm>
          <a:prstGeom prst="rect">
            <a:avLst/>
          </a:prstGeom>
          <a:solidFill>
            <a:schemeClr val="bg1"/>
          </a:solidFill>
          <a:ln w="28575" algn="ctr">
            <a:solidFill>
              <a:srgbClr val="8CA3D1"/>
            </a:solidFill>
            <a:miter lim="800000"/>
            <a:headEnd/>
            <a:tailEnd/>
          </a:ln>
        </p:spPr>
        <p:txBody>
          <a:bodyPr wrap="none" lIns="72000" tIns="72000" rIns="72000" bIns="72000" anchor="t"/>
          <a:lstStyle/>
          <a:p>
            <a:pPr algn="l" defTabSz="973138"/>
            <a:r>
              <a:rPr lang="en-GB" sz="1100" b="1" dirty="0" smtClean="0"/>
              <a:t>Subsidiary A</a:t>
            </a:r>
            <a:endParaRPr lang="en-GB" sz="1100" b="1" dirty="0"/>
          </a:p>
        </p:txBody>
      </p:sp>
      <p:pic>
        <p:nvPicPr>
          <p:cNvPr id="91" name="Picture 2"/>
          <p:cNvPicPr>
            <a:picLocks noChangeAspect="1" noChangeArrowheads="1"/>
          </p:cNvPicPr>
          <p:nvPr/>
        </p:nvPicPr>
        <p:blipFill>
          <a:blip r:embed="rId2"/>
          <a:srcRect/>
          <a:stretch>
            <a:fillRect/>
          </a:stretch>
        </p:blipFill>
        <p:spPr bwMode="auto">
          <a:xfrm>
            <a:off x="5378301" y="359734"/>
            <a:ext cx="4174709" cy="371475"/>
          </a:xfrm>
          <a:prstGeom prst="rect">
            <a:avLst/>
          </a:prstGeom>
          <a:noFill/>
          <a:ln w="9525">
            <a:noFill/>
            <a:miter lim="800000"/>
            <a:headEnd/>
            <a:tailEnd/>
          </a:ln>
          <a:effectLst/>
        </p:spPr>
      </p:pic>
      <p:sp>
        <p:nvSpPr>
          <p:cNvPr id="92" name="Rectangle 91"/>
          <p:cNvSpPr/>
          <p:nvPr/>
        </p:nvSpPr>
        <p:spPr bwMode="auto">
          <a:xfrm>
            <a:off x="5378301" y="359734"/>
            <a:ext cx="990600" cy="381000"/>
          </a:xfrm>
          <a:prstGeom prst="rect">
            <a:avLst/>
          </a:prstGeom>
          <a:noFill/>
          <a:ln w="38100"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sp>
        <p:nvSpPr>
          <p:cNvPr id="93" name="Rectangle 28"/>
          <p:cNvSpPr>
            <a:spLocks noChangeArrowheads="1"/>
          </p:cNvSpPr>
          <p:nvPr/>
        </p:nvSpPr>
        <p:spPr bwMode="auto">
          <a:xfrm>
            <a:off x="685800" y="1828800"/>
            <a:ext cx="838200"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ERP</a:t>
            </a:r>
            <a:br>
              <a:rPr lang="en-GB" sz="1100" b="1" dirty="0" smtClean="0">
                <a:solidFill>
                  <a:schemeClr val="tx2"/>
                </a:solidFill>
              </a:rPr>
            </a:br>
            <a:r>
              <a:rPr lang="en-GB" sz="1100" b="1" dirty="0" smtClean="0">
                <a:solidFill>
                  <a:schemeClr val="tx2"/>
                </a:solidFill>
              </a:rPr>
              <a:t>Systems</a:t>
            </a:r>
            <a:endParaRPr lang="en-GB" sz="1100" b="1" dirty="0">
              <a:solidFill>
                <a:schemeClr val="tx2"/>
              </a:solidFill>
            </a:endParaRPr>
          </a:p>
        </p:txBody>
      </p:sp>
      <p:sp>
        <p:nvSpPr>
          <p:cNvPr id="94" name="Rectangle 28"/>
          <p:cNvSpPr>
            <a:spLocks noChangeArrowheads="1"/>
          </p:cNvSpPr>
          <p:nvPr/>
        </p:nvSpPr>
        <p:spPr bwMode="auto">
          <a:xfrm>
            <a:off x="685800" y="2971800"/>
            <a:ext cx="838200"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GL</a:t>
            </a:r>
            <a:endParaRPr lang="en-GB" sz="1100" b="1" dirty="0">
              <a:solidFill>
                <a:schemeClr val="tx2"/>
              </a:solidFill>
            </a:endParaRPr>
          </a:p>
        </p:txBody>
      </p:sp>
      <p:sp>
        <p:nvSpPr>
          <p:cNvPr id="95" name="Cube 94"/>
          <p:cNvSpPr/>
          <p:nvPr/>
        </p:nvSpPr>
        <p:spPr bwMode="auto">
          <a:xfrm>
            <a:off x="3886200" y="19050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Internal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96" name="Cube 95"/>
          <p:cNvSpPr/>
          <p:nvPr/>
        </p:nvSpPr>
        <p:spPr bwMode="auto">
          <a:xfrm>
            <a:off x="3886200" y="25908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External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97" name="Can 96"/>
          <p:cNvSpPr/>
          <p:nvPr/>
        </p:nvSpPr>
        <p:spPr bwMode="auto">
          <a:xfrm>
            <a:off x="2209800" y="1828800"/>
            <a:ext cx="990600" cy="1447800"/>
          </a:xfrm>
          <a:prstGeom prst="can">
            <a:avLst/>
          </a:prstGeom>
          <a:solidFill>
            <a:srgbClr val="72C7E7"/>
          </a:solidFill>
          <a:ln w="12700" algn="ctr">
            <a:noFill/>
            <a:miter lim="800000"/>
            <a:headEnd/>
            <a:tailEnd/>
          </a:ln>
        </p:spPr>
        <p:txBody>
          <a:bodyPr wrap="none" lIns="0" tIns="0" rIns="0" bIns="0" anchor="ctr"/>
          <a:lstStyle/>
          <a:p>
            <a:pPr defTabSz="973138"/>
            <a:r>
              <a:rPr lang="nl-BE" sz="1100" b="1" dirty="0" err="1" smtClean="0">
                <a:solidFill>
                  <a:schemeClr val="tx2"/>
                </a:solidFill>
              </a:rPr>
              <a:t>Local</a:t>
            </a:r>
            <a:endParaRPr lang="nl-BE" sz="1100" b="1" dirty="0" smtClean="0">
              <a:solidFill>
                <a:schemeClr val="tx2"/>
              </a:solidFill>
            </a:endParaRPr>
          </a:p>
          <a:p>
            <a:pPr defTabSz="973138"/>
            <a:r>
              <a:rPr lang="nl-BE" sz="1100" b="1" dirty="0" smtClean="0">
                <a:solidFill>
                  <a:schemeClr val="tx2"/>
                </a:solidFill>
              </a:rPr>
              <a:t>Financial</a:t>
            </a:r>
          </a:p>
          <a:p>
            <a:pPr defTabSz="973138"/>
            <a:r>
              <a:rPr lang="nl-BE" sz="1100" b="1" dirty="0" smtClean="0">
                <a:solidFill>
                  <a:schemeClr val="tx2"/>
                </a:solidFill>
              </a:rPr>
              <a:t>DWH</a:t>
            </a:r>
          </a:p>
        </p:txBody>
      </p:sp>
      <p:sp>
        <p:nvSpPr>
          <p:cNvPr id="98" name="AutoShape 21"/>
          <p:cNvSpPr>
            <a:spLocks noChangeArrowheads="1"/>
          </p:cNvSpPr>
          <p:nvPr/>
        </p:nvSpPr>
        <p:spPr bwMode="auto">
          <a:xfrm>
            <a:off x="3374834" y="2057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99" name="AutoShape 21"/>
          <p:cNvSpPr>
            <a:spLocks noChangeArrowheads="1"/>
          </p:cNvSpPr>
          <p:nvPr/>
        </p:nvSpPr>
        <p:spPr bwMode="auto">
          <a:xfrm>
            <a:off x="1676400" y="1905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0" name="Rectangle 5"/>
          <p:cNvSpPr>
            <a:spLocks noChangeArrowheads="1"/>
          </p:cNvSpPr>
          <p:nvPr/>
        </p:nvSpPr>
        <p:spPr bwMode="auto">
          <a:xfrm>
            <a:off x="6705600" y="1524001"/>
            <a:ext cx="2785131" cy="2209800"/>
          </a:xfrm>
          <a:prstGeom prst="rect">
            <a:avLst/>
          </a:prstGeom>
          <a:solidFill>
            <a:srgbClr val="FFFFFF"/>
          </a:solidFill>
          <a:ln w="28575" algn="ctr">
            <a:solidFill>
              <a:schemeClr val="accent1">
                <a:lumMod val="40000"/>
                <a:lumOff val="60000"/>
              </a:schemeClr>
            </a:solidFill>
            <a:miter lim="800000"/>
            <a:headEnd type="none" w="sm" len="sm"/>
            <a:tailEnd type="none" w="sm" len="sm"/>
          </a:ln>
          <a:effectLst/>
        </p:spPr>
        <p:txBody>
          <a:bodyPr lIns="80237" tIns="80237" rIns="80237" bIns="80237"/>
          <a:lstStyle/>
          <a:p>
            <a:pPr marL="189295" lvl="1" indent="-187526" algn="l">
              <a:spcAft>
                <a:spcPct val="10000"/>
              </a:spcAft>
              <a:buFontTx/>
              <a:buChar char="•"/>
            </a:pPr>
            <a:r>
              <a:rPr lang="en-US" sz="800" dirty="0" smtClean="0">
                <a:solidFill>
                  <a:schemeClr val="tx2"/>
                </a:solidFill>
              </a:rPr>
              <a:t>Maximum leverage of XBRL functionality: validations, </a:t>
            </a:r>
            <a:r>
              <a:rPr lang="en-US" sz="800" dirty="0" err="1" smtClean="0">
                <a:solidFill>
                  <a:schemeClr val="tx2"/>
                </a:solidFill>
              </a:rPr>
              <a:t>auditability</a:t>
            </a:r>
            <a:r>
              <a:rPr lang="en-US" sz="800" dirty="0" smtClean="0">
                <a:solidFill>
                  <a:schemeClr val="tx2"/>
                </a:solidFill>
              </a:rPr>
              <a:t>, reporting supply chain </a:t>
            </a:r>
            <a:r>
              <a:rPr lang="en-US" sz="800" dirty="0" err="1" smtClean="0">
                <a:solidFill>
                  <a:schemeClr val="tx2"/>
                </a:solidFill>
              </a:rPr>
              <a:t>standardisation</a:t>
            </a:r>
            <a:r>
              <a:rPr lang="en-US" sz="800" dirty="0" smtClean="0">
                <a:solidFill>
                  <a:schemeClr val="tx2"/>
                </a:solidFill>
              </a:rPr>
              <a:t>, metadata repository.</a:t>
            </a:r>
          </a:p>
          <a:p>
            <a:pPr marL="189295" lvl="1" indent="-187526" algn="l">
              <a:spcAft>
                <a:spcPct val="10000"/>
              </a:spcAft>
              <a:buFontTx/>
              <a:buChar char="•"/>
            </a:pPr>
            <a:r>
              <a:rPr lang="en-US" sz="800" dirty="0" smtClean="0">
                <a:solidFill>
                  <a:schemeClr val="tx2"/>
                </a:solidFill>
              </a:rPr>
              <a:t>Maximize business ownership of the reporting process.</a:t>
            </a:r>
          </a:p>
        </p:txBody>
      </p:sp>
      <p:sp>
        <p:nvSpPr>
          <p:cNvPr id="101" name="Rectangle 6"/>
          <p:cNvSpPr>
            <a:spLocks noChangeArrowheads="1"/>
          </p:cNvSpPr>
          <p:nvPr/>
        </p:nvSpPr>
        <p:spPr bwMode="auto">
          <a:xfrm>
            <a:off x="6705600" y="936291"/>
            <a:ext cx="2785131" cy="476254"/>
          </a:xfrm>
          <a:prstGeom prst="rect">
            <a:avLst/>
          </a:prstGeom>
          <a:solidFill>
            <a:srgbClr val="FFFFFF"/>
          </a:solidFill>
          <a:ln w="28575" algn="ctr">
            <a:solidFill>
              <a:schemeClr val="accent1">
                <a:lumMod val="40000"/>
                <a:lumOff val="60000"/>
              </a:schemeClr>
            </a:solidFill>
            <a:miter lim="800000"/>
            <a:headEnd type="none" w="sm" len="sm"/>
            <a:tailEnd/>
          </a:ln>
          <a:effectLst/>
        </p:spPr>
        <p:txBody>
          <a:bodyPr lIns="80237" tIns="80237" rIns="80237" bIns="80237"/>
          <a:lstStyle/>
          <a:p>
            <a:pPr algn="l">
              <a:spcAft>
                <a:spcPct val="10000"/>
              </a:spcAft>
            </a:pPr>
            <a:r>
              <a:rPr lang="en-US" sz="1300" b="1" dirty="0" smtClean="0">
                <a:solidFill>
                  <a:schemeClr val="tx2"/>
                </a:solidFill>
              </a:rPr>
              <a:t>Advantages of XBRL</a:t>
            </a:r>
            <a:endParaRPr lang="en-US" sz="1300" b="1" dirty="0">
              <a:solidFill>
                <a:schemeClr val="tx2"/>
              </a:solidFill>
            </a:endParaRPr>
          </a:p>
        </p:txBody>
      </p:sp>
      <p:sp>
        <p:nvSpPr>
          <p:cNvPr id="102" name="Rectangle 5"/>
          <p:cNvSpPr>
            <a:spLocks noChangeArrowheads="1"/>
          </p:cNvSpPr>
          <p:nvPr/>
        </p:nvSpPr>
        <p:spPr bwMode="auto">
          <a:xfrm>
            <a:off x="6705600" y="4495800"/>
            <a:ext cx="2785131" cy="2209800"/>
          </a:xfrm>
          <a:prstGeom prst="rect">
            <a:avLst/>
          </a:prstGeom>
          <a:solidFill>
            <a:srgbClr val="FFFFFF"/>
          </a:solidFill>
          <a:ln w="28575" algn="ctr">
            <a:solidFill>
              <a:schemeClr val="accent1">
                <a:lumMod val="40000"/>
                <a:lumOff val="60000"/>
              </a:schemeClr>
            </a:solidFill>
            <a:miter lim="800000"/>
            <a:headEnd type="none" w="sm" len="sm"/>
            <a:tailEnd type="none" w="sm" len="sm"/>
          </a:ln>
          <a:effectLst/>
        </p:spPr>
        <p:txBody>
          <a:bodyPr lIns="80237" tIns="80237" rIns="80237" bIns="80237"/>
          <a:lstStyle/>
          <a:p>
            <a:pPr marL="189295" lvl="1" indent="-187526" algn="l">
              <a:spcAft>
                <a:spcPct val="10000"/>
              </a:spcAft>
              <a:buFontTx/>
              <a:buChar char="•"/>
            </a:pPr>
            <a:r>
              <a:rPr lang="en-US" sz="1100" dirty="0" smtClean="0">
                <a:solidFill>
                  <a:schemeClr val="tx2"/>
                </a:solidFill>
              </a:rPr>
              <a:t>Direct internal dependency on external evolution of the XBRL standard and XBRL dictionaries (IFRS/ FINREP/ COREP/...)</a:t>
            </a:r>
          </a:p>
          <a:p>
            <a:pPr marL="189295" lvl="1" indent="-187526" algn="l">
              <a:spcAft>
                <a:spcPct val="10000"/>
              </a:spcAft>
              <a:buFontTx/>
              <a:buChar char="•"/>
            </a:pPr>
            <a:r>
              <a:rPr lang="en-US" sz="1100" dirty="0" smtClean="0">
                <a:solidFill>
                  <a:schemeClr val="tx2"/>
                </a:solidFill>
              </a:rPr>
              <a:t>Profound investment in XBRL expertise is required, at all levels in the supply chain.</a:t>
            </a:r>
          </a:p>
          <a:p>
            <a:pPr marL="189295" lvl="1" indent="-187526" algn="l">
              <a:spcAft>
                <a:spcPct val="10000"/>
              </a:spcAft>
              <a:buFontTx/>
              <a:buChar char="•"/>
            </a:pPr>
            <a:r>
              <a:rPr lang="en-US" sz="1100" dirty="0" smtClean="0">
                <a:solidFill>
                  <a:schemeClr val="tx2"/>
                </a:solidFill>
              </a:rPr>
              <a:t>Today, there is very little practical experience in the market for this scenario.</a:t>
            </a:r>
          </a:p>
          <a:p>
            <a:pPr marL="189295" lvl="1" indent="-187526" algn="l">
              <a:spcAft>
                <a:spcPct val="10000"/>
              </a:spcAft>
              <a:buFontTx/>
              <a:buChar char="•"/>
            </a:pPr>
            <a:endParaRPr lang="en-US" sz="1100" dirty="0">
              <a:solidFill>
                <a:schemeClr val="tx2"/>
              </a:solidFill>
            </a:endParaRPr>
          </a:p>
        </p:txBody>
      </p:sp>
      <p:sp>
        <p:nvSpPr>
          <p:cNvPr id="103" name="Rectangle 6"/>
          <p:cNvSpPr>
            <a:spLocks noChangeArrowheads="1"/>
          </p:cNvSpPr>
          <p:nvPr/>
        </p:nvSpPr>
        <p:spPr bwMode="auto">
          <a:xfrm>
            <a:off x="6705600" y="3908090"/>
            <a:ext cx="2785131" cy="476254"/>
          </a:xfrm>
          <a:prstGeom prst="rect">
            <a:avLst/>
          </a:prstGeom>
          <a:solidFill>
            <a:srgbClr val="FFFFFF"/>
          </a:solidFill>
          <a:ln w="28575" algn="ctr">
            <a:solidFill>
              <a:schemeClr val="accent1">
                <a:lumMod val="40000"/>
                <a:lumOff val="60000"/>
              </a:schemeClr>
            </a:solidFill>
            <a:miter lim="800000"/>
            <a:headEnd type="none" w="sm" len="sm"/>
            <a:tailEnd/>
          </a:ln>
          <a:effectLst/>
        </p:spPr>
        <p:txBody>
          <a:bodyPr lIns="80237" tIns="80237" rIns="80237" bIns="80237"/>
          <a:lstStyle/>
          <a:p>
            <a:pPr algn="l">
              <a:spcAft>
                <a:spcPct val="10000"/>
              </a:spcAft>
            </a:pPr>
            <a:r>
              <a:rPr lang="en-US" sz="1300" b="1" dirty="0" smtClean="0">
                <a:solidFill>
                  <a:schemeClr val="tx2"/>
                </a:solidFill>
              </a:rPr>
              <a:t>Considerations</a:t>
            </a:r>
            <a:endParaRPr lang="en-US" sz="1300" b="1" dirty="0">
              <a:solidFill>
                <a:schemeClr val="tx2"/>
              </a:solidFill>
            </a:endParaRPr>
          </a:p>
        </p:txBody>
      </p:sp>
      <p:sp>
        <p:nvSpPr>
          <p:cNvPr id="104" name="AutoShape 21"/>
          <p:cNvSpPr>
            <a:spLocks noChangeArrowheads="1"/>
          </p:cNvSpPr>
          <p:nvPr/>
        </p:nvSpPr>
        <p:spPr bwMode="auto">
          <a:xfrm rot="5400000">
            <a:off x="914400" y="2438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5" name="AutoShape 21"/>
          <p:cNvSpPr>
            <a:spLocks noChangeArrowheads="1"/>
          </p:cNvSpPr>
          <p:nvPr/>
        </p:nvSpPr>
        <p:spPr bwMode="auto">
          <a:xfrm>
            <a:off x="1676400" y="29718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6" name="AutoShape 21"/>
          <p:cNvSpPr>
            <a:spLocks noChangeArrowheads="1"/>
          </p:cNvSpPr>
          <p:nvPr/>
        </p:nvSpPr>
        <p:spPr bwMode="auto">
          <a:xfrm>
            <a:off x="3386468" y="2667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07" name="AutoShape 21"/>
          <p:cNvSpPr>
            <a:spLocks noChangeArrowheads="1"/>
          </p:cNvSpPr>
          <p:nvPr/>
        </p:nvSpPr>
        <p:spPr bwMode="auto">
          <a:xfrm rot="5400000">
            <a:off x="2288610" y="3578791"/>
            <a:ext cx="990599" cy="691021"/>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Data</a:t>
            </a:r>
            <a:br>
              <a:rPr lang="nl-BE" dirty="0" smtClean="0">
                <a:solidFill>
                  <a:schemeClr val="bg1"/>
                </a:solidFill>
              </a:rPr>
            </a:br>
            <a:r>
              <a:rPr lang="nl-BE" dirty="0" err="1" smtClean="0">
                <a:solidFill>
                  <a:schemeClr val="bg1"/>
                </a:solidFill>
              </a:rPr>
              <a:t>Capture</a:t>
            </a:r>
            <a:endParaRPr lang="nl-BE" dirty="0">
              <a:solidFill>
                <a:schemeClr val="bg1"/>
              </a:solidFill>
            </a:endParaRPr>
          </a:p>
        </p:txBody>
      </p:sp>
      <p:pic>
        <p:nvPicPr>
          <p:cNvPr id="108" name="Picture 3"/>
          <p:cNvPicPr>
            <a:picLocks noChangeAspect="1" noChangeArrowheads="1"/>
          </p:cNvPicPr>
          <p:nvPr/>
        </p:nvPicPr>
        <p:blipFill>
          <a:blip r:embed="rId3" cstate="email"/>
          <a:srcRect/>
          <a:stretch>
            <a:fillRect/>
          </a:stretch>
        </p:blipFill>
        <p:spPr bwMode="auto">
          <a:xfrm>
            <a:off x="5859379" y="2720454"/>
            <a:ext cx="617621" cy="175146"/>
          </a:xfrm>
          <a:prstGeom prst="rect">
            <a:avLst/>
          </a:prstGeom>
          <a:noFill/>
          <a:ln w="9525">
            <a:noFill/>
            <a:miter lim="800000"/>
            <a:headEnd/>
            <a:tailEnd/>
          </a:ln>
          <a:effectLst/>
        </p:spPr>
      </p:pic>
      <p:sp>
        <p:nvSpPr>
          <p:cNvPr id="109" name="AutoShape 21"/>
          <p:cNvSpPr>
            <a:spLocks noChangeArrowheads="1"/>
          </p:cNvSpPr>
          <p:nvPr/>
        </p:nvSpPr>
        <p:spPr bwMode="auto">
          <a:xfrm>
            <a:off x="5105400" y="2590800"/>
            <a:ext cx="6858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GAAP</a:t>
            </a:r>
            <a:endParaRPr lang="nl-BE" dirty="0">
              <a:solidFill>
                <a:schemeClr val="bg1"/>
              </a:solidFill>
            </a:endParaRPr>
          </a:p>
        </p:txBody>
      </p:sp>
      <p:pic>
        <p:nvPicPr>
          <p:cNvPr id="110" name="Picture 6"/>
          <p:cNvPicPr>
            <a:picLocks noChangeAspect="1" noChangeArrowheads="1"/>
          </p:cNvPicPr>
          <p:nvPr/>
        </p:nvPicPr>
        <p:blipFill>
          <a:blip r:embed="rId4" cstate="print"/>
          <a:srcRect/>
          <a:stretch>
            <a:fillRect/>
          </a:stretch>
        </p:blipFill>
        <p:spPr bwMode="auto">
          <a:xfrm>
            <a:off x="5856767" y="5681945"/>
            <a:ext cx="609600" cy="261655"/>
          </a:xfrm>
          <a:prstGeom prst="rect">
            <a:avLst/>
          </a:prstGeom>
          <a:noFill/>
          <a:ln w="9525">
            <a:noFill/>
            <a:miter lim="800000"/>
            <a:headEnd/>
            <a:tailEnd/>
          </a:ln>
          <a:effectLst/>
        </p:spPr>
      </p:pic>
      <p:pic>
        <p:nvPicPr>
          <p:cNvPr id="111" name="Picture 5" descr="xbrl_logo"/>
          <p:cNvPicPr>
            <a:picLocks noChangeAspect="1" noChangeArrowheads="1"/>
          </p:cNvPicPr>
          <p:nvPr/>
        </p:nvPicPr>
        <p:blipFill>
          <a:blip r:embed="rId5" cstate="email"/>
          <a:srcRect/>
          <a:stretch>
            <a:fillRect/>
          </a:stretch>
        </p:blipFill>
        <p:spPr bwMode="auto">
          <a:xfrm>
            <a:off x="5062868" y="2895600"/>
            <a:ext cx="685800" cy="327586"/>
          </a:xfrm>
          <a:prstGeom prst="rect">
            <a:avLst/>
          </a:prstGeom>
          <a:noFill/>
          <a:ln w="9525">
            <a:noFill/>
            <a:miter lim="800000"/>
            <a:headEnd/>
            <a:tailEnd/>
          </a:ln>
        </p:spPr>
      </p:pic>
      <p:pic>
        <p:nvPicPr>
          <p:cNvPr id="112" name="Picture 4"/>
          <p:cNvPicPr>
            <a:picLocks noChangeAspect="1" noChangeArrowheads="1"/>
          </p:cNvPicPr>
          <p:nvPr/>
        </p:nvPicPr>
        <p:blipFill>
          <a:blip r:embed="rId6"/>
          <a:srcRect/>
          <a:stretch>
            <a:fillRect/>
          </a:stretch>
        </p:blipFill>
        <p:spPr bwMode="auto">
          <a:xfrm>
            <a:off x="5867400" y="2133600"/>
            <a:ext cx="641012" cy="576263"/>
          </a:xfrm>
          <a:prstGeom prst="rect">
            <a:avLst/>
          </a:prstGeom>
          <a:noFill/>
          <a:ln w="9525">
            <a:noFill/>
            <a:miter lim="800000"/>
            <a:headEnd/>
            <a:tailEnd/>
          </a:ln>
          <a:effectLst/>
        </p:spPr>
      </p:pic>
      <p:sp>
        <p:nvSpPr>
          <p:cNvPr id="113" name="AutoShape 21"/>
          <p:cNvSpPr>
            <a:spLocks noChangeArrowheads="1"/>
          </p:cNvSpPr>
          <p:nvPr/>
        </p:nvSpPr>
        <p:spPr bwMode="auto">
          <a:xfrm>
            <a:off x="5105400" y="5562600"/>
            <a:ext cx="6858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r>
              <a:rPr lang="nl-BE" dirty="0" smtClean="0">
                <a:solidFill>
                  <a:schemeClr val="bg1"/>
                </a:solidFill>
              </a:rPr>
              <a:t>IFRS</a:t>
            </a:r>
            <a:endParaRPr lang="nl-BE" dirty="0">
              <a:solidFill>
                <a:schemeClr val="bg1"/>
              </a:solidFill>
            </a:endParaRPr>
          </a:p>
        </p:txBody>
      </p:sp>
      <p:sp>
        <p:nvSpPr>
          <p:cNvPr id="114" name="Rectangle 28"/>
          <p:cNvSpPr>
            <a:spLocks noChangeArrowheads="1"/>
          </p:cNvSpPr>
          <p:nvPr/>
        </p:nvSpPr>
        <p:spPr bwMode="auto">
          <a:xfrm>
            <a:off x="740734" y="5181600"/>
            <a:ext cx="990600" cy="9906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Consolidation</a:t>
            </a:r>
            <a:endParaRPr lang="en-GB" sz="1100" b="1" dirty="0">
              <a:solidFill>
                <a:schemeClr val="tx2"/>
              </a:solidFill>
            </a:endParaRPr>
          </a:p>
        </p:txBody>
      </p:sp>
      <p:sp>
        <p:nvSpPr>
          <p:cNvPr id="115" name="Can 114"/>
          <p:cNvSpPr/>
          <p:nvPr/>
        </p:nvSpPr>
        <p:spPr bwMode="auto">
          <a:xfrm>
            <a:off x="2286000" y="4648200"/>
            <a:ext cx="990600" cy="1447800"/>
          </a:xfrm>
          <a:prstGeom prst="can">
            <a:avLst/>
          </a:prstGeom>
          <a:solidFill>
            <a:srgbClr val="72C7E7"/>
          </a:solidFill>
          <a:ln w="12700" algn="ctr">
            <a:noFill/>
            <a:miter lim="800000"/>
            <a:headEnd/>
            <a:tailEnd/>
          </a:ln>
        </p:spPr>
        <p:txBody>
          <a:bodyPr wrap="none" lIns="0" tIns="0" rIns="0" bIns="0" anchor="ctr"/>
          <a:lstStyle/>
          <a:p>
            <a:pPr defTabSz="973138"/>
            <a:r>
              <a:rPr lang="nl-BE" sz="1100" b="1" dirty="0" err="1" smtClean="0">
                <a:solidFill>
                  <a:schemeClr val="tx2"/>
                </a:solidFill>
              </a:rPr>
              <a:t>Corporate</a:t>
            </a:r>
            <a:endParaRPr lang="nl-BE" sz="1100" b="1" dirty="0" smtClean="0">
              <a:solidFill>
                <a:schemeClr val="tx2"/>
              </a:solidFill>
            </a:endParaRPr>
          </a:p>
          <a:p>
            <a:pPr defTabSz="973138"/>
            <a:r>
              <a:rPr lang="nl-BE" sz="1100" b="1" dirty="0" smtClean="0">
                <a:solidFill>
                  <a:schemeClr val="tx2"/>
                </a:solidFill>
              </a:rPr>
              <a:t>Financial</a:t>
            </a:r>
          </a:p>
          <a:p>
            <a:pPr defTabSz="973138"/>
            <a:r>
              <a:rPr lang="nl-BE" sz="1100" b="1" dirty="0" smtClean="0">
                <a:solidFill>
                  <a:schemeClr val="tx2"/>
                </a:solidFill>
              </a:rPr>
              <a:t>DWH</a:t>
            </a:r>
          </a:p>
        </p:txBody>
      </p:sp>
      <p:sp>
        <p:nvSpPr>
          <p:cNvPr id="116" name="Cube 115"/>
          <p:cNvSpPr/>
          <p:nvPr/>
        </p:nvSpPr>
        <p:spPr bwMode="auto">
          <a:xfrm>
            <a:off x="3940366" y="48006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Internal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117" name="Cube 116"/>
          <p:cNvSpPr/>
          <p:nvPr/>
        </p:nvSpPr>
        <p:spPr bwMode="auto">
          <a:xfrm>
            <a:off x="3940366" y="5486400"/>
            <a:ext cx="1066800" cy="457200"/>
          </a:xfrm>
          <a:prstGeom prst="cube">
            <a:avLst/>
          </a:prstGeom>
          <a:solidFill>
            <a:srgbClr val="72C7E7"/>
          </a:solidFill>
          <a:ln w="12700" algn="ctr">
            <a:noFill/>
            <a:miter lim="800000"/>
            <a:headEnd/>
            <a:tailEnd/>
          </a:ln>
        </p:spPr>
        <p:txBody>
          <a:bodyPr wrap="none" lIns="0" tIns="0" rIns="0" bIns="0" anchor="ctr"/>
          <a:lstStyle/>
          <a:p>
            <a:pPr marL="0" marR="0" indent="0" defTabSz="973138" latinLnBrk="0">
              <a:lnSpc>
                <a:spcPct val="100000"/>
              </a:lnSpc>
              <a:buClrTx/>
              <a:buSzTx/>
              <a:buFontTx/>
              <a:buNone/>
              <a:tabLst/>
            </a:pPr>
            <a:r>
              <a:rPr lang="nl-BE" sz="1100" b="1" dirty="0" err="1" smtClean="0">
                <a:solidFill>
                  <a:schemeClr val="tx2"/>
                </a:solidFill>
              </a:rPr>
              <a:t>External</a:t>
            </a:r>
            <a:r>
              <a:rPr lang="nl-BE" sz="1100" b="1" dirty="0" smtClean="0">
                <a:solidFill>
                  <a:schemeClr val="tx2"/>
                </a:solidFill>
              </a:rPr>
              <a:t> </a:t>
            </a:r>
            <a:br>
              <a:rPr lang="nl-BE" sz="1100" b="1" dirty="0" smtClean="0">
                <a:solidFill>
                  <a:schemeClr val="tx2"/>
                </a:solidFill>
              </a:rPr>
            </a:br>
            <a:r>
              <a:rPr lang="nl-BE" sz="1100" b="1" dirty="0" err="1" smtClean="0">
                <a:solidFill>
                  <a:schemeClr val="tx2"/>
                </a:solidFill>
              </a:rPr>
              <a:t>Reporting</a:t>
            </a:r>
            <a:endParaRPr lang="nl-BE" sz="1100" b="1" dirty="0" smtClean="0">
              <a:solidFill>
                <a:schemeClr val="tx2"/>
              </a:solidFill>
            </a:endParaRPr>
          </a:p>
        </p:txBody>
      </p:sp>
      <p:sp>
        <p:nvSpPr>
          <p:cNvPr id="118" name="AutoShape 21"/>
          <p:cNvSpPr>
            <a:spLocks noChangeArrowheads="1"/>
          </p:cNvSpPr>
          <p:nvPr/>
        </p:nvSpPr>
        <p:spPr bwMode="auto">
          <a:xfrm>
            <a:off x="3429000" y="49530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19" name="AutoShape 21"/>
          <p:cNvSpPr>
            <a:spLocks noChangeArrowheads="1"/>
          </p:cNvSpPr>
          <p:nvPr/>
        </p:nvSpPr>
        <p:spPr bwMode="auto">
          <a:xfrm>
            <a:off x="3440634" y="55626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sp>
        <p:nvSpPr>
          <p:cNvPr id="120" name="AutoShape 21"/>
          <p:cNvSpPr>
            <a:spLocks noChangeArrowheads="1"/>
          </p:cNvSpPr>
          <p:nvPr/>
        </p:nvSpPr>
        <p:spPr bwMode="auto">
          <a:xfrm>
            <a:off x="1729565" y="5530701"/>
            <a:ext cx="609600" cy="304800"/>
          </a:xfrm>
          <a:prstGeom prst="leftRightArrow">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pic>
        <p:nvPicPr>
          <p:cNvPr id="121" name="Picture 3"/>
          <p:cNvPicPr>
            <a:picLocks noChangeAspect="1" noChangeArrowheads="1"/>
          </p:cNvPicPr>
          <p:nvPr/>
        </p:nvPicPr>
        <p:blipFill>
          <a:blip r:embed="rId3" cstate="email"/>
          <a:srcRect/>
          <a:stretch>
            <a:fillRect/>
          </a:stretch>
        </p:blipFill>
        <p:spPr bwMode="auto">
          <a:xfrm>
            <a:off x="5867400" y="5420833"/>
            <a:ext cx="617621" cy="175146"/>
          </a:xfrm>
          <a:prstGeom prst="rect">
            <a:avLst/>
          </a:prstGeom>
          <a:noFill/>
          <a:ln w="9525">
            <a:noFill/>
            <a:miter lim="800000"/>
            <a:headEnd/>
            <a:tailEnd/>
          </a:ln>
          <a:effectLst/>
        </p:spPr>
      </p:pic>
      <p:pic>
        <p:nvPicPr>
          <p:cNvPr id="122" name="Picture 4"/>
          <p:cNvPicPr>
            <a:picLocks noChangeAspect="1" noChangeArrowheads="1"/>
          </p:cNvPicPr>
          <p:nvPr/>
        </p:nvPicPr>
        <p:blipFill>
          <a:blip r:embed="rId6"/>
          <a:srcRect/>
          <a:stretch>
            <a:fillRect/>
          </a:stretch>
        </p:blipFill>
        <p:spPr bwMode="auto">
          <a:xfrm>
            <a:off x="5875421" y="4833979"/>
            <a:ext cx="641012" cy="576263"/>
          </a:xfrm>
          <a:prstGeom prst="rect">
            <a:avLst/>
          </a:prstGeom>
          <a:noFill/>
          <a:ln w="9525">
            <a:noFill/>
            <a:miter lim="800000"/>
            <a:headEnd/>
            <a:tailEnd/>
          </a:ln>
          <a:effectLst/>
        </p:spPr>
      </p:pic>
      <p:pic>
        <p:nvPicPr>
          <p:cNvPr id="123" name="Picture 5"/>
          <p:cNvPicPr>
            <a:picLocks noChangeAspect="1" noChangeArrowheads="1"/>
          </p:cNvPicPr>
          <p:nvPr/>
        </p:nvPicPr>
        <p:blipFill>
          <a:blip r:embed="rId7"/>
          <a:srcRect/>
          <a:stretch>
            <a:fillRect/>
          </a:stretch>
        </p:blipFill>
        <p:spPr bwMode="auto">
          <a:xfrm>
            <a:off x="5895975" y="6018692"/>
            <a:ext cx="581025" cy="447675"/>
          </a:xfrm>
          <a:prstGeom prst="rect">
            <a:avLst/>
          </a:prstGeom>
          <a:noFill/>
          <a:ln w="9525">
            <a:noFill/>
            <a:miter lim="800000"/>
            <a:headEnd/>
            <a:tailEnd/>
          </a:ln>
          <a:effectLst/>
        </p:spPr>
      </p:pic>
      <p:pic>
        <p:nvPicPr>
          <p:cNvPr id="124" name="Picture 5" descr="xbrl_logo"/>
          <p:cNvPicPr>
            <a:picLocks noChangeAspect="1" noChangeArrowheads="1"/>
          </p:cNvPicPr>
          <p:nvPr/>
        </p:nvPicPr>
        <p:blipFill>
          <a:blip r:embed="rId5" cstate="email"/>
          <a:srcRect/>
          <a:stretch>
            <a:fillRect/>
          </a:stretch>
        </p:blipFill>
        <p:spPr bwMode="auto">
          <a:xfrm>
            <a:off x="5105400" y="5867400"/>
            <a:ext cx="685800" cy="327586"/>
          </a:xfrm>
          <a:prstGeom prst="rect">
            <a:avLst/>
          </a:prstGeom>
          <a:noFill/>
          <a:ln w="9525">
            <a:noFill/>
            <a:miter lim="800000"/>
            <a:headEnd/>
            <a:tailEnd/>
          </a:ln>
        </p:spPr>
      </p:pic>
      <p:sp>
        <p:nvSpPr>
          <p:cNvPr id="125" name="Rectangle 28"/>
          <p:cNvSpPr>
            <a:spLocks noChangeArrowheads="1"/>
          </p:cNvSpPr>
          <p:nvPr/>
        </p:nvSpPr>
        <p:spPr bwMode="auto">
          <a:xfrm>
            <a:off x="738964" y="4648200"/>
            <a:ext cx="1013635" cy="381000"/>
          </a:xfrm>
          <a:prstGeom prst="rect">
            <a:avLst/>
          </a:prstGeom>
          <a:solidFill>
            <a:srgbClr val="72C7E7"/>
          </a:solidFill>
          <a:ln w="12700" algn="ctr">
            <a:noFill/>
            <a:miter lim="800000"/>
            <a:headEnd/>
            <a:tailEnd/>
          </a:ln>
        </p:spPr>
        <p:txBody>
          <a:bodyPr wrap="none" lIns="0" tIns="0" rIns="0" bIns="0" anchor="ctr"/>
          <a:lstStyle/>
          <a:p>
            <a:pPr defTabSz="973138"/>
            <a:r>
              <a:rPr lang="en-GB" sz="1100" b="1" dirty="0" smtClean="0">
                <a:solidFill>
                  <a:schemeClr val="tx2"/>
                </a:solidFill>
              </a:rPr>
              <a:t>Corporate ERP</a:t>
            </a:r>
            <a:br>
              <a:rPr lang="en-GB" sz="1100" b="1" dirty="0" smtClean="0">
                <a:solidFill>
                  <a:schemeClr val="tx2"/>
                </a:solidFill>
              </a:rPr>
            </a:br>
            <a:r>
              <a:rPr lang="en-GB" sz="1100" b="1" dirty="0" smtClean="0">
                <a:solidFill>
                  <a:schemeClr val="tx2"/>
                </a:solidFill>
              </a:rPr>
              <a:t>Systems</a:t>
            </a:r>
            <a:endParaRPr lang="en-GB" sz="1100" b="1" dirty="0">
              <a:solidFill>
                <a:schemeClr val="tx2"/>
              </a:solidFill>
            </a:endParaRPr>
          </a:p>
        </p:txBody>
      </p:sp>
      <p:sp>
        <p:nvSpPr>
          <p:cNvPr id="126" name="AutoShape 21"/>
          <p:cNvSpPr>
            <a:spLocks noChangeArrowheads="1"/>
          </p:cNvSpPr>
          <p:nvPr/>
        </p:nvSpPr>
        <p:spPr bwMode="auto">
          <a:xfrm>
            <a:off x="1828800" y="4724400"/>
            <a:ext cx="381000" cy="304800"/>
          </a:xfrm>
          <a:prstGeom prst="rightArrow">
            <a:avLst>
              <a:gd name="adj1" fmla="val 53750"/>
              <a:gd name="adj2" fmla="val 52120"/>
            </a:avLst>
          </a:prstGeom>
          <a:solidFill>
            <a:srgbClr val="00A1DE"/>
          </a:solidFill>
          <a:ln w="6350" algn="ctr">
            <a:solidFill>
              <a:srgbClr val="FFFFFF"/>
            </a:solidFill>
            <a:miter lim="800000"/>
            <a:headEnd/>
            <a:tailEnd/>
          </a:ln>
          <a:effectLst/>
        </p:spPr>
        <p:txBody>
          <a:bodyPr lIns="72000" tIns="72000" rIns="72000" bIns="72000" anchor="ctr"/>
          <a:lstStyle/>
          <a:p>
            <a:endParaRPr lang="nl-BE" dirty="0">
              <a:solidFill>
                <a:schemeClr val="bg2"/>
              </a:solidFill>
            </a:endParaRPr>
          </a:p>
        </p:txBody>
      </p:sp>
      <p:pic>
        <p:nvPicPr>
          <p:cNvPr id="127" name="Picture 5" descr="xbrl_logo"/>
          <p:cNvPicPr>
            <a:picLocks noChangeAspect="1" noChangeArrowheads="1"/>
          </p:cNvPicPr>
          <p:nvPr/>
        </p:nvPicPr>
        <p:blipFill>
          <a:blip r:embed="rId5" cstate="email"/>
          <a:srcRect/>
          <a:stretch>
            <a:fillRect/>
          </a:stretch>
        </p:blipFill>
        <p:spPr bwMode="auto">
          <a:xfrm>
            <a:off x="3310268" y="3657600"/>
            <a:ext cx="685800" cy="327586"/>
          </a:xfrm>
          <a:prstGeom prst="rect">
            <a:avLst/>
          </a:prstGeom>
          <a:noFill/>
          <a:ln w="9525">
            <a:noFill/>
            <a:miter lim="800000"/>
            <a:headEnd/>
            <a:tailEnd/>
          </a:ln>
        </p:spPr>
      </p:pic>
      <p:sp>
        <p:nvSpPr>
          <p:cNvPr id="128" name="Oval 127"/>
          <p:cNvSpPr/>
          <p:nvPr/>
        </p:nvSpPr>
        <p:spPr bwMode="auto">
          <a:xfrm>
            <a:off x="914400" y="2133600"/>
            <a:ext cx="1066800" cy="990600"/>
          </a:xfrm>
          <a:prstGeom prst="ellipse">
            <a:avLst/>
          </a:prstGeom>
          <a:noFill/>
          <a:ln w="38100"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nl-BE" sz="1200" b="0" i="0" u="none" strike="noStrike" cap="none" normalizeH="0" baseline="0" smtClean="0">
              <a:ln>
                <a:noFill/>
              </a:ln>
              <a:solidFill>
                <a:schemeClr val="tx1"/>
              </a:solidFill>
              <a:effectLst/>
              <a:latin typeface="Arial" charset="0"/>
            </a:endParaRPr>
          </a:p>
        </p:txBody>
      </p:sp>
      <p:pic>
        <p:nvPicPr>
          <p:cNvPr id="129" name="Picture 5" descr="xbrl_logo"/>
          <p:cNvPicPr>
            <a:picLocks noChangeAspect="1" noChangeArrowheads="1"/>
          </p:cNvPicPr>
          <p:nvPr/>
        </p:nvPicPr>
        <p:blipFill>
          <a:blip r:embed="rId5" cstate="email"/>
          <a:srcRect/>
          <a:stretch>
            <a:fillRect/>
          </a:stretch>
        </p:blipFill>
        <p:spPr bwMode="auto">
          <a:xfrm>
            <a:off x="4648200" y="1820810"/>
            <a:ext cx="495300" cy="236590"/>
          </a:xfrm>
          <a:prstGeom prst="rect">
            <a:avLst/>
          </a:prstGeom>
          <a:noFill/>
          <a:ln w="9525">
            <a:noFill/>
            <a:miter lim="800000"/>
            <a:headEnd/>
            <a:tailEnd/>
          </a:ln>
        </p:spPr>
      </p:pic>
      <p:pic>
        <p:nvPicPr>
          <p:cNvPr id="130" name="Picture 5" descr="xbrl_logo"/>
          <p:cNvPicPr>
            <a:picLocks noChangeAspect="1" noChangeArrowheads="1"/>
          </p:cNvPicPr>
          <p:nvPr/>
        </p:nvPicPr>
        <p:blipFill>
          <a:blip r:embed="rId5" cstate="email"/>
          <a:srcRect/>
          <a:stretch>
            <a:fillRect/>
          </a:stretch>
        </p:blipFill>
        <p:spPr bwMode="auto">
          <a:xfrm>
            <a:off x="4705350" y="4724400"/>
            <a:ext cx="495300" cy="236590"/>
          </a:xfrm>
          <a:prstGeom prst="rect">
            <a:avLst/>
          </a:prstGeom>
          <a:noFill/>
          <a:ln w="9525">
            <a:noFill/>
            <a:miter lim="800000"/>
            <a:headEnd/>
            <a:tailEnd/>
          </a:ln>
        </p:spPr>
      </p:pic>
      <p:pic>
        <p:nvPicPr>
          <p:cNvPr id="131" name="Picture 5" descr="xbrl_logo"/>
          <p:cNvPicPr>
            <a:picLocks noChangeAspect="1" noChangeArrowheads="1"/>
          </p:cNvPicPr>
          <p:nvPr/>
        </p:nvPicPr>
        <p:blipFill>
          <a:blip r:embed="rId5" cstate="email"/>
          <a:srcRect/>
          <a:stretch>
            <a:fillRect/>
          </a:stretch>
        </p:blipFill>
        <p:spPr bwMode="auto">
          <a:xfrm>
            <a:off x="1219200" y="2438400"/>
            <a:ext cx="685800" cy="327586"/>
          </a:xfrm>
          <a:prstGeom prst="rect">
            <a:avLst/>
          </a:prstGeom>
          <a:noFill/>
          <a:ln w="9525">
            <a:noFill/>
            <a:miter lim="800000"/>
            <a:headEnd/>
            <a:tailEnd/>
          </a:ln>
        </p:spPr>
      </p:pic>
      <p:pic>
        <p:nvPicPr>
          <p:cNvPr id="132" name="Picture 5" descr="xbrl_logo"/>
          <p:cNvPicPr>
            <a:picLocks noChangeAspect="1" noChangeArrowheads="1"/>
          </p:cNvPicPr>
          <p:nvPr/>
        </p:nvPicPr>
        <p:blipFill>
          <a:blip r:embed="rId5" cstate="email"/>
          <a:srcRect/>
          <a:stretch>
            <a:fillRect/>
          </a:stretch>
        </p:blipFill>
        <p:spPr bwMode="auto">
          <a:xfrm>
            <a:off x="1752600" y="5833981"/>
            <a:ext cx="685800" cy="327586"/>
          </a:xfrm>
          <a:prstGeom prst="rect">
            <a:avLst/>
          </a:prstGeom>
          <a:noFill/>
          <a:ln w="9525">
            <a:noFill/>
            <a:miter lim="800000"/>
            <a:headEnd/>
            <a:tailEnd/>
          </a:ln>
        </p:spPr>
      </p:pic>
      <p:pic>
        <p:nvPicPr>
          <p:cNvPr id="133" name="Picture 5" descr="xbrl_logo"/>
          <p:cNvPicPr>
            <a:picLocks noChangeAspect="1" noChangeArrowheads="1"/>
          </p:cNvPicPr>
          <p:nvPr/>
        </p:nvPicPr>
        <p:blipFill>
          <a:blip r:embed="rId5" cstate="email"/>
          <a:srcRect/>
          <a:stretch>
            <a:fillRect/>
          </a:stretch>
        </p:blipFill>
        <p:spPr bwMode="auto">
          <a:xfrm>
            <a:off x="2819400" y="1828800"/>
            <a:ext cx="495300" cy="236590"/>
          </a:xfrm>
          <a:prstGeom prst="rect">
            <a:avLst/>
          </a:prstGeom>
          <a:noFill/>
          <a:ln w="9525">
            <a:noFill/>
            <a:miter lim="800000"/>
            <a:headEnd/>
            <a:tailEnd/>
          </a:ln>
        </p:spPr>
      </p:pic>
      <p:pic>
        <p:nvPicPr>
          <p:cNvPr id="134" name="Picture 5" descr="xbrl_logo"/>
          <p:cNvPicPr>
            <a:picLocks noChangeAspect="1" noChangeArrowheads="1"/>
          </p:cNvPicPr>
          <p:nvPr/>
        </p:nvPicPr>
        <p:blipFill>
          <a:blip r:embed="rId5" cstate="email"/>
          <a:srcRect/>
          <a:stretch>
            <a:fillRect/>
          </a:stretch>
        </p:blipFill>
        <p:spPr bwMode="auto">
          <a:xfrm>
            <a:off x="2895600" y="4724400"/>
            <a:ext cx="495300" cy="236590"/>
          </a:xfrm>
          <a:prstGeom prst="rect">
            <a:avLst/>
          </a:prstGeom>
          <a:noFill/>
          <a:ln w="9525">
            <a:noFill/>
            <a:miter lim="800000"/>
            <a:headEnd/>
            <a:tailEnd/>
          </a:ln>
        </p:spPr>
      </p:pic>
      <p:pic>
        <p:nvPicPr>
          <p:cNvPr id="135" name="Picture 5" descr="xbrl_logo"/>
          <p:cNvPicPr>
            <a:picLocks noChangeAspect="1" noChangeArrowheads="1"/>
          </p:cNvPicPr>
          <p:nvPr/>
        </p:nvPicPr>
        <p:blipFill>
          <a:blip r:embed="rId5" cstate="email"/>
          <a:srcRect/>
          <a:stretch>
            <a:fillRect/>
          </a:stretch>
        </p:blipFill>
        <p:spPr bwMode="auto">
          <a:xfrm>
            <a:off x="1028700" y="4419600"/>
            <a:ext cx="495300" cy="23659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box(in)">
                                      <p:cBhvr>
                                        <p:cTn id="7" dur="500"/>
                                        <p:tgtEl>
                                          <p:spTgt spid="128"/>
                                        </p:tgtEl>
                                      </p:cBhvr>
                                    </p:animEffect>
                                  </p:childTnLst>
                                </p:cTn>
                              </p:par>
                              <p:par>
                                <p:cTn id="8" presetID="4" presetClass="entr" presetSubtype="16" fill="hold" nodeType="withEffect">
                                  <p:stCondLst>
                                    <p:cond delay="0"/>
                                  </p:stCondLst>
                                  <p:childTnLst>
                                    <p:set>
                                      <p:cBhvr>
                                        <p:cTn id="9" dur="1" fill="hold">
                                          <p:stCondLst>
                                            <p:cond delay="0"/>
                                          </p:stCondLst>
                                        </p:cTn>
                                        <p:tgtEl>
                                          <p:spTgt spid="131"/>
                                        </p:tgtEl>
                                        <p:attrNameLst>
                                          <p:attrName>style.visibility</p:attrName>
                                        </p:attrNameLst>
                                      </p:cBhvr>
                                      <p:to>
                                        <p:strVal val="visible"/>
                                      </p:to>
                                    </p:set>
                                    <p:animEffect transition="in" filter="box(in)">
                                      <p:cBhvr>
                                        <p:cTn id="10" dur="500"/>
                                        <p:tgtEl>
                                          <p:spTgt spid="131"/>
                                        </p:tgtEl>
                                      </p:cBhvr>
                                    </p:animEffect>
                                  </p:childTnLst>
                                </p:cTn>
                              </p:par>
                            </p:childTnLst>
                          </p:cTn>
                        </p:par>
                        <p:par>
                          <p:cTn id="11" fill="hold">
                            <p:stCondLst>
                              <p:cond delay="500"/>
                            </p:stCondLst>
                            <p:childTnLst>
                              <p:par>
                                <p:cTn id="12" presetID="4" presetClass="entr" presetSubtype="16" fill="hold" nodeType="afterEffect">
                                  <p:stCondLst>
                                    <p:cond delay="500"/>
                                  </p:stCondLst>
                                  <p:childTnLst>
                                    <p:set>
                                      <p:cBhvr>
                                        <p:cTn id="13" dur="1" fill="hold">
                                          <p:stCondLst>
                                            <p:cond delay="0"/>
                                          </p:stCondLst>
                                        </p:cTn>
                                        <p:tgtEl>
                                          <p:spTgt spid="133"/>
                                        </p:tgtEl>
                                        <p:attrNameLst>
                                          <p:attrName>style.visibility</p:attrName>
                                        </p:attrNameLst>
                                      </p:cBhvr>
                                      <p:to>
                                        <p:strVal val="visible"/>
                                      </p:to>
                                    </p:set>
                                    <p:animEffect transition="in" filter="box(in)">
                                      <p:cBhvr>
                                        <p:cTn id="14" dur="500"/>
                                        <p:tgtEl>
                                          <p:spTgt spid="133"/>
                                        </p:tgtEl>
                                      </p:cBhvr>
                                    </p:animEffect>
                                  </p:childTnLst>
                                </p:cTn>
                              </p:par>
                            </p:childTnLst>
                          </p:cTn>
                        </p:par>
                        <p:par>
                          <p:cTn id="15" fill="hold">
                            <p:stCondLst>
                              <p:cond delay="1500"/>
                            </p:stCondLst>
                            <p:childTnLst>
                              <p:par>
                                <p:cTn id="16" presetID="4" presetClass="entr" presetSubtype="16" fill="hold" nodeType="afterEffect">
                                  <p:stCondLst>
                                    <p:cond delay="500"/>
                                  </p:stCondLst>
                                  <p:childTnLst>
                                    <p:set>
                                      <p:cBhvr>
                                        <p:cTn id="17" dur="1" fill="hold">
                                          <p:stCondLst>
                                            <p:cond delay="0"/>
                                          </p:stCondLst>
                                        </p:cTn>
                                        <p:tgtEl>
                                          <p:spTgt spid="129"/>
                                        </p:tgtEl>
                                        <p:attrNameLst>
                                          <p:attrName>style.visibility</p:attrName>
                                        </p:attrNameLst>
                                      </p:cBhvr>
                                      <p:to>
                                        <p:strVal val="visible"/>
                                      </p:to>
                                    </p:set>
                                    <p:animEffect transition="in" filter="box(in)">
                                      <p:cBhvr>
                                        <p:cTn id="18" dur="500"/>
                                        <p:tgtEl>
                                          <p:spTgt spid="129"/>
                                        </p:tgtEl>
                                      </p:cBhvr>
                                    </p:animEffect>
                                  </p:childTnLst>
                                </p:cTn>
                              </p:par>
                            </p:childTnLst>
                          </p:cTn>
                        </p:par>
                        <p:par>
                          <p:cTn id="19" fill="hold">
                            <p:stCondLst>
                              <p:cond delay="2500"/>
                            </p:stCondLst>
                            <p:childTnLst>
                              <p:par>
                                <p:cTn id="20" presetID="4" presetClass="entr" presetSubtype="16" fill="hold" nodeType="afterEffect">
                                  <p:stCondLst>
                                    <p:cond delay="0"/>
                                  </p:stCondLst>
                                  <p:childTnLst>
                                    <p:set>
                                      <p:cBhvr>
                                        <p:cTn id="21" dur="1" fill="hold">
                                          <p:stCondLst>
                                            <p:cond delay="0"/>
                                          </p:stCondLst>
                                        </p:cTn>
                                        <p:tgtEl>
                                          <p:spTgt spid="135"/>
                                        </p:tgtEl>
                                        <p:attrNameLst>
                                          <p:attrName>style.visibility</p:attrName>
                                        </p:attrNameLst>
                                      </p:cBhvr>
                                      <p:to>
                                        <p:strVal val="visible"/>
                                      </p:to>
                                    </p:set>
                                    <p:animEffect transition="in" filter="box(in)">
                                      <p:cBhvr>
                                        <p:cTn id="22" dur="500"/>
                                        <p:tgtEl>
                                          <p:spTgt spid="135"/>
                                        </p:tgtEl>
                                      </p:cBhvr>
                                    </p:animEffect>
                                  </p:childTnLst>
                                </p:cTn>
                              </p:par>
                            </p:childTnLst>
                          </p:cTn>
                        </p:par>
                        <p:par>
                          <p:cTn id="23" fill="hold">
                            <p:stCondLst>
                              <p:cond delay="3000"/>
                            </p:stCondLst>
                            <p:childTnLst>
                              <p:par>
                                <p:cTn id="24" presetID="4" presetClass="entr" presetSubtype="16" fill="hold" nodeType="afterEffect">
                                  <p:stCondLst>
                                    <p:cond delay="500"/>
                                  </p:stCondLst>
                                  <p:childTnLst>
                                    <p:set>
                                      <p:cBhvr>
                                        <p:cTn id="25" dur="1" fill="hold">
                                          <p:stCondLst>
                                            <p:cond delay="0"/>
                                          </p:stCondLst>
                                        </p:cTn>
                                        <p:tgtEl>
                                          <p:spTgt spid="134"/>
                                        </p:tgtEl>
                                        <p:attrNameLst>
                                          <p:attrName>style.visibility</p:attrName>
                                        </p:attrNameLst>
                                      </p:cBhvr>
                                      <p:to>
                                        <p:strVal val="visible"/>
                                      </p:to>
                                    </p:set>
                                    <p:animEffect transition="in" filter="box(in)">
                                      <p:cBhvr>
                                        <p:cTn id="26" dur="500"/>
                                        <p:tgtEl>
                                          <p:spTgt spid="134"/>
                                        </p:tgtEl>
                                      </p:cBhvr>
                                    </p:animEffect>
                                  </p:childTnLst>
                                </p:cTn>
                              </p:par>
                            </p:childTnLst>
                          </p:cTn>
                        </p:par>
                        <p:par>
                          <p:cTn id="27" fill="hold">
                            <p:stCondLst>
                              <p:cond delay="4000"/>
                            </p:stCondLst>
                            <p:childTnLst>
                              <p:par>
                                <p:cTn id="28" presetID="4" presetClass="entr" presetSubtype="16" fill="hold" nodeType="afterEffect">
                                  <p:stCondLst>
                                    <p:cond delay="500"/>
                                  </p:stCondLst>
                                  <p:childTnLst>
                                    <p:set>
                                      <p:cBhvr>
                                        <p:cTn id="29" dur="1" fill="hold">
                                          <p:stCondLst>
                                            <p:cond delay="0"/>
                                          </p:stCondLst>
                                        </p:cTn>
                                        <p:tgtEl>
                                          <p:spTgt spid="130"/>
                                        </p:tgtEl>
                                        <p:attrNameLst>
                                          <p:attrName>style.visibility</p:attrName>
                                        </p:attrNameLst>
                                      </p:cBhvr>
                                      <p:to>
                                        <p:strVal val="visible"/>
                                      </p:to>
                                    </p:set>
                                    <p:animEffect transition="in" filter="box(in)">
                                      <p:cBhvr>
                                        <p:cTn id="30" dur="500"/>
                                        <p:tgtEl>
                                          <p:spTgt spid="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41524"/>
            <a:ext cx="9059863" cy="272832"/>
          </a:xfrm>
        </p:spPr>
        <p:txBody>
          <a:bodyPr/>
          <a:lstStyle/>
          <a:p>
            <a:r>
              <a:rPr lang="nl-BE" dirty="0" smtClean="0"/>
              <a:t>EU project </a:t>
            </a:r>
            <a:r>
              <a:rPr lang="nl-BE" dirty="0" err="1" smtClean="0"/>
              <a:t>on</a:t>
            </a:r>
            <a:r>
              <a:rPr lang="nl-BE" dirty="0" smtClean="0"/>
              <a:t> </a:t>
            </a:r>
            <a:r>
              <a:rPr lang="nl-BE" dirty="0" err="1" smtClean="0"/>
              <a:t>administrative</a:t>
            </a:r>
            <a:r>
              <a:rPr lang="nl-BE" dirty="0" smtClean="0"/>
              <a:t> </a:t>
            </a:r>
            <a:r>
              <a:rPr lang="nl-BE" dirty="0" err="1" smtClean="0"/>
              <a:t>burden</a:t>
            </a:r>
            <a:r>
              <a:rPr lang="nl-BE" dirty="0" smtClean="0"/>
              <a:t> </a:t>
            </a:r>
            <a:r>
              <a:rPr lang="nl-BE" dirty="0" err="1" smtClean="0"/>
              <a:t>measurement</a:t>
            </a:r>
            <a:r>
              <a:rPr lang="nl-BE" dirty="0" smtClean="0"/>
              <a:t> and </a:t>
            </a:r>
            <a:r>
              <a:rPr lang="nl-BE" dirty="0" err="1" smtClean="0"/>
              <a:t>reduction</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2</a:t>
            </a:fld>
            <a:r>
              <a:rPr lang="nl-NL" smtClean="0"/>
              <a:t> -</a:t>
            </a:r>
            <a:endParaRPr lang="nl-NL"/>
          </a:p>
        </p:txBody>
      </p:sp>
      <p:sp>
        <p:nvSpPr>
          <p:cNvPr id="18" name="Rectangle 17"/>
          <p:cNvSpPr/>
          <p:nvPr/>
        </p:nvSpPr>
        <p:spPr>
          <a:xfrm>
            <a:off x="452406" y="1217710"/>
            <a:ext cx="8572560" cy="3712042"/>
          </a:xfrm>
          <a:prstGeom prst="rect">
            <a:avLst/>
          </a:prstGeom>
        </p:spPr>
        <p:txBody>
          <a:bodyPr wrap="square">
            <a:spAutoFit/>
          </a:bodyPr>
          <a:lstStyle/>
          <a:p>
            <a:pPr marL="174625" indent="-174625" algn="just" eaLnBrk="1" hangingPunct="1">
              <a:lnSpc>
                <a:spcPct val="102000"/>
              </a:lnSpc>
              <a:spcBef>
                <a:spcPct val="0"/>
              </a:spcBef>
              <a:spcAft>
                <a:spcPct val="37000"/>
              </a:spcAft>
              <a:buClr>
                <a:srgbClr val="94007B"/>
              </a:buClr>
              <a:buFont typeface="Wingdings" pitchFamily="2" charset="2"/>
              <a:buChar char="§"/>
            </a:pPr>
            <a:r>
              <a:rPr lang="en-US" dirty="0" smtClean="0">
                <a:ea typeface="ＭＳ Ｐゴシック" pitchFamily="34" charset="-128"/>
              </a:rPr>
              <a:t>The European Commission is driving an ambitious strategy to </a:t>
            </a:r>
            <a:r>
              <a:rPr lang="en-US" u="sng" dirty="0" smtClean="0">
                <a:ea typeface="ＭＳ Ｐゴシック" pitchFamily="34" charset="-128"/>
              </a:rPr>
              <a:t>measure and reduce administrative burden for businesses imposed by current EU legislation</a:t>
            </a:r>
            <a:r>
              <a:rPr lang="en-US" dirty="0" smtClean="0">
                <a:ea typeface="ＭＳ Ｐゴシック" pitchFamily="34" charset="-128"/>
              </a:rPr>
              <a:t>. </a:t>
            </a:r>
          </a:p>
          <a:p>
            <a:pPr marL="174625" indent="-174625" algn="just" eaLnBrk="1" hangingPunct="1">
              <a:lnSpc>
                <a:spcPct val="102000"/>
              </a:lnSpc>
              <a:spcBef>
                <a:spcPct val="0"/>
              </a:spcBef>
              <a:spcAft>
                <a:spcPct val="37000"/>
              </a:spcAft>
              <a:buClr>
                <a:srgbClr val="94007B"/>
              </a:buClr>
              <a:buFont typeface="Wingdings" pitchFamily="2" charset="2"/>
              <a:buNone/>
            </a:pPr>
            <a:endParaRPr lang="en-US" dirty="0" smtClean="0">
              <a:ea typeface="ＭＳ Ｐゴシック" pitchFamily="34" charset="-128"/>
            </a:endParaRPr>
          </a:p>
          <a:p>
            <a:pPr marL="174625" indent="-174625" algn="just" eaLnBrk="1" hangingPunct="1">
              <a:lnSpc>
                <a:spcPct val="102000"/>
              </a:lnSpc>
              <a:spcBef>
                <a:spcPct val="0"/>
              </a:spcBef>
              <a:spcAft>
                <a:spcPct val="37000"/>
              </a:spcAft>
              <a:buClr>
                <a:srgbClr val="94007B"/>
              </a:buClr>
              <a:buFont typeface="Wingdings" pitchFamily="2" charset="2"/>
              <a:buChar char="§"/>
            </a:pPr>
            <a:r>
              <a:rPr lang="en-GB" dirty="0" smtClean="0">
                <a:ea typeface="ＭＳ Ｐゴシック" pitchFamily="34" charset="-128"/>
              </a:rPr>
              <a:t>In January 2007, the Commission presented an ambitious Action Programme, endorsed by the Spring European Council in March 2007, aimed at reducing administrative burden on businesses in the EU by </a:t>
            </a:r>
            <a:r>
              <a:rPr lang="en-GB" b="1" dirty="0" smtClean="0">
                <a:ea typeface="ＭＳ Ｐゴシック" pitchFamily="34" charset="-128"/>
              </a:rPr>
              <a:t>25%</a:t>
            </a:r>
            <a:r>
              <a:rPr lang="en-GB" dirty="0" smtClean="0">
                <a:ea typeface="ＭＳ Ｐゴシック" pitchFamily="34" charset="-128"/>
              </a:rPr>
              <a:t> in </a:t>
            </a:r>
            <a:r>
              <a:rPr lang="en-GB" b="1" dirty="0" smtClean="0">
                <a:ea typeface="ＭＳ Ｐゴシック" pitchFamily="34" charset="-128"/>
              </a:rPr>
              <a:t>2012</a:t>
            </a:r>
            <a:r>
              <a:rPr lang="en-GB" dirty="0" smtClean="0">
                <a:ea typeface="ＭＳ Ｐゴシック" pitchFamily="34" charset="-128"/>
              </a:rPr>
              <a:t>. </a:t>
            </a:r>
          </a:p>
          <a:p>
            <a:pPr marL="174625" indent="-174625" algn="just" eaLnBrk="1" hangingPunct="1">
              <a:lnSpc>
                <a:spcPct val="102000"/>
              </a:lnSpc>
              <a:spcBef>
                <a:spcPct val="0"/>
              </a:spcBef>
              <a:spcAft>
                <a:spcPct val="37000"/>
              </a:spcAft>
              <a:buClr>
                <a:srgbClr val="94007B"/>
              </a:buClr>
              <a:buFont typeface="Wingdings" pitchFamily="2" charset="2"/>
              <a:buChar char="§"/>
            </a:pPr>
            <a:endParaRPr lang="en-GB" dirty="0" smtClean="0">
              <a:ea typeface="ＭＳ Ｐゴシック" pitchFamily="34" charset="-128"/>
            </a:endParaRPr>
          </a:p>
          <a:p>
            <a:pPr marL="174625" indent="-174625" algn="just" eaLnBrk="1" hangingPunct="1">
              <a:spcBef>
                <a:spcPct val="0"/>
              </a:spcBef>
              <a:buClr>
                <a:srgbClr val="870B69"/>
              </a:buClr>
              <a:buFont typeface="Wingdings" pitchFamily="2" charset="2"/>
              <a:buChar char="§"/>
            </a:pPr>
            <a:r>
              <a:rPr lang="en-GB" dirty="0" smtClean="0">
                <a:ea typeface="ＭＳ Ｐゴシック" pitchFamily="34" charset="-128"/>
              </a:rPr>
              <a:t>The Action programme uses the </a:t>
            </a:r>
            <a:r>
              <a:rPr lang="en-GB" b="1" dirty="0" smtClean="0">
                <a:ea typeface="ＭＳ Ｐゴシック" pitchFamily="34" charset="-128"/>
              </a:rPr>
              <a:t>Standard Cost Model</a:t>
            </a:r>
            <a:r>
              <a:rPr lang="en-GB" dirty="0" smtClean="0">
                <a:ea typeface="ＭＳ Ｐゴシック" pitchFamily="34" charset="-128"/>
              </a:rPr>
              <a:t> of the EU to identify information obligations, representing the largest administrative costs on businesses in the selected priority areas, in order to measure and develop reduction recommendations.</a:t>
            </a:r>
          </a:p>
          <a:p>
            <a:pPr marL="174625" indent="-174625" algn="just" eaLnBrk="1" hangingPunct="1">
              <a:spcBef>
                <a:spcPct val="0"/>
              </a:spcBef>
              <a:buClr>
                <a:srgbClr val="870B69"/>
              </a:buClr>
              <a:buFont typeface="Wingdings" pitchFamily="2" charset="2"/>
              <a:buNone/>
            </a:pPr>
            <a:endParaRPr lang="fr-LU" dirty="0" smtClean="0">
              <a:ea typeface="ＭＳ Ｐゴシック" pitchFamily="34" charset="-128"/>
            </a:endParaRPr>
          </a:p>
          <a:p>
            <a:pPr marL="174625" indent="-174625" algn="just" eaLnBrk="1" hangingPunct="1">
              <a:spcBef>
                <a:spcPct val="0"/>
              </a:spcBef>
              <a:buClr>
                <a:srgbClr val="870B69"/>
              </a:buClr>
              <a:buFont typeface="Wingdings" pitchFamily="2" charset="2"/>
              <a:buChar char="§"/>
            </a:pPr>
            <a:r>
              <a:rPr lang="en-GB" altLang="ko-KR" dirty="0" smtClean="0">
                <a:solidFill>
                  <a:srgbClr val="000000"/>
                </a:solidFill>
                <a:ea typeface="ＭＳ Ｐゴシック" pitchFamily="34" charset="-128"/>
              </a:rPr>
              <a:t>The Consortium consisting of Deloitte Consulting, </a:t>
            </a:r>
            <a:r>
              <a:rPr lang="en-GB" altLang="ko-KR" dirty="0" err="1" smtClean="0">
                <a:solidFill>
                  <a:srgbClr val="000000"/>
                </a:solidFill>
                <a:ea typeface="ＭＳ Ｐゴシック" pitchFamily="34" charset="-128"/>
              </a:rPr>
              <a:t>Capgemini</a:t>
            </a:r>
            <a:r>
              <a:rPr lang="en-GB" altLang="ko-KR" dirty="0" smtClean="0">
                <a:solidFill>
                  <a:srgbClr val="000000"/>
                </a:solidFill>
                <a:ea typeface="ＭＳ Ｐゴシック" pitchFamily="34" charset="-128"/>
              </a:rPr>
              <a:t> Consulting and </a:t>
            </a:r>
            <a:r>
              <a:rPr lang="en-GB" altLang="ko-KR" dirty="0" err="1" smtClean="0">
                <a:solidFill>
                  <a:srgbClr val="000000"/>
                </a:solidFill>
                <a:ea typeface="ＭＳ Ｐゴシック" pitchFamily="34" charset="-128"/>
              </a:rPr>
              <a:t>Ramboll</a:t>
            </a:r>
            <a:r>
              <a:rPr lang="en-GB" altLang="ko-KR" dirty="0" smtClean="0">
                <a:solidFill>
                  <a:srgbClr val="000000"/>
                </a:solidFill>
                <a:ea typeface="ＭＳ Ｐゴシック" pitchFamily="34" charset="-128"/>
              </a:rPr>
              <a:t> Management has been engaged to manage the EU AB project.</a:t>
            </a:r>
          </a:p>
          <a:p>
            <a:pPr marL="174625" indent="-174625" algn="just" eaLnBrk="1" hangingPunct="1">
              <a:spcBef>
                <a:spcPct val="0"/>
              </a:spcBef>
              <a:buClr>
                <a:srgbClr val="870B69"/>
              </a:buClr>
              <a:buFont typeface="Wingdings" pitchFamily="2" charset="2"/>
              <a:buNone/>
            </a:pPr>
            <a:endParaRPr lang="en-GB" altLang="ko-KR" dirty="0" smtClean="0">
              <a:solidFill>
                <a:srgbClr val="000000"/>
              </a:solidFill>
              <a:ea typeface="ＭＳ Ｐゴシック" pitchFamily="34" charset="-128"/>
            </a:endParaRPr>
          </a:p>
          <a:p>
            <a:pPr marL="174625" indent="-174625" algn="just" eaLnBrk="1" hangingPunct="1">
              <a:spcBef>
                <a:spcPct val="0"/>
              </a:spcBef>
              <a:buClr>
                <a:srgbClr val="870B69"/>
              </a:buClr>
              <a:buFont typeface="Wingdings" pitchFamily="2" charset="2"/>
              <a:buChar char="§"/>
            </a:pPr>
            <a:r>
              <a:rPr lang="en-GB" dirty="0" smtClean="0">
                <a:ea typeface="ＭＳ Ｐゴシック" pitchFamily="34" charset="-128"/>
              </a:rPr>
              <a:t>The project started in September 2007 and will now be extended to </a:t>
            </a:r>
            <a:r>
              <a:rPr lang="en-GB" dirty="0" err="1" smtClean="0">
                <a:ea typeface="ＭＳ Ｐゴシック" pitchFamily="34" charset="-128"/>
              </a:rPr>
              <a:t>prolongue</a:t>
            </a:r>
            <a:r>
              <a:rPr lang="en-GB" dirty="0" smtClean="0">
                <a:ea typeface="ＭＳ Ｐゴシック" pitchFamily="34" charset="-128"/>
              </a:rPr>
              <a:t> the efforts of the Consortium. </a:t>
            </a:r>
          </a:p>
          <a:p>
            <a:pPr marL="174625" indent="-174625" algn="just" eaLnBrk="1" hangingPunct="1">
              <a:spcBef>
                <a:spcPct val="0"/>
              </a:spcBef>
              <a:buClr>
                <a:srgbClr val="870B69"/>
              </a:buClr>
              <a:buFont typeface="Wingdings" pitchFamily="2" charset="2"/>
              <a:buChar char="§"/>
            </a:pPr>
            <a:endParaRPr lang="en-GB" dirty="0" smtClean="0">
              <a:solidFill>
                <a:srgbClr val="000000"/>
              </a:solidFill>
              <a:ea typeface="ＭＳ Ｐゴシック" pitchFamily="34" charset="-128"/>
              <a:cs typeface="Arial" pitchFamily="34" charset="0"/>
            </a:endParaRPr>
          </a:p>
          <a:p>
            <a:pPr marL="174625" indent="-174625" algn="just" eaLnBrk="1" hangingPunct="1">
              <a:spcBef>
                <a:spcPct val="0"/>
              </a:spcBef>
              <a:buClr>
                <a:srgbClr val="870B69"/>
              </a:buClr>
              <a:buFont typeface="Wingdings" pitchFamily="2" charset="2"/>
              <a:buChar char="§"/>
            </a:pPr>
            <a:r>
              <a:rPr lang="en-GB" dirty="0" smtClean="0">
                <a:solidFill>
                  <a:srgbClr val="000000"/>
                </a:solidFill>
                <a:ea typeface="ＭＳ Ｐゴシック" pitchFamily="34" charset="-128"/>
                <a:cs typeface="Arial" pitchFamily="34" charset="0"/>
              </a:rPr>
              <a:t>The Commission will launch a big </a:t>
            </a:r>
            <a:r>
              <a:rPr lang="en-GB" b="1" dirty="0" smtClean="0">
                <a:solidFill>
                  <a:srgbClr val="000000"/>
                </a:solidFill>
                <a:ea typeface="ＭＳ Ｐゴシック" pitchFamily="34" charset="-128"/>
                <a:cs typeface="Arial" pitchFamily="34" charset="0"/>
              </a:rPr>
              <a:t>communication on the Action Programme</a:t>
            </a:r>
            <a:r>
              <a:rPr lang="en-GB" dirty="0" smtClean="0">
                <a:solidFill>
                  <a:srgbClr val="000000"/>
                </a:solidFill>
                <a:ea typeface="ＭＳ Ｐゴシック" pitchFamily="34" charset="-128"/>
                <a:cs typeface="Arial" pitchFamily="34" charset="0"/>
              </a:rPr>
              <a:t> in </a:t>
            </a:r>
            <a:r>
              <a:rPr lang="en-GB" b="1" dirty="0" smtClean="0">
                <a:solidFill>
                  <a:srgbClr val="000000"/>
                </a:solidFill>
                <a:ea typeface="ＭＳ Ｐゴシック" pitchFamily="34" charset="-128"/>
                <a:cs typeface="Arial" pitchFamily="34" charset="0"/>
              </a:rPr>
              <a:t>October 2009</a:t>
            </a:r>
            <a:r>
              <a:rPr lang="en-GB" dirty="0" smtClean="0">
                <a:solidFill>
                  <a:srgbClr val="000000"/>
                </a:solidFill>
                <a:ea typeface="ＭＳ Ｐゴシック" pitchFamily="34" charset="-128"/>
                <a:cs typeface="Arial" pitchFamily="34" charset="0"/>
              </a:rPr>
              <a:t>. This communication will include the study results, the initiatives taken by the DG’s and the Member States to implement the recommendations as well as the programme’s next steps.</a:t>
            </a:r>
            <a:endParaRPr lang="en-GB" dirty="0" smtClean="0">
              <a:solidFill>
                <a:srgbClr val="000000"/>
              </a:solidFill>
              <a:ea typeface="Batang" pitchFamily="18" charset="-127"/>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93607"/>
          </a:xfrm>
        </p:spPr>
        <p:txBody>
          <a:bodyPr/>
          <a:lstStyle/>
          <a:p>
            <a:r>
              <a:rPr lang="nl-BE" dirty="0" smtClean="0"/>
              <a:t>Scope of the </a:t>
            </a:r>
            <a:r>
              <a:rPr lang="nl-BE" dirty="0" err="1" smtClean="0"/>
              <a:t>measurement</a:t>
            </a:r>
            <a:r>
              <a:rPr lang="nl-BE" dirty="0" smtClean="0"/>
              <a:t> </a:t>
            </a:r>
            <a:r>
              <a:rPr lang="nl-BE" dirty="0" err="1" smtClean="0"/>
              <a:t>work</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3</a:t>
            </a:fld>
            <a:r>
              <a:rPr lang="nl-NL" smtClean="0"/>
              <a:t> -</a:t>
            </a:r>
            <a:endParaRPr lang="nl-NL"/>
          </a:p>
        </p:txBody>
      </p:sp>
      <p:sp>
        <p:nvSpPr>
          <p:cNvPr id="33" name="Rectangle 3"/>
          <p:cNvSpPr>
            <a:spLocks noChangeArrowheads="1"/>
          </p:cNvSpPr>
          <p:nvPr/>
        </p:nvSpPr>
        <p:spPr bwMode="auto">
          <a:xfrm>
            <a:off x="95216" y="1016019"/>
            <a:ext cx="6864350" cy="431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l">
              <a:lnSpc>
                <a:spcPct val="85000"/>
              </a:lnSpc>
              <a:spcBef>
                <a:spcPct val="0"/>
              </a:spcBef>
            </a:pPr>
            <a:r>
              <a:rPr lang="en-US" sz="1400" b="1">
                <a:solidFill>
                  <a:schemeClr val="bg1"/>
                </a:solidFill>
                <a:ea typeface="ＭＳ Ｐゴシック" pitchFamily="34" charset="-128"/>
              </a:rPr>
              <a:t>Total EU law</a:t>
            </a:r>
          </a:p>
        </p:txBody>
      </p:sp>
      <p:sp>
        <p:nvSpPr>
          <p:cNvPr id="39" name="Rectangle 4"/>
          <p:cNvSpPr>
            <a:spLocks noChangeArrowheads="1"/>
          </p:cNvSpPr>
          <p:nvPr/>
        </p:nvSpPr>
        <p:spPr bwMode="auto">
          <a:xfrm>
            <a:off x="5164104" y="1016019"/>
            <a:ext cx="2109787" cy="431800"/>
          </a:xfrm>
          <a:prstGeom prst="rect">
            <a:avLst/>
          </a:prstGeom>
          <a:solidFill>
            <a:srgbClr val="C0C0C0"/>
          </a:solidFill>
          <a:ln w="9525">
            <a:solidFill>
              <a:schemeClr val="tx1"/>
            </a:solidFill>
            <a:miter lim="800000"/>
            <a:headEnd/>
            <a:tailEnd/>
          </a:ln>
        </p:spPr>
        <p:txBody>
          <a:bodyPr wrap="none" anchor="ctr"/>
          <a:lstStyle/>
          <a:p>
            <a:pPr>
              <a:lnSpc>
                <a:spcPct val="85000"/>
              </a:lnSpc>
              <a:spcBef>
                <a:spcPct val="0"/>
              </a:spcBef>
            </a:pPr>
            <a:r>
              <a:rPr lang="en-US" sz="1400" b="1">
                <a:solidFill>
                  <a:schemeClr val="bg1"/>
                </a:solidFill>
                <a:ea typeface="ＭＳ Ｐゴシック" pitchFamily="34" charset="-128"/>
              </a:rPr>
              <a:t>EU AB program</a:t>
            </a:r>
          </a:p>
        </p:txBody>
      </p:sp>
      <p:sp>
        <p:nvSpPr>
          <p:cNvPr id="44" name="Text Box 5"/>
          <p:cNvSpPr txBox="1">
            <a:spLocks noChangeArrowheads="1"/>
          </p:cNvSpPr>
          <p:nvPr/>
        </p:nvSpPr>
        <p:spPr bwMode="auto">
          <a:xfrm>
            <a:off x="7386604" y="1043006"/>
            <a:ext cx="2417762" cy="247650"/>
          </a:xfrm>
          <a:prstGeom prst="rect">
            <a:avLst/>
          </a:prstGeom>
          <a:noFill/>
          <a:ln w="9525">
            <a:noFill/>
            <a:miter lim="800000"/>
            <a:headEnd/>
            <a:tailEnd/>
          </a:ln>
        </p:spPr>
        <p:txBody>
          <a:bodyPr>
            <a:spAutoFit/>
          </a:bodyPr>
          <a:lstStyle/>
          <a:p>
            <a:pPr algn="r">
              <a:lnSpc>
                <a:spcPct val="85000"/>
              </a:lnSpc>
              <a:spcBef>
                <a:spcPct val="0"/>
              </a:spcBef>
            </a:pPr>
            <a:r>
              <a:rPr lang="en-US" b="1" i="1" dirty="0">
                <a:ea typeface="ＭＳ Ｐゴシック" pitchFamily="34" charset="-128"/>
              </a:rPr>
              <a:t>13 </a:t>
            </a:r>
            <a:r>
              <a:rPr lang="en-US" b="1" i="1" dirty="0" smtClean="0">
                <a:ea typeface="ＭＳ Ｐゴシック" pitchFamily="34" charset="-128"/>
              </a:rPr>
              <a:t>Priority Areas </a:t>
            </a:r>
            <a:r>
              <a:rPr lang="en-US" b="1" i="1" dirty="0">
                <a:ea typeface="ＭＳ Ｐゴシック" pitchFamily="34" charset="-128"/>
              </a:rPr>
              <a:t>are selected  </a:t>
            </a:r>
          </a:p>
        </p:txBody>
      </p:sp>
      <p:sp>
        <p:nvSpPr>
          <p:cNvPr id="48" name="Text Box 6"/>
          <p:cNvSpPr txBox="1">
            <a:spLocks noChangeArrowheads="1"/>
          </p:cNvSpPr>
          <p:nvPr/>
        </p:nvSpPr>
        <p:spPr bwMode="auto">
          <a:xfrm>
            <a:off x="6413466" y="2454294"/>
            <a:ext cx="3470275" cy="714375"/>
          </a:xfrm>
          <a:prstGeom prst="rect">
            <a:avLst/>
          </a:prstGeom>
          <a:noFill/>
          <a:ln w="9525">
            <a:noFill/>
            <a:miter lim="800000"/>
            <a:headEnd/>
            <a:tailEnd/>
          </a:ln>
        </p:spPr>
        <p:txBody>
          <a:bodyPr>
            <a:spAutoFit/>
          </a:bodyPr>
          <a:lstStyle/>
          <a:p>
            <a:pPr algn="r">
              <a:lnSpc>
                <a:spcPct val="85000"/>
              </a:lnSpc>
            </a:pPr>
            <a:r>
              <a:rPr lang="en-US" b="1" i="1" dirty="0">
                <a:ea typeface="ＭＳ Ｐゴシック" pitchFamily="34" charset="-128"/>
              </a:rPr>
              <a:t>Based on mapping of IOs stemming from 43 legislative acts, 20% of IOs are measured (workshop / interview) and the cost of 80% remaining IOs is estimated by experts</a:t>
            </a:r>
          </a:p>
        </p:txBody>
      </p:sp>
      <p:sp>
        <p:nvSpPr>
          <p:cNvPr id="54" name="Text Box 7"/>
          <p:cNvSpPr txBox="1">
            <a:spLocks noChangeArrowheads="1"/>
          </p:cNvSpPr>
          <p:nvPr/>
        </p:nvSpPr>
        <p:spPr bwMode="auto">
          <a:xfrm>
            <a:off x="6256304" y="3319481"/>
            <a:ext cx="3548062" cy="1273175"/>
          </a:xfrm>
          <a:prstGeom prst="rect">
            <a:avLst/>
          </a:prstGeom>
          <a:noFill/>
          <a:ln w="9525">
            <a:noFill/>
            <a:miter lim="800000"/>
            <a:headEnd/>
            <a:tailEnd/>
          </a:ln>
        </p:spPr>
        <p:txBody>
          <a:bodyPr>
            <a:spAutoFit/>
          </a:bodyPr>
          <a:lstStyle/>
          <a:p>
            <a:pPr algn="r">
              <a:lnSpc>
                <a:spcPct val="85000"/>
              </a:lnSpc>
            </a:pPr>
            <a:r>
              <a:rPr lang="en-US" b="1" i="1" dirty="0">
                <a:ea typeface="ＭＳ Ｐゴシック" pitchFamily="34" charset="-128"/>
              </a:rPr>
              <a:t>For every priority area, field measurements are gathered in 6 member states; Data from 4 </a:t>
            </a:r>
            <a:r>
              <a:rPr lang="en-US" b="1" i="1" dirty="0" smtClean="0">
                <a:ea typeface="ＭＳ Ｐゴシック" pitchFamily="34" charset="-128"/>
              </a:rPr>
              <a:t>Member States </a:t>
            </a:r>
            <a:r>
              <a:rPr lang="en-US" b="1" i="1" dirty="0">
                <a:ea typeface="ＭＳ Ｐゴシック" pitchFamily="34" charset="-128"/>
              </a:rPr>
              <a:t>with existing measurements are used as well.</a:t>
            </a:r>
          </a:p>
          <a:p>
            <a:pPr algn="r">
              <a:lnSpc>
                <a:spcPct val="85000"/>
              </a:lnSpc>
            </a:pPr>
            <a:r>
              <a:rPr lang="en-US" b="1" i="1" dirty="0">
                <a:ea typeface="ＭＳ Ｐゴシック" pitchFamily="34" charset="-128"/>
              </a:rPr>
              <a:t>For the 17 remaining </a:t>
            </a:r>
            <a:r>
              <a:rPr lang="en-US" b="1" i="1" dirty="0" smtClean="0">
                <a:ea typeface="ＭＳ Ｐゴシック" pitchFamily="34" charset="-128"/>
              </a:rPr>
              <a:t>Member States</a:t>
            </a:r>
            <a:r>
              <a:rPr lang="en-US" b="1" i="1" dirty="0">
                <a:ea typeface="ＭＳ Ｐゴシック" pitchFamily="34" charset="-128"/>
              </a:rPr>
              <a:t>, data are estimated based on measurements from other </a:t>
            </a:r>
            <a:r>
              <a:rPr lang="en-US" b="1" i="1" dirty="0" smtClean="0">
                <a:ea typeface="ＭＳ Ｐゴシック" pitchFamily="34" charset="-128"/>
              </a:rPr>
              <a:t>Member States</a:t>
            </a:r>
            <a:r>
              <a:rPr lang="en-US" b="1" i="1" dirty="0">
                <a:ea typeface="ＭＳ Ｐゴシック" pitchFamily="34" charset="-128"/>
              </a:rPr>
              <a:t>.</a:t>
            </a:r>
            <a:r>
              <a:rPr lang="fr-FR" b="1" i="1" dirty="0">
                <a:ea typeface="ＭＳ Ｐゴシック" pitchFamily="34" charset="-128"/>
              </a:rPr>
              <a:t> </a:t>
            </a:r>
          </a:p>
        </p:txBody>
      </p:sp>
      <p:sp>
        <p:nvSpPr>
          <p:cNvPr id="59" name="Text Box 8"/>
          <p:cNvSpPr txBox="1">
            <a:spLocks noChangeArrowheads="1"/>
          </p:cNvSpPr>
          <p:nvPr/>
        </p:nvSpPr>
        <p:spPr bwMode="auto">
          <a:xfrm>
            <a:off x="6684929" y="4643456"/>
            <a:ext cx="3119437" cy="403225"/>
          </a:xfrm>
          <a:prstGeom prst="rect">
            <a:avLst/>
          </a:prstGeom>
          <a:noFill/>
          <a:ln w="9525">
            <a:noFill/>
            <a:miter lim="800000"/>
            <a:headEnd/>
            <a:tailEnd/>
          </a:ln>
        </p:spPr>
        <p:txBody>
          <a:bodyPr>
            <a:spAutoFit/>
          </a:bodyPr>
          <a:lstStyle/>
          <a:p>
            <a:pPr algn="r">
              <a:lnSpc>
                <a:spcPct val="85000"/>
              </a:lnSpc>
            </a:pPr>
            <a:r>
              <a:rPr lang="en-US" b="1" i="1">
                <a:ea typeface="ＭＳ Ｐゴシック" pitchFamily="34" charset="-128"/>
              </a:rPr>
              <a:t>For every IO to be measured, 5 companies are interviewed.</a:t>
            </a:r>
            <a:r>
              <a:rPr lang="fr-FR" b="1" i="1">
                <a:ea typeface="ＭＳ Ｐゴシック" pitchFamily="34" charset="-128"/>
              </a:rPr>
              <a:t> </a:t>
            </a:r>
          </a:p>
        </p:txBody>
      </p:sp>
      <p:sp>
        <p:nvSpPr>
          <p:cNvPr id="62" name="Rectangle 9"/>
          <p:cNvSpPr>
            <a:spLocks noChangeArrowheads="1"/>
          </p:cNvSpPr>
          <p:nvPr/>
        </p:nvSpPr>
        <p:spPr bwMode="auto">
          <a:xfrm>
            <a:off x="5086316" y="5351481"/>
            <a:ext cx="3978275" cy="720725"/>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nSpc>
                <a:spcPct val="85000"/>
              </a:lnSpc>
              <a:spcBef>
                <a:spcPct val="0"/>
              </a:spcBef>
            </a:pPr>
            <a:r>
              <a:rPr lang="fr-FR" sz="6000" b="1">
                <a:ea typeface="ＭＳ Ｐゴシック" pitchFamily="34" charset="-128"/>
              </a:rPr>
              <a:t>€</a:t>
            </a:r>
          </a:p>
        </p:txBody>
      </p:sp>
      <p:sp>
        <p:nvSpPr>
          <p:cNvPr id="63" name="Text Box 10"/>
          <p:cNvSpPr txBox="1">
            <a:spLocks noChangeArrowheads="1"/>
          </p:cNvSpPr>
          <p:nvPr/>
        </p:nvSpPr>
        <p:spPr bwMode="auto">
          <a:xfrm>
            <a:off x="1030254" y="5407044"/>
            <a:ext cx="2886075" cy="558800"/>
          </a:xfrm>
          <a:prstGeom prst="rect">
            <a:avLst/>
          </a:prstGeom>
          <a:noFill/>
          <a:ln w="9525">
            <a:noFill/>
            <a:miter lim="800000"/>
            <a:headEnd/>
            <a:tailEnd/>
          </a:ln>
        </p:spPr>
        <p:txBody>
          <a:bodyPr>
            <a:spAutoFit/>
          </a:bodyPr>
          <a:lstStyle/>
          <a:p>
            <a:pPr algn="r">
              <a:lnSpc>
                <a:spcPct val="85000"/>
              </a:lnSpc>
            </a:pPr>
            <a:r>
              <a:rPr lang="en-US" b="1" i="1" dirty="0">
                <a:ea typeface="ＭＳ Ｐゴシック" pitchFamily="34" charset="-128"/>
              </a:rPr>
              <a:t>The measurement results are extrapolated to obtain results in the 27 </a:t>
            </a:r>
            <a:r>
              <a:rPr lang="en-US" b="1" i="1" dirty="0" smtClean="0">
                <a:ea typeface="ＭＳ Ｐゴシック" pitchFamily="34" charset="-128"/>
              </a:rPr>
              <a:t>Member States</a:t>
            </a:r>
            <a:endParaRPr lang="en-US" b="1" i="1" dirty="0">
              <a:ea typeface="ＭＳ Ｐゴシック" pitchFamily="34" charset="-128"/>
            </a:endParaRPr>
          </a:p>
        </p:txBody>
      </p:sp>
      <p:cxnSp>
        <p:nvCxnSpPr>
          <p:cNvPr id="64" name="AutoShape 11"/>
          <p:cNvCxnSpPr>
            <a:cxnSpLocks noChangeShapeType="1"/>
            <a:stCxn id="39" idx="2"/>
            <a:endCxn id="68" idx="0"/>
          </p:cNvCxnSpPr>
          <p:nvPr/>
        </p:nvCxnSpPr>
        <p:spPr bwMode="auto">
          <a:xfrm rot="5400000">
            <a:off x="3902836" y="-27763"/>
            <a:ext cx="360362" cy="3311525"/>
          </a:xfrm>
          <a:prstGeom prst="bentConnector3">
            <a:avLst>
              <a:gd name="adj1" fmla="val 49778"/>
            </a:avLst>
          </a:prstGeom>
          <a:noFill/>
          <a:ln w="9525">
            <a:solidFill>
              <a:schemeClr val="tx1"/>
            </a:solidFill>
            <a:miter lim="800000"/>
            <a:headEnd/>
            <a:tailEnd type="triangle" w="med" len="med"/>
          </a:ln>
        </p:spPr>
      </p:cxnSp>
      <p:sp>
        <p:nvSpPr>
          <p:cNvPr id="66" name="AutoShape 12"/>
          <p:cNvSpPr>
            <a:spLocks/>
          </p:cNvSpPr>
          <p:nvPr/>
        </p:nvSpPr>
        <p:spPr bwMode="auto">
          <a:xfrm rot="16200000">
            <a:off x="2278029" y="1457344"/>
            <a:ext cx="153987" cy="3589337"/>
          </a:xfrm>
          <a:prstGeom prst="leftBrace">
            <a:avLst>
              <a:gd name="adj1" fmla="val 194245"/>
              <a:gd name="adj2" fmla="val 50000"/>
            </a:avLst>
          </a:prstGeom>
          <a:noFill/>
          <a:ln w="9525">
            <a:solidFill>
              <a:schemeClr val="tx1"/>
            </a:solidFill>
            <a:round/>
            <a:headEnd/>
            <a:tailEnd/>
          </a:ln>
        </p:spPr>
        <p:txBody>
          <a:bodyPr wrap="none" anchor="ctr"/>
          <a:lstStyle/>
          <a:p>
            <a:endParaRPr lang="nl-BE"/>
          </a:p>
        </p:txBody>
      </p:sp>
      <p:sp>
        <p:nvSpPr>
          <p:cNvPr id="67" name="AutoShape 13"/>
          <p:cNvSpPr>
            <a:spLocks noChangeArrowheads="1"/>
          </p:cNvSpPr>
          <p:nvPr/>
        </p:nvSpPr>
        <p:spPr bwMode="auto">
          <a:xfrm rot="5400000">
            <a:off x="4144929" y="5275281"/>
            <a:ext cx="792162" cy="623888"/>
          </a:xfrm>
          <a:custGeom>
            <a:avLst/>
            <a:gdLst>
              <a:gd name="T0" fmla="*/ 20751932 w 21600"/>
              <a:gd name="T1" fmla="*/ 0 h 21600"/>
              <a:gd name="T2" fmla="*/ 12450623 w 21600"/>
              <a:gd name="T3" fmla="*/ 6006741 h 21600"/>
              <a:gd name="T4" fmla="*/ 0 w 21600"/>
              <a:gd name="T5" fmla="*/ 15017676 h 21600"/>
              <a:gd name="T6" fmla="*/ 12450623 w 21600"/>
              <a:gd name="T7" fmla="*/ 18020197 h 21600"/>
              <a:gd name="T8" fmla="*/ 24901246 w 21600"/>
              <a:gd name="T9" fmla="*/ 12514037 h 21600"/>
              <a:gd name="T10" fmla="*/ 29051880 w 21600"/>
              <a:gd name="T11" fmla="*/ 6006741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endParaRPr lang="nl-BE"/>
          </a:p>
        </p:txBody>
      </p:sp>
      <p:sp>
        <p:nvSpPr>
          <p:cNvPr id="68" name="Rectangle 14"/>
          <p:cNvSpPr>
            <a:spLocks noChangeArrowheads="1"/>
          </p:cNvSpPr>
          <p:nvPr/>
        </p:nvSpPr>
        <p:spPr bwMode="auto">
          <a:xfrm>
            <a:off x="328579" y="1808181"/>
            <a:ext cx="4603750" cy="431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l">
              <a:lnSpc>
                <a:spcPct val="85000"/>
              </a:lnSpc>
              <a:spcBef>
                <a:spcPct val="0"/>
              </a:spcBef>
            </a:pPr>
            <a:r>
              <a:rPr lang="en-US" sz="1400" b="1" dirty="0">
                <a:solidFill>
                  <a:schemeClr val="bg1"/>
                </a:solidFill>
                <a:latin typeface="+mn-lt"/>
                <a:ea typeface="ＭＳ Ｐゴシック" pitchFamily="34" charset="-128"/>
              </a:rPr>
              <a:t>13 Priority </a:t>
            </a:r>
            <a:r>
              <a:rPr lang="en-US" sz="1400" b="1" dirty="0" smtClean="0">
                <a:solidFill>
                  <a:schemeClr val="bg1"/>
                </a:solidFill>
                <a:latin typeface="+mn-lt"/>
                <a:ea typeface="ＭＳ Ｐゴシック" pitchFamily="34" charset="-128"/>
              </a:rPr>
              <a:t>Areas  </a:t>
            </a:r>
            <a:endParaRPr lang="en-US" sz="1400" b="1" dirty="0">
              <a:solidFill>
                <a:schemeClr val="bg1"/>
              </a:solidFill>
              <a:latin typeface="+mn-lt"/>
              <a:ea typeface="ＭＳ Ｐゴシック" pitchFamily="34" charset="-128"/>
            </a:endParaRPr>
          </a:p>
        </p:txBody>
      </p:sp>
      <p:sp>
        <p:nvSpPr>
          <p:cNvPr id="69" name="Rectangle 15"/>
          <p:cNvSpPr>
            <a:spLocks noChangeArrowheads="1"/>
          </p:cNvSpPr>
          <p:nvPr/>
        </p:nvSpPr>
        <p:spPr bwMode="auto">
          <a:xfrm>
            <a:off x="4543391" y="1808181"/>
            <a:ext cx="1951038" cy="431800"/>
          </a:xfrm>
          <a:prstGeom prst="rect">
            <a:avLst/>
          </a:prstGeom>
          <a:solidFill>
            <a:srgbClr val="C0C0C0"/>
          </a:solidFill>
          <a:ln w="9525">
            <a:solidFill>
              <a:schemeClr val="tx1"/>
            </a:solidFill>
            <a:miter lim="800000"/>
            <a:headEnd/>
            <a:tailEnd/>
          </a:ln>
        </p:spPr>
        <p:txBody>
          <a:bodyPr wrap="none" anchor="ctr"/>
          <a:lstStyle/>
          <a:p>
            <a:pPr>
              <a:lnSpc>
                <a:spcPct val="85000"/>
              </a:lnSpc>
              <a:spcBef>
                <a:spcPct val="0"/>
              </a:spcBef>
            </a:pPr>
            <a:r>
              <a:rPr lang="en-US" sz="1400" b="1">
                <a:solidFill>
                  <a:schemeClr val="bg1"/>
                </a:solidFill>
                <a:ea typeface="ＭＳ Ｐゴシック" pitchFamily="34" charset="-128"/>
              </a:rPr>
              <a:t>43 Legislative acts</a:t>
            </a:r>
          </a:p>
        </p:txBody>
      </p:sp>
      <p:sp>
        <p:nvSpPr>
          <p:cNvPr id="70" name="Rectangle 16"/>
          <p:cNvSpPr>
            <a:spLocks noChangeArrowheads="1"/>
          </p:cNvSpPr>
          <p:nvPr/>
        </p:nvSpPr>
        <p:spPr bwMode="auto">
          <a:xfrm>
            <a:off x="558766" y="2671781"/>
            <a:ext cx="3590925" cy="431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l">
              <a:lnSpc>
                <a:spcPct val="85000"/>
              </a:lnSpc>
              <a:spcBef>
                <a:spcPct val="0"/>
              </a:spcBef>
            </a:pPr>
            <a:r>
              <a:rPr lang="en-US" sz="1400" b="1">
                <a:solidFill>
                  <a:schemeClr val="bg1"/>
                </a:solidFill>
                <a:latin typeface="+mn-lt"/>
                <a:ea typeface="ＭＳ Ｐゴシック" pitchFamily="34" charset="-128"/>
              </a:rPr>
              <a:t>EU IOs</a:t>
            </a:r>
          </a:p>
        </p:txBody>
      </p:sp>
      <p:sp>
        <p:nvSpPr>
          <p:cNvPr id="71" name="Rectangle 17"/>
          <p:cNvSpPr>
            <a:spLocks noChangeArrowheads="1"/>
          </p:cNvSpPr>
          <p:nvPr/>
        </p:nvSpPr>
        <p:spPr bwMode="auto">
          <a:xfrm>
            <a:off x="4149691" y="2671781"/>
            <a:ext cx="2030413" cy="431800"/>
          </a:xfrm>
          <a:prstGeom prst="rect">
            <a:avLst/>
          </a:prstGeom>
          <a:solidFill>
            <a:srgbClr val="C0C0C0"/>
          </a:solidFill>
          <a:ln w="9525">
            <a:solidFill>
              <a:schemeClr val="tx1"/>
            </a:solidFill>
            <a:miter lim="800000"/>
            <a:headEnd/>
            <a:tailEnd/>
          </a:ln>
        </p:spPr>
        <p:txBody>
          <a:bodyPr wrap="none" anchor="ctr"/>
          <a:lstStyle/>
          <a:p>
            <a:pPr>
              <a:lnSpc>
                <a:spcPct val="85000"/>
              </a:lnSpc>
              <a:spcBef>
                <a:spcPct val="0"/>
              </a:spcBef>
            </a:pPr>
            <a:r>
              <a:rPr lang="en-US" sz="1400" b="1">
                <a:solidFill>
                  <a:schemeClr val="bg1"/>
                </a:solidFill>
                <a:ea typeface="ＭＳ Ｐゴシック" pitchFamily="34" charset="-128"/>
              </a:rPr>
              <a:t>IOs to be measured</a:t>
            </a:r>
          </a:p>
        </p:txBody>
      </p:sp>
      <p:cxnSp>
        <p:nvCxnSpPr>
          <p:cNvPr id="72" name="AutoShape 18"/>
          <p:cNvCxnSpPr>
            <a:cxnSpLocks noChangeShapeType="1"/>
            <a:stCxn id="69" idx="2"/>
            <a:endCxn id="70" idx="0"/>
          </p:cNvCxnSpPr>
          <p:nvPr/>
        </p:nvCxnSpPr>
        <p:spPr bwMode="auto">
          <a:xfrm rot="5400000">
            <a:off x="3416266" y="995381"/>
            <a:ext cx="431800" cy="2921000"/>
          </a:xfrm>
          <a:prstGeom prst="bentConnector3">
            <a:avLst>
              <a:gd name="adj1" fmla="val 50000"/>
            </a:avLst>
          </a:prstGeom>
          <a:noFill/>
          <a:ln w="9525">
            <a:solidFill>
              <a:schemeClr val="tx1"/>
            </a:solidFill>
            <a:miter lim="800000"/>
            <a:headEnd/>
            <a:tailEnd type="triangle" w="med" len="med"/>
          </a:ln>
        </p:spPr>
      </p:cxnSp>
      <p:sp>
        <p:nvSpPr>
          <p:cNvPr id="73" name="Rectangle 19"/>
          <p:cNvSpPr>
            <a:spLocks noChangeArrowheads="1"/>
          </p:cNvSpPr>
          <p:nvPr/>
        </p:nvSpPr>
        <p:spPr bwMode="auto">
          <a:xfrm>
            <a:off x="796891" y="3606819"/>
            <a:ext cx="2963863" cy="431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l">
              <a:lnSpc>
                <a:spcPct val="85000"/>
              </a:lnSpc>
              <a:spcBef>
                <a:spcPct val="0"/>
              </a:spcBef>
            </a:pPr>
            <a:r>
              <a:rPr lang="en-US" sz="1400" b="1" dirty="0">
                <a:solidFill>
                  <a:schemeClr val="bg1"/>
                </a:solidFill>
                <a:latin typeface="+mn-lt"/>
                <a:ea typeface="ＭＳ Ｐゴシック" pitchFamily="34" charset="-128"/>
              </a:rPr>
              <a:t>17 </a:t>
            </a:r>
            <a:r>
              <a:rPr lang="en-US" sz="1400" b="1" dirty="0" smtClean="0">
                <a:solidFill>
                  <a:schemeClr val="bg1"/>
                </a:solidFill>
                <a:latin typeface="+mn-lt"/>
                <a:ea typeface="ＭＳ Ｐゴシック" pitchFamily="34" charset="-128"/>
              </a:rPr>
              <a:t>Member States</a:t>
            </a:r>
            <a:endParaRPr lang="en-US" sz="1400" b="1" dirty="0">
              <a:solidFill>
                <a:schemeClr val="bg1"/>
              </a:solidFill>
              <a:latin typeface="+mn-lt"/>
              <a:ea typeface="ＭＳ Ｐゴシック" pitchFamily="34" charset="-128"/>
            </a:endParaRPr>
          </a:p>
        </p:txBody>
      </p:sp>
      <p:sp>
        <p:nvSpPr>
          <p:cNvPr id="74" name="Rectangle 20"/>
          <p:cNvSpPr>
            <a:spLocks noChangeArrowheads="1"/>
          </p:cNvSpPr>
          <p:nvPr/>
        </p:nvSpPr>
        <p:spPr bwMode="auto">
          <a:xfrm>
            <a:off x="4697379" y="3606819"/>
            <a:ext cx="935037" cy="431800"/>
          </a:xfrm>
          <a:prstGeom prst="rect">
            <a:avLst/>
          </a:prstGeom>
          <a:solidFill>
            <a:srgbClr val="C0C0C0"/>
          </a:solidFill>
          <a:ln w="9525">
            <a:solidFill>
              <a:schemeClr val="tx1"/>
            </a:solidFill>
            <a:miter lim="800000"/>
            <a:headEnd/>
            <a:tailEnd/>
          </a:ln>
        </p:spPr>
        <p:txBody>
          <a:bodyPr wrap="none" anchor="ctr"/>
          <a:lstStyle/>
          <a:p>
            <a:pPr>
              <a:lnSpc>
                <a:spcPct val="85000"/>
              </a:lnSpc>
              <a:spcBef>
                <a:spcPct val="0"/>
              </a:spcBef>
            </a:pPr>
            <a:r>
              <a:rPr lang="fr-FR" sz="1400" b="1">
                <a:solidFill>
                  <a:schemeClr val="bg1"/>
                </a:solidFill>
                <a:ea typeface="ＭＳ Ｐゴシック" pitchFamily="34" charset="-128"/>
              </a:rPr>
              <a:t>6 MS  </a:t>
            </a:r>
          </a:p>
        </p:txBody>
      </p:sp>
      <p:sp>
        <p:nvSpPr>
          <p:cNvPr id="75" name="Rectangle 21"/>
          <p:cNvSpPr>
            <a:spLocks noChangeArrowheads="1"/>
          </p:cNvSpPr>
          <p:nvPr/>
        </p:nvSpPr>
        <p:spPr bwMode="auto">
          <a:xfrm>
            <a:off x="3760754" y="3606819"/>
            <a:ext cx="981075" cy="431800"/>
          </a:xfrm>
          <a:prstGeom prst="rect">
            <a:avLst/>
          </a:prstGeom>
          <a:solidFill>
            <a:srgbClr val="C0C0C0"/>
          </a:solidFill>
          <a:ln w="9525">
            <a:solidFill>
              <a:schemeClr val="tx1"/>
            </a:solidFill>
            <a:miter lim="800000"/>
            <a:headEnd/>
            <a:tailEnd/>
          </a:ln>
        </p:spPr>
        <p:txBody>
          <a:bodyPr anchor="ctr"/>
          <a:lstStyle/>
          <a:p>
            <a:pPr>
              <a:lnSpc>
                <a:spcPct val="85000"/>
              </a:lnSpc>
              <a:spcBef>
                <a:spcPct val="0"/>
              </a:spcBef>
            </a:pPr>
            <a:r>
              <a:rPr lang="fr-FR" sz="1400" b="1">
                <a:solidFill>
                  <a:schemeClr val="bg1"/>
                </a:solidFill>
                <a:ea typeface="ＭＳ Ｐゴシック" pitchFamily="34" charset="-128"/>
              </a:rPr>
              <a:t>4 MS</a:t>
            </a:r>
          </a:p>
        </p:txBody>
      </p:sp>
      <p:sp>
        <p:nvSpPr>
          <p:cNvPr id="76" name="Rectangle 22"/>
          <p:cNvSpPr>
            <a:spLocks noChangeArrowheads="1"/>
          </p:cNvSpPr>
          <p:nvPr/>
        </p:nvSpPr>
        <p:spPr bwMode="auto">
          <a:xfrm>
            <a:off x="1187416" y="4614881"/>
            <a:ext cx="2963863" cy="431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l">
              <a:lnSpc>
                <a:spcPct val="85000"/>
              </a:lnSpc>
              <a:spcBef>
                <a:spcPct val="0"/>
              </a:spcBef>
            </a:pPr>
            <a:r>
              <a:rPr lang="en-US" sz="1400" b="1">
                <a:solidFill>
                  <a:schemeClr val="bg1"/>
                </a:solidFill>
                <a:latin typeface="+mn-lt"/>
                <a:ea typeface="ＭＳ Ｐゴシック" pitchFamily="34" charset="-128"/>
              </a:rPr>
              <a:t>Total number of companies</a:t>
            </a:r>
          </a:p>
        </p:txBody>
      </p:sp>
      <p:sp>
        <p:nvSpPr>
          <p:cNvPr id="77" name="Rectangle 23"/>
          <p:cNvSpPr>
            <a:spLocks noChangeArrowheads="1"/>
          </p:cNvSpPr>
          <p:nvPr/>
        </p:nvSpPr>
        <p:spPr bwMode="auto">
          <a:xfrm>
            <a:off x="4151279" y="4616469"/>
            <a:ext cx="1403350" cy="431800"/>
          </a:xfrm>
          <a:prstGeom prst="rect">
            <a:avLst/>
          </a:prstGeom>
          <a:solidFill>
            <a:srgbClr val="C0C0C0"/>
          </a:solidFill>
          <a:ln w="9525">
            <a:solidFill>
              <a:schemeClr val="tx1"/>
            </a:solidFill>
            <a:miter lim="800000"/>
            <a:headEnd/>
            <a:tailEnd/>
          </a:ln>
        </p:spPr>
        <p:txBody>
          <a:bodyPr anchor="ctr"/>
          <a:lstStyle/>
          <a:p>
            <a:pPr>
              <a:lnSpc>
                <a:spcPct val="85000"/>
              </a:lnSpc>
              <a:spcBef>
                <a:spcPct val="0"/>
              </a:spcBef>
            </a:pPr>
            <a:r>
              <a:rPr lang="en-US" sz="1400" b="1">
                <a:solidFill>
                  <a:schemeClr val="bg1"/>
                </a:solidFill>
                <a:ea typeface="ＭＳ Ｐゴシック" pitchFamily="34" charset="-128"/>
              </a:rPr>
              <a:t>5 companies</a:t>
            </a:r>
          </a:p>
        </p:txBody>
      </p:sp>
      <p:sp>
        <p:nvSpPr>
          <p:cNvPr id="78" name="Text Box 24"/>
          <p:cNvSpPr txBox="1">
            <a:spLocks noChangeArrowheads="1"/>
          </p:cNvSpPr>
          <p:nvPr/>
        </p:nvSpPr>
        <p:spPr bwMode="auto">
          <a:xfrm>
            <a:off x="6569041" y="1806594"/>
            <a:ext cx="3314700" cy="403225"/>
          </a:xfrm>
          <a:prstGeom prst="rect">
            <a:avLst/>
          </a:prstGeom>
          <a:noFill/>
          <a:ln w="9525">
            <a:noFill/>
            <a:miter lim="800000"/>
            <a:headEnd/>
            <a:tailEnd/>
          </a:ln>
        </p:spPr>
        <p:txBody>
          <a:bodyPr>
            <a:spAutoFit/>
          </a:bodyPr>
          <a:lstStyle/>
          <a:p>
            <a:pPr algn="r">
              <a:lnSpc>
                <a:spcPct val="85000"/>
              </a:lnSpc>
            </a:pPr>
            <a:r>
              <a:rPr lang="en-US" b="1" i="1" dirty="0">
                <a:ea typeface="ＭＳ Ｐゴシック" pitchFamily="34" charset="-128"/>
              </a:rPr>
              <a:t>Within 13 </a:t>
            </a:r>
            <a:r>
              <a:rPr lang="en-US" b="1" i="1" dirty="0" smtClean="0">
                <a:ea typeface="ＭＳ Ｐゴシック" pitchFamily="34" charset="-128"/>
              </a:rPr>
              <a:t>Priority Areas</a:t>
            </a:r>
            <a:r>
              <a:rPr lang="en-US" b="1" i="1" dirty="0">
                <a:ea typeface="ＭＳ Ｐゴシック" pitchFamily="34" charset="-128"/>
              </a:rPr>
              <a:t>, 43 EU legislative acts are covered </a:t>
            </a:r>
          </a:p>
        </p:txBody>
      </p:sp>
      <p:cxnSp>
        <p:nvCxnSpPr>
          <p:cNvPr id="79" name="AutoShape 25"/>
          <p:cNvCxnSpPr>
            <a:cxnSpLocks noChangeShapeType="1"/>
            <a:stCxn id="71" idx="2"/>
            <a:endCxn id="74" idx="0"/>
          </p:cNvCxnSpPr>
          <p:nvPr/>
        </p:nvCxnSpPr>
        <p:spPr bwMode="auto">
          <a:xfrm rot="5400000">
            <a:off x="4514022" y="3355200"/>
            <a:ext cx="503238" cy="0"/>
          </a:xfrm>
          <a:prstGeom prst="straightConnector1">
            <a:avLst/>
          </a:prstGeom>
          <a:noFill/>
          <a:ln w="9525">
            <a:solidFill>
              <a:schemeClr val="tx1"/>
            </a:solidFill>
            <a:round/>
            <a:headEnd/>
            <a:tailEnd type="triangle" w="med" len="med"/>
          </a:ln>
        </p:spPr>
      </p:cxnSp>
      <p:sp>
        <p:nvSpPr>
          <p:cNvPr id="80" name="Text Box 26"/>
          <p:cNvSpPr txBox="1">
            <a:spLocks noChangeArrowheads="1"/>
          </p:cNvSpPr>
          <p:nvPr/>
        </p:nvSpPr>
        <p:spPr bwMode="auto">
          <a:xfrm>
            <a:off x="1341404" y="3257569"/>
            <a:ext cx="2027237" cy="277812"/>
          </a:xfrm>
          <a:prstGeom prst="rect">
            <a:avLst/>
          </a:prstGeom>
          <a:noFill/>
          <a:ln w="9525">
            <a:noFill/>
            <a:miter lim="800000"/>
            <a:headEnd/>
            <a:tailEnd/>
          </a:ln>
        </p:spPr>
        <p:txBody>
          <a:bodyPr lIns="95746" tIns="47874" rIns="95746" bIns="47874">
            <a:spAutoFit/>
          </a:bodyPr>
          <a:lstStyle/>
          <a:p>
            <a:pPr defTabSz="957263" eaLnBrk="1" hangingPunct="1"/>
            <a:r>
              <a:rPr lang="fr-FR">
                <a:ea typeface="ＭＳ Ｐゴシック" pitchFamily="34" charset="-128"/>
              </a:rPr>
              <a:t>Expert estimations </a:t>
            </a:r>
          </a:p>
        </p:txBody>
      </p:sp>
      <p:cxnSp>
        <p:nvCxnSpPr>
          <p:cNvPr id="81" name="AutoShape 27"/>
          <p:cNvCxnSpPr>
            <a:cxnSpLocks noChangeShapeType="1"/>
            <a:stCxn id="74" idx="2"/>
            <a:endCxn id="77" idx="0"/>
          </p:cNvCxnSpPr>
          <p:nvPr/>
        </p:nvCxnSpPr>
        <p:spPr bwMode="auto">
          <a:xfrm rot="5400000">
            <a:off x="4333048" y="4183875"/>
            <a:ext cx="577850" cy="287337"/>
          </a:xfrm>
          <a:prstGeom prst="bentConnector3">
            <a:avLst>
              <a:gd name="adj1" fmla="val 50000"/>
            </a:avLst>
          </a:prstGeom>
          <a:noFill/>
          <a:ln w="9525">
            <a:solidFill>
              <a:schemeClr val="tx1"/>
            </a:solidFill>
            <a:miter lim="800000"/>
            <a:headEnd/>
            <a:tailEnd type="triangle"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72832"/>
          </a:xfrm>
        </p:spPr>
        <p:txBody>
          <a:bodyPr/>
          <a:lstStyle/>
          <a:p>
            <a:r>
              <a:rPr lang="nl-BE" dirty="0" smtClean="0"/>
              <a:t>The project scope is </a:t>
            </a:r>
            <a:r>
              <a:rPr lang="nl-BE" dirty="0" err="1" smtClean="0"/>
              <a:t>unique</a:t>
            </a:r>
            <a:r>
              <a:rPr lang="nl-BE" dirty="0" smtClean="0"/>
              <a:t> in </a:t>
            </a:r>
            <a:r>
              <a:rPr lang="nl-BE" dirty="0" err="1" smtClean="0"/>
              <a:t>its</a:t>
            </a:r>
            <a:r>
              <a:rPr lang="nl-BE" dirty="0" smtClean="0"/>
              <a:t> </a:t>
            </a:r>
            <a:r>
              <a:rPr lang="nl-BE" dirty="0" err="1" smtClean="0"/>
              <a:t>size</a:t>
            </a:r>
            <a:r>
              <a:rPr lang="nl-BE" dirty="0" smtClean="0"/>
              <a:t>…</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4</a:t>
            </a:fld>
            <a:r>
              <a:rPr lang="nl-NL" smtClean="0"/>
              <a:t> -</a:t>
            </a:r>
            <a:endParaRPr lang="nl-NL"/>
          </a:p>
        </p:txBody>
      </p:sp>
      <p:sp>
        <p:nvSpPr>
          <p:cNvPr id="30" name="Rectangle 2">
            <a:hlinkClick r:id="rId2" action="ppaction://hlinksldjump"/>
          </p:cNvPr>
          <p:cNvSpPr>
            <a:spLocks noChangeArrowheads="1"/>
          </p:cNvSpPr>
          <p:nvPr/>
        </p:nvSpPr>
        <p:spPr bwMode="auto">
          <a:xfrm>
            <a:off x="3136015" y="1962163"/>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Agriculture and Agricultural Subsidies</a:t>
            </a:r>
            <a:endParaRPr lang="en-GB" altLang="ja-JP" sz="1000" dirty="0">
              <a:ea typeface="ＭＳ Ｐゴシック" pitchFamily="50" charset="-128"/>
            </a:endParaRPr>
          </a:p>
        </p:txBody>
      </p:sp>
      <p:sp>
        <p:nvSpPr>
          <p:cNvPr id="31" name="Rectangle 3"/>
          <p:cNvSpPr>
            <a:spLocks noChangeArrowheads="1"/>
          </p:cNvSpPr>
          <p:nvPr/>
        </p:nvSpPr>
        <p:spPr bwMode="auto">
          <a:xfrm>
            <a:off x="3136015" y="4105288"/>
            <a:ext cx="1512887"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Environment</a:t>
            </a:r>
            <a:endParaRPr lang="en-GB" altLang="ja-JP" sz="1000" dirty="0">
              <a:ea typeface="ＭＳ Ｐゴシック" pitchFamily="50" charset="-128"/>
            </a:endParaRPr>
          </a:p>
        </p:txBody>
      </p:sp>
      <p:sp>
        <p:nvSpPr>
          <p:cNvPr id="32" name="Rectangle 7"/>
          <p:cNvSpPr>
            <a:spLocks noChangeArrowheads="1"/>
          </p:cNvSpPr>
          <p:nvPr/>
        </p:nvSpPr>
        <p:spPr bwMode="auto">
          <a:xfrm>
            <a:off x="3136015" y="3390913"/>
            <a:ext cx="1512887"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Cohesion Policy</a:t>
            </a:r>
            <a:endParaRPr lang="en-GB" altLang="ja-JP" sz="1000" dirty="0">
              <a:ea typeface="ＭＳ Ｐゴシック" pitchFamily="50" charset="-128"/>
            </a:endParaRPr>
          </a:p>
        </p:txBody>
      </p:sp>
      <p:sp>
        <p:nvSpPr>
          <p:cNvPr id="34" name="Rectangle 8"/>
          <p:cNvSpPr>
            <a:spLocks noChangeArrowheads="1"/>
          </p:cNvSpPr>
          <p:nvPr/>
        </p:nvSpPr>
        <p:spPr bwMode="auto">
          <a:xfrm>
            <a:off x="3136015" y="5546738"/>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marL="342900" indent="-342900" algn="ctr" eaLnBrk="1" hangingPunct="1">
              <a:lnSpc>
                <a:spcPct val="94000"/>
              </a:lnSpc>
              <a:spcBef>
                <a:spcPct val="0"/>
              </a:spcBef>
              <a:spcAft>
                <a:spcPct val="36000"/>
              </a:spcAft>
            </a:pPr>
            <a:r>
              <a:rPr lang="en-GB" altLang="ja-JP" sz="1000" dirty="0" smtClean="0">
                <a:ea typeface="ＭＳ Ｐゴシック" pitchFamily="50" charset="-128"/>
              </a:rPr>
              <a:t>Fisheries</a:t>
            </a:r>
            <a:endParaRPr lang="en-GB" altLang="ja-JP" sz="1000" dirty="0">
              <a:ea typeface="ＭＳ Ｐゴシック" pitchFamily="50" charset="-128"/>
            </a:endParaRPr>
          </a:p>
        </p:txBody>
      </p:sp>
      <p:sp>
        <p:nvSpPr>
          <p:cNvPr id="35" name="Rectangle 9"/>
          <p:cNvSpPr>
            <a:spLocks noChangeArrowheads="1"/>
          </p:cNvSpPr>
          <p:nvPr/>
        </p:nvSpPr>
        <p:spPr bwMode="auto">
          <a:xfrm>
            <a:off x="3136015" y="2714638"/>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Company Law</a:t>
            </a:r>
            <a:endParaRPr lang="en-GB" altLang="ja-JP" sz="1000" dirty="0">
              <a:ea typeface="ＭＳ Ｐゴシック" pitchFamily="50" charset="-128"/>
            </a:endParaRPr>
          </a:p>
        </p:txBody>
      </p:sp>
      <p:sp>
        <p:nvSpPr>
          <p:cNvPr id="36" name="Rectangle 10"/>
          <p:cNvSpPr>
            <a:spLocks noChangeArrowheads="1"/>
          </p:cNvSpPr>
          <p:nvPr/>
        </p:nvSpPr>
        <p:spPr bwMode="auto">
          <a:xfrm>
            <a:off x="3136015" y="4832363"/>
            <a:ext cx="1511300" cy="400050"/>
          </a:xfrm>
          <a:prstGeom prst="rect">
            <a:avLst/>
          </a:prstGeom>
          <a:solidFill>
            <a:srgbClr val="66FF33"/>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b="1" dirty="0" smtClean="0">
                <a:ea typeface="ＭＳ Ｐゴシック" pitchFamily="50" charset="-128"/>
              </a:rPr>
              <a:t>Financial Services</a:t>
            </a:r>
            <a:endParaRPr lang="en-GB" altLang="ja-JP" sz="1000" b="1" dirty="0">
              <a:ea typeface="ＭＳ Ｐゴシック" pitchFamily="50" charset="-128"/>
            </a:endParaRPr>
          </a:p>
        </p:txBody>
      </p:sp>
      <p:sp>
        <p:nvSpPr>
          <p:cNvPr id="37" name="Oval 61"/>
          <p:cNvSpPr>
            <a:spLocks noChangeArrowheads="1"/>
          </p:cNvSpPr>
          <p:nvPr/>
        </p:nvSpPr>
        <p:spPr bwMode="auto">
          <a:xfrm>
            <a:off x="2894715" y="1868501"/>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algn="ctr">
              <a:lnSpc>
                <a:spcPct val="110000"/>
              </a:lnSpc>
              <a:spcBef>
                <a:spcPct val="0"/>
              </a:spcBef>
            </a:pPr>
            <a:r>
              <a:rPr lang="en-GB" altLang="ja-JP" sz="1400" b="1">
                <a:solidFill>
                  <a:srgbClr val="FFFFFF"/>
                </a:solidFill>
                <a:ea typeface="ＭＳ Ｐゴシック" pitchFamily="50" charset="-128"/>
                <a:sym typeface="Wingdings" pitchFamily="2" charset="2"/>
              </a:rPr>
              <a:t>1</a:t>
            </a:r>
          </a:p>
        </p:txBody>
      </p:sp>
      <p:sp>
        <p:nvSpPr>
          <p:cNvPr id="38" name="Oval 62"/>
          <p:cNvSpPr>
            <a:spLocks noChangeArrowheads="1"/>
          </p:cNvSpPr>
          <p:nvPr/>
        </p:nvSpPr>
        <p:spPr bwMode="auto">
          <a:xfrm>
            <a:off x="2894715" y="2582876"/>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a:solidFill>
                  <a:srgbClr val="FFFFFF"/>
                </a:solidFill>
                <a:ea typeface="ＭＳ Ｐゴシック" pitchFamily="50" charset="-128"/>
                <a:sym typeface="Wingdings" pitchFamily="2" charset="2"/>
              </a:rPr>
              <a:t>2</a:t>
            </a:r>
          </a:p>
        </p:txBody>
      </p:sp>
      <p:sp>
        <p:nvSpPr>
          <p:cNvPr id="40" name="Oval 63"/>
          <p:cNvSpPr>
            <a:spLocks noChangeArrowheads="1"/>
          </p:cNvSpPr>
          <p:nvPr/>
        </p:nvSpPr>
        <p:spPr bwMode="auto">
          <a:xfrm>
            <a:off x="2894715" y="3297251"/>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a:solidFill>
                  <a:srgbClr val="FFFFFF"/>
                </a:solidFill>
                <a:ea typeface="ＭＳ Ｐゴシック" pitchFamily="50" charset="-128"/>
                <a:sym typeface="Wingdings" pitchFamily="2" charset="2"/>
              </a:rPr>
              <a:t>3</a:t>
            </a:r>
          </a:p>
        </p:txBody>
      </p:sp>
      <p:sp>
        <p:nvSpPr>
          <p:cNvPr id="41" name="Oval 64"/>
          <p:cNvSpPr>
            <a:spLocks noChangeArrowheads="1"/>
          </p:cNvSpPr>
          <p:nvPr/>
        </p:nvSpPr>
        <p:spPr bwMode="auto">
          <a:xfrm>
            <a:off x="2894715" y="4011626"/>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a:solidFill>
                  <a:srgbClr val="FFFFFF"/>
                </a:solidFill>
                <a:ea typeface="ＭＳ Ｐゴシック" pitchFamily="50" charset="-128"/>
                <a:sym typeface="Wingdings" pitchFamily="2" charset="2"/>
              </a:rPr>
              <a:t>4</a:t>
            </a:r>
          </a:p>
        </p:txBody>
      </p:sp>
      <p:sp>
        <p:nvSpPr>
          <p:cNvPr id="42" name="Oval 65"/>
          <p:cNvSpPr>
            <a:spLocks noChangeArrowheads="1"/>
          </p:cNvSpPr>
          <p:nvPr/>
        </p:nvSpPr>
        <p:spPr bwMode="auto">
          <a:xfrm>
            <a:off x="2894715" y="4726001"/>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a:solidFill>
                  <a:srgbClr val="FFFFFF"/>
                </a:solidFill>
                <a:ea typeface="ＭＳ Ｐゴシック" pitchFamily="50" charset="-128"/>
                <a:sym typeface="Wingdings" pitchFamily="2" charset="2"/>
              </a:rPr>
              <a:t>5</a:t>
            </a:r>
          </a:p>
        </p:txBody>
      </p:sp>
      <p:sp>
        <p:nvSpPr>
          <p:cNvPr id="43" name="Oval 66"/>
          <p:cNvSpPr>
            <a:spLocks noChangeArrowheads="1"/>
          </p:cNvSpPr>
          <p:nvPr/>
        </p:nvSpPr>
        <p:spPr bwMode="auto">
          <a:xfrm>
            <a:off x="2894715" y="5440376"/>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a:solidFill>
                  <a:srgbClr val="FFFFFF"/>
                </a:solidFill>
                <a:ea typeface="ＭＳ Ｐゴシック" pitchFamily="50" charset="-128"/>
                <a:sym typeface="Wingdings" pitchFamily="2" charset="2"/>
              </a:rPr>
              <a:t>6</a:t>
            </a:r>
          </a:p>
        </p:txBody>
      </p:sp>
      <p:sp>
        <p:nvSpPr>
          <p:cNvPr id="45" name="Rectangle 2">
            <a:hlinkClick r:id="rId2" action="ppaction://hlinksldjump"/>
          </p:cNvPr>
          <p:cNvSpPr>
            <a:spLocks noChangeArrowheads="1"/>
          </p:cNvSpPr>
          <p:nvPr/>
        </p:nvSpPr>
        <p:spPr bwMode="auto">
          <a:xfrm>
            <a:off x="5065817" y="1960453"/>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Food Safety</a:t>
            </a:r>
            <a:endParaRPr lang="en-GB" altLang="ja-JP" sz="1000" dirty="0">
              <a:ea typeface="ＭＳ Ｐゴシック" pitchFamily="50" charset="-128"/>
            </a:endParaRPr>
          </a:p>
        </p:txBody>
      </p:sp>
      <p:sp>
        <p:nvSpPr>
          <p:cNvPr id="46" name="Rectangle 3"/>
          <p:cNvSpPr>
            <a:spLocks noChangeArrowheads="1"/>
          </p:cNvSpPr>
          <p:nvPr/>
        </p:nvSpPr>
        <p:spPr bwMode="auto">
          <a:xfrm>
            <a:off x="5065817" y="4103578"/>
            <a:ext cx="1512887" cy="400050"/>
          </a:xfrm>
          <a:prstGeom prst="rect">
            <a:avLst/>
          </a:prstGeom>
          <a:solidFill>
            <a:srgbClr val="66FF33"/>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b="1" dirty="0" smtClean="0">
                <a:ea typeface="ＭＳ Ｐゴシック" pitchFamily="50" charset="-128"/>
              </a:rPr>
              <a:t>Statistics</a:t>
            </a:r>
            <a:endParaRPr lang="en-GB" altLang="ja-JP" sz="1000" b="1" dirty="0">
              <a:ea typeface="ＭＳ Ｐゴシック" pitchFamily="50" charset="-128"/>
            </a:endParaRPr>
          </a:p>
        </p:txBody>
      </p:sp>
      <p:sp>
        <p:nvSpPr>
          <p:cNvPr id="47" name="Rectangle 7"/>
          <p:cNvSpPr>
            <a:spLocks noChangeArrowheads="1"/>
          </p:cNvSpPr>
          <p:nvPr/>
        </p:nvSpPr>
        <p:spPr bwMode="auto">
          <a:xfrm>
            <a:off x="5065817" y="3389203"/>
            <a:ext cx="1512887"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Public Procurement</a:t>
            </a:r>
            <a:endParaRPr lang="en-GB" altLang="ja-JP" sz="1000" dirty="0">
              <a:ea typeface="ＭＳ Ｐゴシック" pitchFamily="50" charset="-128"/>
            </a:endParaRPr>
          </a:p>
        </p:txBody>
      </p:sp>
      <p:sp>
        <p:nvSpPr>
          <p:cNvPr id="49" name="Rectangle 8"/>
          <p:cNvSpPr>
            <a:spLocks noChangeArrowheads="1"/>
          </p:cNvSpPr>
          <p:nvPr/>
        </p:nvSpPr>
        <p:spPr bwMode="auto">
          <a:xfrm>
            <a:off x="5065817" y="5545028"/>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marL="342900" indent="-342900" algn="ctr" eaLnBrk="1" hangingPunct="1">
              <a:lnSpc>
                <a:spcPct val="94000"/>
              </a:lnSpc>
              <a:spcBef>
                <a:spcPct val="0"/>
              </a:spcBef>
              <a:spcAft>
                <a:spcPct val="36000"/>
              </a:spcAft>
            </a:pPr>
            <a:r>
              <a:rPr lang="en-GB" altLang="ja-JP" sz="1000" dirty="0" smtClean="0">
                <a:ea typeface="ＭＳ Ｐゴシック" pitchFamily="50" charset="-128"/>
              </a:rPr>
              <a:t>Transport</a:t>
            </a:r>
            <a:endParaRPr lang="en-GB" altLang="ja-JP" sz="1000" dirty="0">
              <a:ea typeface="ＭＳ Ｐゴシック" pitchFamily="50" charset="-128"/>
            </a:endParaRPr>
          </a:p>
        </p:txBody>
      </p:sp>
      <p:sp>
        <p:nvSpPr>
          <p:cNvPr id="50" name="Rectangle 9"/>
          <p:cNvSpPr>
            <a:spLocks noChangeArrowheads="1"/>
          </p:cNvSpPr>
          <p:nvPr/>
        </p:nvSpPr>
        <p:spPr bwMode="auto">
          <a:xfrm>
            <a:off x="5065817" y="2712928"/>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Pharmaceutical Legislation</a:t>
            </a:r>
            <a:endParaRPr lang="en-GB" altLang="ja-JP" sz="1000" dirty="0">
              <a:ea typeface="ＭＳ Ｐゴシック" pitchFamily="50" charset="-128"/>
            </a:endParaRPr>
          </a:p>
        </p:txBody>
      </p:sp>
      <p:sp>
        <p:nvSpPr>
          <p:cNvPr id="51" name="Rectangle 10"/>
          <p:cNvSpPr>
            <a:spLocks noChangeArrowheads="1"/>
          </p:cNvSpPr>
          <p:nvPr/>
        </p:nvSpPr>
        <p:spPr bwMode="auto">
          <a:xfrm>
            <a:off x="5065817" y="4830653"/>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algn="ctr" eaLnBrk="1" hangingPunct="1">
              <a:spcBef>
                <a:spcPct val="0"/>
              </a:spcBef>
            </a:pPr>
            <a:r>
              <a:rPr lang="en-GB" altLang="ja-JP" sz="1000" dirty="0" smtClean="0">
                <a:ea typeface="ＭＳ Ｐゴシック" pitchFamily="50" charset="-128"/>
              </a:rPr>
              <a:t>Value Added Tax</a:t>
            </a:r>
            <a:endParaRPr lang="en-GB" altLang="ja-JP" sz="1000" dirty="0">
              <a:ea typeface="ＭＳ Ｐゴシック" pitchFamily="50" charset="-128"/>
            </a:endParaRPr>
          </a:p>
        </p:txBody>
      </p:sp>
      <p:sp>
        <p:nvSpPr>
          <p:cNvPr id="52" name="Oval 61"/>
          <p:cNvSpPr>
            <a:spLocks noChangeArrowheads="1"/>
          </p:cNvSpPr>
          <p:nvPr/>
        </p:nvSpPr>
        <p:spPr bwMode="auto">
          <a:xfrm>
            <a:off x="4824517" y="1866791"/>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7</a:t>
            </a:r>
            <a:endParaRPr lang="en-GB" altLang="ja-JP" sz="1400" b="1" dirty="0">
              <a:solidFill>
                <a:srgbClr val="FFFFFF"/>
              </a:solidFill>
              <a:ea typeface="ＭＳ Ｐゴシック" pitchFamily="50" charset="-128"/>
              <a:sym typeface="Wingdings" pitchFamily="2" charset="2"/>
            </a:endParaRPr>
          </a:p>
        </p:txBody>
      </p:sp>
      <p:sp>
        <p:nvSpPr>
          <p:cNvPr id="53" name="Oval 62"/>
          <p:cNvSpPr>
            <a:spLocks noChangeArrowheads="1"/>
          </p:cNvSpPr>
          <p:nvPr/>
        </p:nvSpPr>
        <p:spPr bwMode="auto">
          <a:xfrm>
            <a:off x="4824517" y="2581166"/>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8</a:t>
            </a:r>
            <a:endParaRPr lang="en-GB" altLang="ja-JP" sz="1400" b="1" dirty="0">
              <a:solidFill>
                <a:srgbClr val="FFFFFF"/>
              </a:solidFill>
              <a:ea typeface="ＭＳ Ｐゴシック" pitchFamily="50" charset="-128"/>
              <a:sym typeface="Wingdings" pitchFamily="2" charset="2"/>
            </a:endParaRPr>
          </a:p>
        </p:txBody>
      </p:sp>
      <p:sp>
        <p:nvSpPr>
          <p:cNvPr id="55" name="Oval 63"/>
          <p:cNvSpPr>
            <a:spLocks noChangeArrowheads="1"/>
          </p:cNvSpPr>
          <p:nvPr/>
        </p:nvSpPr>
        <p:spPr bwMode="auto">
          <a:xfrm>
            <a:off x="4824517" y="3295541"/>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9</a:t>
            </a:r>
            <a:endParaRPr lang="en-GB" altLang="ja-JP" sz="1400" b="1" dirty="0">
              <a:solidFill>
                <a:srgbClr val="FFFFFF"/>
              </a:solidFill>
              <a:ea typeface="ＭＳ Ｐゴシック" pitchFamily="50" charset="-128"/>
              <a:sym typeface="Wingdings" pitchFamily="2" charset="2"/>
            </a:endParaRPr>
          </a:p>
        </p:txBody>
      </p:sp>
      <p:sp>
        <p:nvSpPr>
          <p:cNvPr id="56" name="Oval 64"/>
          <p:cNvSpPr>
            <a:spLocks noChangeArrowheads="1"/>
          </p:cNvSpPr>
          <p:nvPr/>
        </p:nvSpPr>
        <p:spPr bwMode="auto">
          <a:xfrm>
            <a:off x="4824517" y="4009916"/>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10</a:t>
            </a:r>
            <a:endParaRPr lang="en-GB" altLang="ja-JP" sz="1400" b="1" dirty="0">
              <a:solidFill>
                <a:srgbClr val="FFFFFF"/>
              </a:solidFill>
              <a:ea typeface="ＭＳ Ｐゴシック" pitchFamily="50" charset="-128"/>
              <a:sym typeface="Wingdings" pitchFamily="2" charset="2"/>
            </a:endParaRPr>
          </a:p>
        </p:txBody>
      </p:sp>
      <p:sp>
        <p:nvSpPr>
          <p:cNvPr id="57" name="Oval 65"/>
          <p:cNvSpPr>
            <a:spLocks noChangeArrowheads="1"/>
          </p:cNvSpPr>
          <p:nvPr/>
        </p:nvSpPr>
        <p:spPr bwMode="auto">
          <a:xfrm>
            <a:off x="4824517" y="4724291"/>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11</a:t>
            </a:r>
            <a:endParaRPr lang="en-GB" altLang="ja-JP" sz="1400" b="1" dirty="0">
              <a:solidFill>
                <a:srgbClr val="FFFFFF"/>
              </a:solidFill>
              <a:ea typeface="ＭＳ Ｐゴシック" pitchFamily="50" charset="-128"/>
              <a:sym typeface="Wingdings" pitchFamily="2" charset="2"/>
            </a:endParaRPr>
          </a:p>
        </p:txBody>
      </p:sp>
      <p:sp>
        <p:nvSpPr>
          <p:cNvPr id="58" name="Oval 66"/>
          <p:cNvSpPr>
            <a:spLocks noChangeArrowheads="1"/>
          </p:cNvSpPr>
          <p:nvPr/>
        </p:nvSpPr>
        <p:spPr bwMode="auto">
          <a:xfrm>
            <a:off x="4824517" y="5438666"/>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12</a:t>
            </a:r>
            <a:endParaRPr lang="en-GB" altLang="ja-JP" sz="1400" b="1" dirty="0">
              <a:solidFill>
                <a:srgbClr val="FFFFFF"/>
              </a:solidFill>
              <a:ea typeface="ＭＳ Ｐゴシック" pitchFamily="50" charset="-128"/>
              <a:sym typeface="Wingdings" pitchFamily="2" charset="2"/>
            </a:endParaRPr>
          </a:p>
        </p:txBody>
      </p:sp>
      <p:sp>
        <p:nvSpPr>
          <p:cNvPr id="60" name="Rectangle 8"/>
          <p:cNvSpPr>
            <a:spLocks noChangeArrowheads="1"/>
          </p:cNvSpPr>
          <p:nvPr/>
        </p:nvSpPr>
        <p:spPr bwMode="auto">
          <a:xfrm>
            <a:off x="4100061" y="6243660"/>
            <a:ext cx="1511300" cy="400050"/>
          </a:xfrm>
          <a:prstGeom prst="rect">
            <a:avLst/>
          </a:prstGeom>
          <a:solidFill>
            <a:schemeClr val="bg1"/>
          </a:solidFill>
          <a:ln w="6350" algn="ctr">
            <a:solidFill>
              <a:srgbClr val="003399"/>
            </a:solidFill>
            <a:miter lim="800000"/>
            <a:headEnd/>
            <a:tailEnd/>
          </a:ln>
          <a:effectLst/>
        </p:spPr>
        <p:txBody>
          <a:bodyPr tIns="91440" bIns="91440" anchor="ctr"/>
          <a:lstStyle/>
          <a:p>
            <a:pPr marL="342900" indent="-342900" algn="ctr" eaLnBrk="1" hangingPunct="1">
              <a:lnSpc>
                <a:spcPct val="94000"/>
              </a:lnSpc>
              <a:spcBef>
                <a:spcPct val="0"/>
              </a:spcBef>
              <a:spcAft>
                <a:spcPct val="36000"/>
              </a:spcAft>
            </a:pPr>
            <a:r>
              <a:rPr lang="en-GB" altLang="ja-JP" sz="1000" dirty="0" smtClean="0">
                <a:ea typeface="ＭＳ Ｐゴシック" pitchFamily="50" charset="-128"/>
              </a:rPr>
              <a:t>Working Conditions</a:t>
            </a:r>
            <a:endParaRPr lang="en-GB" altLang="ja-JP" sz="1000" dirty="0">
              <a:ea typeface="ＭＳ Ｐゴシック" pitchFamily="50" charset="-128"/>
            </a:endParaRPr>
          </a:p>
        </p:txBody>
      </p:sp>
      <p:sp>
        <p:nvSpPr>
          <p:cNvPr id="61" name="Oval 66"/>
          <p:cNvSpPr>
            <a:spLocks noChangeArrowheads="1"/>
          </p:cNvSpPr>
          <p:nvPr/>
        </p:nvSpPr>
        <p:spPr bwMode="auto">
          <a:xfrm>
            <a:off x="3858761" y="6137298"/>
            <a:ext cx="288925" cy="260350"/>
          </a:xfrm>
          <a:prstGeom prst="ellipse">
            <a:avLst/>
          </a:prstGeom>
          <a:solidFill>
            <a:schemeClr val="accent1"/>
          </a:solidFill>
          <a:ln w="6350" algn="ctr">
            <a:solidFill>
              <a:srgbClr val="003399"/>
            </a:solidFill>
            <a:round/>
            <a:headEnd type="none" w="sm" len="sm"/>
            <a:tailEnd type="none" w="med" len="lg"/>
          </a:ln>
          <a:effectLst>
            <a:outerShdw dist="17961" dir="2700000" algn="ctr" rotWithShape="0">
              <a:srgbClr val="808080"/>
            </a:outerShdw>
          </a:effectLst>
        </p:spPr>
        <p:txBody>
          <a:bodyPr lIns="0" tIns="0" rIns="0" bIns="0" anchor="ctr"/>
          <a:lstStyle/>
          <a:p>
            <a:pPr marL="12700" indent="-12700" algn="ctr">
              <a:lnSpc>
                <a:spcPct val="110000"/>
              </a:lnSpc>
              <a:spcBef>
                <a:spcPct val="0"/>
              </a:spcBef>
            </a:pPr>
            <a:r>
              <a:rPr lang="en-GB" altLang="ja-JP" sz="1400" b="1" dirty="0" smtClean="0">
                <a:solidFill>
                  <a:srgbClr val="FFFFFF"/>
                </a:solidFill>
                <a:ea typeface="ＭＳ Ｐゴシック" pitchFamily="50" charset="-128"/>
                <a:sym typeface="Wingdings" pitchFamily="2" charset="2"/>
              </a:rPr>
              <a:t>13</a:t>
            </a:r>
            <a:endParaRPr lang="en-GB" altLang="ja-JP" sz="1400" b="1" dirty="0">
              <a:solidFill>
                <a:srgbClr val="FFFFFF"/>
              </a:solidFill>
              <a:ea typeface="ＭＳ Ｐゴシック" pitchFamily="50" charset="-128"/>
              <a:sym typeface="Wingdings" pitchFamily="2" charset="2"/>
            </a:endParaRPr>
          </a:p>
        </p:txBody>
      </p:sp>
      <p:sp>
        <p:nvSpPr>
          <p:cNvPr id="65" name="Rectangle 4"/>
          <p:cNvSpPr>
            <a:spLocks noChangeArrowheads="1"/>
          </p:cNvSpPr>
          <p:nvPr/>
        </p:nvSpPr>
        <p:spPr bwMode="gray">
          <a:xfrm>
            <a:off x="421241" y="886669"/>
            <a:ext cx="9041258" cy="904123"/>
          </a:xfrm>
          <a:prstGeom prst="rect">
            <a:avLst/>
          </a:prstGeom>
          <a:solidFill>
            <a:schemeClr val="accent2"/>
          </a:solidFill>
          <a:ln w="12700" algn="ctr">
            <a:noFill/>
            <a:miter lim="800000"/>
            <a:headEnd/>
            <a:tailEnd/>
          </a:ln>
          <a:effectLst/>
        </p:spPr>
        <p:txBody>
          <a:bodyPr lIns="72000" tIns="72000" rIns="72000" bIns="72000" anchor="ctr" anchorCtr="1"/>
          <a:lstStyle/>
          <a:p>
            <a:pPr algn="ctr">
              <a:lnSpc>
                <a:spcPct val="106000"/>
              </a:lnSpc>
              <a:spcBef>
                <a:spcPct val="0"/>
              </a:spcBef>
            </a:pPr>
            <a:r>
              <a:rPr lang="en-US" sz="1400" b="1" dirty="0" smtClean="0"/>
              <a:t>Measuring administrative burden stemming from 43 pieces of legislation expected to account for 80% of total EU red tape</a:t>
            </a:r>
          </a:p>
          <a:p>
            <a:pPr algn="ctr">
              <a:lnSpc>
                <a:spcPct val="106000"/>
              </a:lnSpc>
              <a:spcBef>
                <a:spcPct val="0"/>
              </a:spcBef>
            </a:pPr>
            <a:r>
              <a:rPr lang="en-US" sz="1400" b="1" dirty="0" smtClean="0">
                <a:solidFill>
                  <a:schemeClr val="bg1"/>
                </a:solidFill>
                <a:sym typeface="Wingdings" pitchFamily="2" charset="2"/>
              </a:rPr>
              <a:t> Unique coverage of 13 policy domains</a:t>
            </a:r>
            <a:endParaRPr lang="en-US" sz="1400" b="1" dirty="0">
              <a:solidFill>
                <a:schemeClr val="bg1"/>
              </a:solidFill>
            </a:endParaRPr>
          </a:p>
        </p:txBody>
      </p:sp>
      <p:sp>
        <p:nvSpPr>
          <p:cNvPr id="33" name="Right Arrow 32"/>
          <p:cNvSpPr/>
          <p:nvPr/>
        </p:nvSpPr>
        <p:spPr bwMode="auto">
          <a:xfrm>
            <a:off x="1666852" y="4786322"/>
            <a:ext cx="978408" cy="484632"/>
          </a:xfrm>
          <a:prstGeom prst="rightArrow">
            <a:avLst/>
          </a:prstGeom>
          <a:solidFill>
            <a:srgbClr val="66FF33"/>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
        <p:nvSpPr>
          <p:cNvPr id="39" name="Right Arrow 38"/>
          <p:cNvSpPr/>
          <p:nvPr/>
        </p:nvSpPr>
        <p:spPr bwMode="auto">
          <a:xfrm rot="10800000">
            <a:off x="6881826" y="4071942"/>
            <a:ext cx="978408" cy="484632"/>
          </a:xfrm>
          <a:prstGeom prst="rightArrow">
            <a:avLst/>
          </a:prstGeom>
          <a:solidFill>
            <a:srgbClr val="66FF33"/>
          </a:solidFill>
          <a:ln w="9525" cap="flat" cmpd="sng" algn="ctr">
            <a:solidFill>
              <a:schemeClr val="tx1"/>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482601"/>
            <a:ext cx="9059863" cy="272832"/>
          </a:xfrm>
        </p:spPr>
        <p:txBody>
          <a:bodyPr/>
          <a:lstStyle/>
          <a:p>
            <a:r>
              <a:rPr lang="nl-BE" dirty="0" smtClean="0"/>
              <a:t>…as </a:t>
            </a:r>
            <a:r>
              <a:rPr lang="nl-BE" dirty="0" err="1" smtClean="0"/>
              <a:t>well</a:t>
            </a:r>
            <a:r>
              <a:rPr lang="nl-BE" dirty="0" smtClean="0"/>
              <a:t> as in </a:t>
            </a:r>
            <a:r>
              <a:rPr lang="nl-BE" dirty="0" err="1" smtClean="0"/>
              <a:t>its</a:t>
            </a:r>
            <a:r>
              <a:rPr lang="nl-BE" dirty="0" smtClean="0"/>
              <a:t> </a:t>
            </a:r>
            <a:r>
              <a:rPr lang="nl-BE" dirty="0" err="1" smtClean="0"/>
              <a:t>complexity</a:t>
            </a:r>
            <a:endParaRPr lang="nl-BE" dirty="0"/>
          </a:p>
        </p:txBody>
      </p:sp>
      <p:sp>
        <p:nvSpPr>
          <p:cNvPr id="4" name="Slide Number Placeholder 3"/>
          <p:cNvSpPr>
            <a:spLocks noGrp="1"/>
          </p:cNvSpPr>
          <p:nvPr>
            <p:ph type="sldNum" sz="quarter" idx="11"/>
          </p:nvPr>
        </p:nvSpPr>
        <p:spPr>
          <a:xfrm>
            <a:off x="4794251" y="6621914"/>
            <a:ext cx="314189" cy="153888"/>
          </a:xfrm>
        </p:spPr>
        <p:txBody>
          <a:bodyPr/>
          <a:lstStyle/>
          <a:p>
            <a:pPr>
              <a:defRPr/>
            </a:pPr>
            <a:r>
              <a:rPr lang="nl-NL" smtClean="0"/>
              <a:t>- </a:t>
            </a:r>
            <a:fld id="{26EBBA57-CFC8-443F-8C7C-1B577E93823C}" type="slidenum">
              <a:rPr lang="nl-NL" smtClean="0"/>
              <a:pPr>
                <a:defRPr/>
              </a:pPr>
              <a:t>5</a:t>
            </a:fld>
            <a:r>
              <a:rPr lang="nl-NL" smtClean="0"/>
              <a:t> -</a:t>
            </a:r>
            <a:endParaRPr lang="nl-NL"/>
          </a:p>
        </p:txBody>
      </p:sp>
      <p:sp>
        <p:nvSpPr>
          <p:cNvPr id="33" name="Rectangle 4"/>
          <p:cNvSpPr>
            <a:spLocks noChangeArrowheads="1"/>
          </p:cNvSpPr>
          <p:nvPr/>
        </p:nvSpPr>
        <p:spPr bwMode="gray">
          <a:xfrm>
            <a:off x="410966" y="1097622"/>
            <a:ext cx="9061807" cy="904123"/>
          </a:xfrm>
          <a:prstGeom prst="rect">
            <a:avLst/>
          </a:prstGeom>
          <a:solidFill>
            <a:schemeClr val="accent2"/>
          </a:solidFill>
          <a:ln w="12700" algn="ctr">
            <a:noFill/>
            <a:miter lim="800000"/>
            <a:headEnd/>
            <a:tailEnd/>
          </a:ln>
          <a:effectLst/>
        </p:spPr>
        <p:txBody>
          <a:bodyPr lIns="72000" tIns="72000" rIns="72000" bIns="72000" anchor="ctr" anchorCtr="1"/>
          <a:lstStyle/>
          <a:p>
            <a:pPr algn="ctr">
              <a:lnSpc>
                <a:spcPct val="106000"/>
              </a:lnSpc>
              <a:spcBef>
                <a:spcPct val="0"/>
              </a:spcBef>
            </a:pPr>
            <a:r>
              <a:rPr lang="en-US" sz="1400" b="1" dirty="0" smtClean="0"/>
              <a:t>An innovative methodology allowing us to identify the administrative cost at </a:t>
            </a:r>
          </a:p>
          <a:p>
            <a:pPr algn="ctr">
              <a:lnSpc>
                <a:spcPct val="106000"/>
              </a:lnSpc>
              <a:spcBef>
                <a:spcPct val="0"/>
              </a:spcBef>
            </a:pPr>
            <a:r>
              <a:rPr lang="en-US" sz="1400" b="1" dirty="0" smtClean="0"/>
              <a:t>European level and to quantify potential reductions in red tape</a:t>
            </a:r>
          </a:p>
          <a:p>
            <a:pPr algn="ctr">
              <a:lnSpc>
                <a:spcPct val="106000"/>
              </a:lnSpc>
              <a:spcBef>
                <a:spcPct val="0"/>
              </a:spcBef>
            </a:pPr>
            <a:r>
              <a:rPr lang="en-US" sz="1400" b="1" dirty="0" smtClean="0">
                <a:solidFill>
                  <a:schemeClr val="bg1"/>
                </a:solidFill>
                <a:sym typeface="Wingdings" pitchFamily="2" charset="2"/>
              </a:rPr>
              <a:t> Analysis covering 27 Member States</a:t>
            </a:r>
            <a:endParaRPr lang="en-US" sz="1400" b="1" dirty="0">
              <a:solidFill>
                <a:schemeClr val="bg1"/>
              </a:solidFill>
            </a:endParaRPr>
          </a:p>
        </p:txBody>
      </p:sp>
      <p:graphicFrame>
        <p:nvGraphicFramePr>
          <p:cNvPr id="39" name="Table 38"/>
          <p:cNvGraphicFramePr>
            <a:graphicFrameLocks noGrp="1"/>
          </p:cNvGraphicFramePr>
          <p:nvPr/>
        </p:nvGraphicFramePr>
        <p:xfrm>
          <a:off x="462337" y="2214554"/>
          <a:ext cx="9041259" cy="3632200"/>
        </p:xfrm>
        <a:graphic>
          <a:graphicData uri="http://schemas.openxmlformats.org/drawingml/2006/table">
            <a:tbl>
              <a:tblPr firstRow="1" bandRow="1">
                <a:tableStyleId>{5C22544A-7EE6-4342-B048-85BDC9FD1C3A}</a:tableStyleId>
              </a:tblPr>
              <a:tblGrid>
                <a:gridCol w="9041259"/>
              </a:tblGrid>
              <a:tr h="370840">
                <a:tc>
                  <a:txBody>
                    <a:bodyPr/>
                    <a:lstStyle/>
                    <a:p>
                      <a:r>
                        <a:rPr lang="nl-BE" sz="1400" dirty="0" smtClean="0"/>
                        <a:t>An intensive data </a:t>
                      </a:r>
                      <a:r>
                        <a:rPr lang="nl-BE" sz="1400" dirty="0" err="1" smtClean="0"/>
                        <a:t>collection</a:t>
                      </a:r>
                      <a:r>
                        <a:rPr lang="nl-BE" sz="1400" dirty="0" smtClean="0"/>
                        <a:t> </a:t>
                      </a:r>
                      <a:r>
                        <a:rPr lang="nl-BE" sz="1400" dirty="0" err="1" smtClean="0"/>
                        <a:t>phase</a:t>
                      </a:r>
                      <a:r>
                        <a:rPr lang="nl-BE" sz="1400" dirty="0" smtClean="0"/>
                        <a:t>…</a:t>
                      </a:r>
                      <a:endParaRPr lang="nl-BE" sz="1400" dirty="0"/>
                    </a:p>
                  </a:txBody>
                  <a:tcPr/>
                </a:tc>
              </a:tr>
              <a:tr h="370840">
                <a:tc>
                  <a:txBody>
                    <a:bodyPr/>
                    <a:lstStyle/>
                    <a:p>
                      <a:r>
                        <a:rPr lang="nl-BE" sz="1400" dirty="0" smtClean="0"/>
                        <a:t>Over 3.000 interviews </a:t>
                      </a:r>
                      <a:r>
                        <a:rPr lang="nl-BE" sz="1400" dirty="0" err="1" smtClean="0"/>
                        <a:t>with</a:t>
                      </a:r>
                      <a:r>
                        <a:rPr lang="nl-BE" sz="1400" dirty="0" smtClean="0"/>
                        <a:t> </a:t>
                      </a:r>
                      <a:r>
                        <a:rPr lang="nl-BE" sz="1400" dirty="0" err="1" smtClean="0"/>
                        <a:t>businesses</a:t>
                      </a:r>
                      <a:r>
                        <a:rPr lang="nl-BE" sz="1400" dirty="0" smtClean="0"/>
                        <a:t> covering</a:t>
                      </a:r>
                      <a:r>
                        <a:rPr lang="nl-BE" sz="1400" baseline="0" dirty="0" smtClean="0"/>
                        <a:t> all 27 </a:t>
                      </a:r>
                      <a:r>
                        <a:rPr lang="nl-BE" sz="1400" baseline="0" dirty="0" err="1" smtClean="0"/>
                        <a:t>Member</a:t>
                      </a:r>
                      <a:r>
                        <a:rPr lang="nl-BE" sz="1400" baseline="0" dirty="0" smtClean="0"/>
                        <a:t> </a:t>
                      </a:r>
                      <a:r>
                        <a:rPr lang="nl-BE" sz="1400" baseline="0" dirty="0" err="1" smtClean="0"/>
                        <a:t>States</a:t>
                      </a:r>
                      <a:endParaRPr lang="nl-BE" sz="1400" dirty="0"/>
                    </a:p>
                  </a:txBody>
                  <a:tcPr/>
                </a:tc>
              </a:tr>
              <a:tr h="370840">
                <a:tc>
                  <a:txBody>
                    <a:bodyPr/>
                    <a:lstStyle/>
                    <a:p>
                      <a:r>
                        <a:rPr lang="nl-BE" sz="1400" dirty="0" err="1" smtClean="0"/>
                        <a:t>Approximately</a:t>
                      </a:r>
                      <a:r>
                        <a:rPr lang="nl-BE" sz="1400" dirty="0" smtClean="0"/>
                        <a:t> 100 workshops </a:t>
                      </a:r>
                      <a:r>
                        <a:rPr lang="nl-BE" sz="1400" dirty="0" err="1" smtClean="0"/>
                        <a:t>with</a:t>
                      </a:r>
                      <a:r>
                        <a:rPr lang="nl-BE" sz="1400" dirty="0" smtClean="0"/>
                        <a:t> </a:t>
                      </a:r>
                      <a:r>
                        <a:rPr lang="nl-BE" sz="1400" dirty="0" err="1" smtClean="0"/>
                        <a:t>business</a:t>
                      </a:r>
                      <a:r>
                        <a:rPr lang="nl-BE" sz="1400" baseline="0" dirty="0" err="1" smtClean="0"/>
                        <a:t>es</a:t>
                      </a:r>
                      <a:r>
                        <a:rPr lang="nl-BE" sz="1400" baseline="0" dirty="0" smtClean="0"/>
                        <a:t> and </a:t>
                      </a:r>
                      <a:r>
                        <a:rPr lang="nl-BE" sz="1400" baseline="0" dirty="0" err="1" smtClean="0"/>
                        <a:t>industry</a:t>
                      </a:r>
                      <a:r>
                        <a:rPr lang="nl-BE" sz="1400" baseline="0" dirty="0" smtClean="0"/>
                        <a:t> experts</a:t>
                      </a:r>
                      <a:endParaRPr lang="nl-BE" sz="1400" dirty="0"/>
                    </a:p>
                  </a:txBody>
                  <a:tcPr/>
                </a:tc>
              </a:tr>
              <a:tr h="370840">
                <a:tc>
                  <a:txBody>
                    <a:bodyPr/>
                    <a:lstStyle/>
                    <a:p>
                      <a:r>
                        <a:rPr lang="nl-BE" sz="1400" dirty="0" err="1" smtClean="0"/>
                        <a:t>Approximately</a:t>
                      </a:r>
                      <a:r>
                        <a:rPr lang="nl-BE" sz="1400" dirty="0" smtClean="0"/>
                        <a:t> 500 meetings and workshops </a:t>
                      </a:r>
                      <a:r>
                        <a:rPr lang="nl-BE" sz="1400" dirty="0" err="1" smtClean="0"/>
                        <a:t>with</a:t>
                      </a:r>
                      <a:r>
                        <a:rPr lang="nl-BE" sz="1400" dirty="0" smtClean="0"/>
                        <a:t> </a:t>
                      </a:r>
                      <a:r>
                        <a:rPr lang="nl-BE" sz="1400" dirty="0" err="1" smtClean="0"/>
                        <a:t>national</a:t>
                      </a:r>
                      <a:r>
                        <a:rPr lang="nl-BE" sz="1400" dirty="0" smtClean="0"/>
                        <a:t> </a:t>
                      </a:r>
                      <a:r>
                        <a:rPr lang="nl-BE" sz="1400" dirty="0" err="1" smtClean="0"/>
                        <a:t>government</a:t>
                      </a:r>
                      <a:r>
                        <a:rPr lang="nl-BE" sz="1400" dirty="0" smtClean="0"/>
                        <a:t> </a:t>
                      </a:r>
                      <a:r>
                        <a:rPr lang="nl-BE" sz="1400" dirty="0" err="1" smtClean="0"/>
                        <a:t>authorities</a:t>
                      </a:r>
                      <a:r>
                        <a:rPr lang="nl-BE" sz="1400" dirty="0" smtClean="0"/>
                        <a:t> and </a:t>
                      </a:r>
                      <a:r>
                        <a:rPr lang="nl-BE" sz="1400" dirty="0" err="1" smtClean="0"/>
                        <a:t>European</a:t>
                      </a:r>
                      <a:r>
                        <a:rPr lang="nl-BE" sz="1400" dirty="0" smtClean="0"/>
                        <a:t> </a:t>
                      </a:r>
                      <a:r>
                        <a:rPr lang="nl-BE" sz="1400" dirty="0" err="1" smtClean="0"/>
                        <a:t>Commission</a:t>
                      </a:r>
                      <a:r>
                        <a:rPr lang="nl-BE" sz="1400" dirty="0" smtClean="0"/>
                        <a:t> officials</a:t>
                      </a:r>
                      <a:endParaRPr lang="nl-BE" sz="1400" dirty="0"/>
                    </a:p>
                  </a:txBody>
                  <a:tcPr/>
                </a:tc>
              </a:tr>
              <a:tr h="370840">
                <a:tc>
                  <a:txBody>
                    <a:bodyPr/>
                    <a:lstStyle/>
                    <a:p>
                      <a:r>
                        <a:rPr lang="nl-BE" sz="1400" b="1" dirty="0" smtClean="0">
                          <a:solidFill>
                            <a:schemeClr val="bg1"/>
                          </a:solidFill>
                        </a:rPr>
                        <a:t>… </a:t>
                      </a:r>
                      <a:r>
                        <a:rPr lang="nl-BE" sz="1400" b="1" dirty="0" err="1" smtClean="0">
                          <a:solidFill>
                            <a:schemeClr val="bg1"/>
                          </a:solidFill>
                        </a:rPr>
                        <a:t>leading</a:t>
                      </a:r>
                      <a:r>
                        <a:rPr lang="nl-BE" sz="1400" b="1" dirty="0" smtClean="0">
                          <a:solidFill>
                            <a:schemeClr val="bg1"/>
                          </a:solidFill>
                        </a:rPr>
                        <a:t> to a </a:t>
                      </a:r>
                      <a:r>
                        <a:rPr lang="nl-BE" sz="1400" b="1" dirty="0" err="1" smtClean="0">
                          <a:solidFill>
                            <a:schemeClr val="bg1"/>
                          </a:solidFill>
                        </a:rPr>
                        <a:t>unique</a:t>
                      </a:r>
                      <a:r>
                        <a:rPr lang="nl-BE" sz="1400" b="1" baseline="0" dirty="0" smtClean="0">
                          <a:solidFill>
                            <a:schemeClr val="bg1"/>
                          </a:solidFill>
                        </a:rPr>
                        <a:t> </a:t>
                      </a:r>
                      <a:r>
                        <a:rPr lang="nl-BE" sz="1400" b="1" baseline="0" dirty="0" err="1" smtClean="0">
                          <a:solidFill>
                            <a:schemeClr val="bg1"/>
                          </a:solidFill>
                        </a:rPr>
                        <a:t>intelligence</a:t>
                      </a:r>
                      <a:endParaRPr lang="nl-BE" sz="1400" b="1" dirty="0">
                        <a:solidFill>
                          <a:schemeClr val="bg1"/>
                        </a:solidFill>
                      </a:endParaRPr>
                    </a:p>
                  </a:txBody>
                  <a:tcPr>
                    <a:solidFill>
                      <a:schemeClr val="accent1"/>
                    </a:solidFill>
                  </a:tcPr>
                </a:tc>
              </a:tr>
              <a:tr h="370840">
                <a:tc>
                  <a:txBody>
                    <a:bodyPr/>
                    <a:lstStyle/>
                    <a:p>
                      <a:r>
                        <a:rPr lang="nl-BE" sz="1400" dirty="0" smtClean="0"/>
                        <a:t>Over 6.000 </a:t>
                      </a:r>
                      <a:r>
                        <a:rPr lang="nl-BE" sz="1400" dirty="0" err="1" smtClean="0"/>
                        <a:t>cost</a:t>
                      </a:r>
                      <a:r>
                        <a:rPr lang="nl-BE" sz="1400" dirty="0" smtClean="0"/>
                        <a:t> data </a:t>
                      </a:r>
                      <a:r>
                        <a:rPr lang="nl-BE" sz="1400" dirty="0" err="1" smtClean="0"/>
                        <a:t>collected</a:t>
                      </a:r>
                      <a:r>
                        <a:rPr lang="nl-BE" sz="1400" dirty="0" smtClean="0"/>
                        <a:t> and </a:t>
                      </a:r>
                      <a:r>
                        <a:rPr lang="nl-BE" sz="1400" dirty="0" err="1" smtClean="0"/>
                        <a:t>documented</a:t>
                      </a:r>
                      <a:r>
                        <a:rPr lang="nl-BE" sz="1400" dirty="0" smtClean="0"/>
                        <a:t>, </a:t>
                      </a:r>
                      <a:r>
                        <a:rPr lang="nl-BE" sz="1400" dirty="0" err="1" smtClean="0"/>
                        <a:t>stored</a:t>
                      </a:r>
                      <a:r>
                        <a:rPr lang="nl-BE" sz="1400" dirty="0" smtClean="0"/>
                        <a:t> in a</a:t>
                      </a:r>
                      <a:r>
                        <a:rPr lang="nl-BE" sz="1400" baseline="0" dirty="0" smtClean="0"/>
                        <a:t> </a:t>
                      </a:r>
                      <a:r>
                        <a:rPr lang="nl-BE" sz="1400" baseline="0" dirty="0" err="1" smtClean="0"/>
                        <a:t>specially</a:t>
                      </a:r>
                      <a:r>
                        <a:rPr lang="nl-BE" sz="1400" baseline="0" dirty="0" smtClean="0"/>
                        <a:t> </a:t>
                      </a:r>
                      <a:r>
                        <a:rPr lang="nl-BE" sz="1400" baseline="0" dirty="0" err="1" smtClean="0"/>
                        <a:t>developed</a:t>
                      </a:r>
                      <a:r>
                        <a:rPr lang="nl-BE" sz="1400" baseline="0" dirty="0" smtClean="0"/>
                        <a:t> IT tool</a:t>
                      </a:r>
                      <a:endParaRPr lang="nl-BE" sz="1400" dirty="0"/>
                    </a:p>
                  </a:txBody>
                  <a:tcPr/>
                </a:tc>
              </a:tr>
              <a:tr h="370840">
                <a:tc>
                  <a:txBody>
                    <a:bodyPr/>
                    <a:lstStyle/>
                    <a:p>
                      <a:r>
                        <a:rPr lang="nl-BE" sz="1400" dirty="0" err="1" smtClean="0"/>
                        <a:t>Approximately</a:t>
                      </a:r>
                      <a:r>
                        <a:rPr lang="nl-BE" sz="1400" baseline="0" dirty="0" smtClean="0"/>
                        <a:t> 350 </a:t>
                      </a:r>
                      <a:r>
                        <a:rPr lang="nl-BE" sz="1400" baseline="0" dirty="0" err="1" smtClean="0"/>
                        <a:t>documented</a:t>
                      </a:r>
                      <a:r>
                        <a:rPr lang="nl-BE" sz="1400" baseline="0" dirty="0" smtClean="0"/>
                        <a:t> </a:t>
                      </a:r>
                      <a:r>
                        <a:rPr lang="nl-BE" sz="1400" baseline="0" dirty="0" err="1" smtClean="0"/>
                        <a:t>processes</a:t>
                      </a:r>
                      <a:r>
                        <a:rPr lang="nl-BE" sz="1400" baseline="0" dirty="0" smtClean="0"/>
                        <a:t> </a:t>
                      </a:r>
                      <a:r>
                        <a:rPr lang="nl-BE" sz="1400" baseline="0" dirty="0" err="1" smtClean="0"/>
                        <a:t>describing</a:t>
                      </a:r>
                      <a:r>
                        <a:rPr lang="nl-BE" sz="1400" baseline="0" dirty="0" smtClean="0"/>
                        <a:t> </a:t>
                      </a:r>
                      <a:r>
                        <a:rPr lang="nl-BE" sz="1400" baseline="0" dirty="0" err="1" smtClean="0"/>
                        <a:t>how</a:t>
                      </a:r>
                      <a:r>
                        <a:rPr lang="nl-BE" sz="1400" baseline="0" dirty="0" smtClean="0"/>
                        <a:t> </a:t>
                      </a:r>
                      <a:r>
                        <a:rPr lang="nl-BE" sz="1400" baseline="0" dirty="0" err="1" smtClean="0"/>
                        <a:t>businesses</a:t>
                      </a:r>
                      <a:r>
                        <a:rPr lang="nl-BE" sz="1400" baseline="0" dirty="0" smtClean="0"/>
                        <a:t> </a:t>
                      </a:r>
                      <a:r>
                        <a:rPr lang="nl-BE" sz="1400" baseline="0" dirty="0" err="1" smtClean="0"/>
                        <a:t>comply</a:t>
                      </a:r>
                      <a:r>
                        <a:rPr lang="nl-BE" sz="1400" baseline="0" dirty="0" smtClean="0"/>
                        <a:t> </a:t>
                      </a:r>
                      <a:r>
                        <a:rPr lang="nl-BE" sz="1400" baseline="0" dirty="0" err="1" smtClean="0"/>
                        <a:t>with</a:t>
                      </a:r>
                      <a:r>
                        <a:rPr lang="nl-BE" sz="1400" baseline="0" dirty="0" smtClean="0"/>
                        <a:t> the </a:t>
                      </a:r>
                      <a:r>
                        <a:rPr lang="nl-BE" sz="1400" baseline="0" dirty="0" err="1" smtClean="0"/>
                        <a:t>legal</a:t>
                      </a:r>
                      <a:r>
                        <a:rPr lang="nl-BE" sz="1400" baseline="0" dirty="0" smtClean="0"/>
                        <a:t> </a:t>
                      </a:r>
                      <a:r>
                        <a:rPr lang="nl-BE" sz="1400" baseline="0" dirty="0" err="1" smtClean="0"/>
                        <a:t>obligations</a:t>
                      </a:r>
                      <a:endParaRPr lang="nl-BE" sz="1400" dirty="0"/>
                    </a:p>
                  </a:txBody>
                  <a:tcPr/>
                </a:tc>
              </a:tr>
              <a:tr h="370840">
                <a:tc>
                  <a:txBody>
                    <a:bodyPr/>
                    <a:lstStyle/>
                    <a:p>
                      <a:r>
                        <a:rPr lang="nl-BE" sz="1400" dirty="0" err="1" smtClean="0"/>
                        <a:t>Benchmark</a:t>
                      </a:r>
                      <a:r>
                        <a:rPr lang="nl-BE" sz="1400" dirty="0" smtClean="0"/>
                        <a:t> data </a:t>
                      </a:r>
                      <a:r>
                        <a:rPr lang="nl-BE" sz="1400" dirty="0" err="1" smtClean="0"/>
                        <a:t>comparing</a:t>
                      </a:r>
                      <a:r>
                        <a:rPr lang="nl-BE" sz="1400" dirty="0" smtClean="0"/>
                        <a:t> </a:t>
                      </a:r>
                      <a:r>
                        <a:rPr lang="nl-BE" sz="1400" dirty="0" err="1" smtClean="0"/>
                        <a:t>policy</a:t>
                      </a:r>
                      <a:r>
                        <a:rPr lang="nl-BE" sz="1400" baseline="0" dirty="0" smtClean="0"/>
                        <a:t> </a:t>
                      </a:r>
                      <a:r>
                        <a:rPr lang="nl-BE" sz="1400" baseline="0" dirty="0" err="1" smtClean="0"/>
                        <a:t>domains</a:t>
                      </a:r>
                      <a:r>
                        <a:rPr lang="nl-BE" sz="1400" baseline="0" dirty="0" smtClean="0"/>
                        <a:t>, </a:t>
                      </a:r>
                      <a:r>
                        <a:rPr lang="nl-BE" sz="1400" baseline="0" dirty="0" err="1" smtClean="0"/>
                        <a:t>countries</a:t>
                      </a:r>
                      <a:r>
                        <a:rPr lang="nl-BE" sz="1400" baseline="0" dirty="0" smtClean="0"/>
                        <a:t>, </a:t>
                      </a:r>
                      <a:r>
                        <a:rPr lang="nl-BE" sz="1400" baseline="0" dirty="0" err="1" smtClean="0"/>
                        <a:t>company</a:t>
                      </a:r>
                      <a:r>
                        <a:rPr lang="nl-BE" sz="1400" baseline="0" dirty="0" smtClean="0"/>
                        <a:t> </a:t>
                      </a:r>
                      <a:r>
                        <a:rPr lang="nl-BE" sz="1400" baseline="0" dirty="0" err="1" smtClean="0"/>
                        <a:t>sizes</a:t>
                      </a:r>
                      <a:r>
                        <a:rPr lang="nl-BE" sz="1400" baseline="0" dirty="0" smtClean="0"/>
                        <a:t> and sectors…</a:t>
                      </a:r>
                      <a:endParaRPr lang="nl-BE" sz="1400" dirty="0"/>
                    </a:p>
                  </a:txBody>
                  <a:tcPr/>
                </a:tc>
              </a:tr>
              <a:tr h="370840">
                <a:tc>
                  <a:txBody>
                    <a:bodyPr/>
                    <a:lstStyle/>
                    <a:p>
                      <a:r>
                        <a:rPr lang="nl-BE" sz="1400" dirty="0" err="1" smtClean="0"/>
                        <a:t>Approx</a:t>
                      </a:r>
                      <a:r>
                        <a:rPr lang="nl-BE" sz="1400" dirty="0" smtClean="0"/>
                        <a:t>. 400 </a:t>
                      </a:r>
                      <a:r>
                        <a:rPr lang="nl-BE" sz="1400" baseline="0" dirty="0" err="1" smtClean="0"/>
                        <a:t>identified</a:t>
                      </a:r>
                      <a:r>
                        <a:rPr lang="nl-BE" sz="1400" baseline="0" dirty="0" smtClean="0"/>
                        <a:t> </a:t>
                      </a:r>
                      <a:r>
                        <a:rPr lang="nl-BE" sz="1400" baseline="0" dirty="0" err="1" smtClean="0"/>
                        <a:t>specific</a:t>
                      </a:r>
                      <a:r>
                        <a:rPr lang="nl-BE" sz="1400" baseline="0" dirty="0" smtClean="0"/>
                        <a:t> </a:t>
                      </a:r>
                      <a:r>
                        <a:rPr lang="nl-BE" sz="1400" baseline="0" dirty="0" err="1" smtClean="0"/>
                        <a:t>reduction</a:t>
                      </a:r>
                      <a:r>
                        <a:rPr lang="nl-BE" sz="1400" baseline="0" dirty="0" smtClean="0"/>
                        <a:t> </a:t>
                      </a:r>
                      <a:r>
                        <a:rPr lang="nl-BE" sz="1400" baseline="0" dirty="0" err="1" smtClean="0"/>
                        <a:t>recommendations</a:t>
                      </a:r>
                      <a:r>
                        <a:rPr lang="nl-BE" sz="1400" baseline="0" dirty="0" smtClean="0"/>
                        <a:t> out of </a:t>
                      </a:r>
                      <a:r>
                        <a:rPr lang="nl-BE" sz="1400" baseline="0" dirty="0" err="1" smtClean="0"/>
                        <a:t>which</a:t>
                      </a:r>
                      <a:r>
                        <a:rPr lang="nl-BE" sz="1400" baseline="0" dirty="0" smtClean="0"/>
                        <a:t> 100 have been </a:t>
                      </a:r>
                      <a:r>
                        <a:rPr lang="nl-BE" sz="1400" baseline="0" dirty="0" err="1" smtClean="0"/>
                        <a:t>further</a:t>
                      </a:r>
                      <a:r>
                        <a:rPr lang="nl-BE" sz="1400" baseline="0" dirty="0" smtClean="0"/>
                        <a:t> </a:t>
                      </a:r>
                      <a:r>
                        <a:rPr lang="nl-BE" sz="1400" baseline="0" dirty="0" err="1" smtClean="0"/>
                        <a:t>analysed</a:t>
                      </a:r>
                      <a:r>
                        <a:rPr lang="nl-BE" sz="1400" baseline="0" dirty="0" smtClean="0"/>
                        <a:t> and 24 are </a:t>
                      </a:r>
                      <a:r>
                        <a:rPr lang="nl-BE" sz="1400" baseline="0" dirty="0" err="1" smtClean="0"/>
                        <a:t>prepared</a:t>
                      </a:r>
                      <a:r>
                        <a:rPr lang="nl-BE" sz="1400" baseline="0" dirty="0" smtClean="0"/>
                        <a:t> </a:t>
                      </a:r>
                      <a:r>
                        <a:rPr lang="nl-BE" sz="1400" baseline="0" dirty="0" err="1" smtClean="0"/>
                        <a:t>for</a:t>
                      </a:r>
                      <a:r>
                        <a:rPr lang="nl-BE" sz="1400" baseline="0" dirty="0" smtClean="0"/>
                        <a:t> </a:t>
                      </a:r>
                      <a:r>
                        <a:rPr lang="nl-BE" sz="1400" baseline="0" dirty="0" err="1" smtClean="0"/>
                        <a:t>implementation</a:t>
                      </a:r>
                      <a:endParaRPr lang="nl-BE" sz="1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lide Number Placeholder 4"/>
          <p:cNvSpPr>
            <a:spLocks noGrp="1"/>
          </p:cNvSpPr>
          <p:nvPr>
            <p:ph type="sldNum" sz="quarter" idx="11"/>
          </p:nvPr>
        </p:nvSpPr>
        <p:spPr/>
        <p:txBody>
          <a:bodyPr/>
          <a:lstStyle/>
          <a:p>
            <a:r>
              <a:rPr lang="nl-NL"/>
              <a:t>- </a:t>
            </a:r>
            <a:fld id="{7855EC41-3646-45B2-8960-EA905B7658A2}" type="slidenum">
              <a:rPr lang="nl-NL"/>
              <a:pPr/>
              <a:t>6</a:t>
            </a:fld>
            <a:r>
              <a:rPr lang="nl-NL"/>
              <a:t> -</a:t>
            </a:r>
          </a:p>
        </p:txBody>
      </p:sp>
      <p:sp>
        <p:nvSpPr>
          <p:cNvPr id="3769346" name="Rectangle 2"/>
          <p:cNvSpPr>
            <a:spLocks noGrp="1" noChangeArrowheads="1"/>
          </p:cNvSpPr>
          <p:nvPr>
            <p:ph type="title"/>
          </p:nvPr>
        </p:nvSpPr>
        <p:spPr/>
        <p:txBody>
          <a:bodyPr/>
          <a:lstStyle/>
          <a:p>
            <a:r>
              <a:rPr lang="en-GB"/>
              <a:t>Agenda</a:t>
            </a:r>
          </a:p>
        </p:txBody>
      </p:sp>
      <p:graphicFrame>
        <p:nvGraphicFramePr>
          <p:cNvPr id="3769643" name="Group 299"/>
          <p:cNvGraphicFramePr>
            <a:graphicFrameLocks noGrp="1"/>
          </p:cNvGraphicFramePr>
          <p:nvPr/>
        </p:nvGraphicFramePr>
        <p:xfrm>
          <a:off x="415925" y="1123950"/>
          <a:ext cx="9074150" cy="2293934"/>
        </p:xfrm>
        <a:graphic>
          <a:graphicData uri="http://schemas.openxmlformats.org/drawingml/2006/table">
            <a:tbl>
              <a:tblPr/>
              <a:tblGrid>
                <a:gridCol w="9074150"/>
              </a:tblGrid>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lang="nl-BE" sz="1400" dirty="0" smtClean="0"/>
                        <a:t>EU project </a:t>
                      </a:r>
                      <a:r>
                        <a:rPr lang="nl-BE" sz="1400" dirty="0" err="1" smtClean="0"/>
                        <a:t>on</a:t>
                      </a:r>
                      <a:r>
                        <a:rPr lang="nl-BE" sz="1400" dirty="0" smtClean="0"/>
                        <a:t> </a:t>
                      </a:r>
                      <a:r>
                        <a:rPr lang="nl-BE" sz="1400" dirty="0" err="1" smtClean="0"/>
                        <a:t>administrative</a:t>
                      </a:r>
                      <a:r>
                        <a:rPr lang="nl-BE" sz="1400" dirty="0" smtClean="0"/>
                        <a:t> </a:t>
                      </a:r>
                      <a:r>
                        <a:rPr lang="nl-BE" sz="1400" dirty="0" err="1" smtClean="0"/>
                        <a:t>burden</a:t>
                      </a:r>
                      <a:r>
                        <a:rPr lang="nl-BE" sz="1400" dirty="0" smtClean="0"/>
                        <a:t> </a:t>
                      </a:r>
                      <a:r>
                        <a:rPr lang="nl-BE" sz="1400" dirty="0" err="1" smtClean="0"/>
                        <a:t>measurement</a:t>
                      </a:r>
                      <a:r>
                        <a:rPr lang="nl-BE" sz="1400" dirty="0" smtClean="0"/>
                        <a:t> and </a:t>
                      </a:r>
                      <a:r>
                        <a:rPr lang="nl-BE" sz="1400" dirty="0" err="1" smtClean="0"/>
                        <a:t>reduction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cap="flat">
                      <a:noFill/>
                    </a:lnT>
                    <a:lnB w="9525" cap="flat" cmpd="sng" algn="ctr">
                      <a:solidFill>
                        <a:schemeClr val="accent1"/>
                      </a:solidFill>
                      <a:prstDash val="solid"/>
                      <a:round/>
                      <a:headEnd type="none" w="med" len="med"/>
                      <a:tailEnd type="none" w="med" len="med"/>
                    </a:lnB>
                    <a:lnTlToBr>
                      <a:noFill/>
                    </a:lnTlToBr>
                    <a:lnBlToTr>
                      <a:noFill/>
                    </a:lnBlToTr>
                    <a:noFill/>
                  </a:tcPr>
                </a:tc>
              </a:tr>
              <a:tr h="612775">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dirty="0" err="1" smtClean="0"/>
                        <a:t>From</a:t>
                      </a:r>
                      <a:r>
                        <a:rPr lang="nl-BE" sz="1400" dirty="0" smtClean="0"/>
                        <a:t> </a:t>
                      </a:r>
                      <a:r>
                        <a:rPr lang="nl-BE" sz="1400" dirty="0" err="1" smtClean="0"/>
                        <a:t>measurement</a:t>
                      </a:r>
                      <a:r>
                        <a:rPr lang="nl-BE" sz="1400" dirty="0" smtClean="0"/>
                        <a:t> to </a:t>
                      </a:r>
                      <a:r>
                        <a:rPr lang="nl-BE" sz="1400" dirty="0" err="1" smtClean="0"/>
                        <a:t>reduction</a:t>
                      </a:r>
                      <a:r>
                        <a:rPr lang="nl-BE" sz="1400" dirty="0" smtClean="0"/>
                        <a:t> of the </a:t>
                      </a:r>
                      <a:r>
                        <a:rPr lang="nl-BE" sz="1400" dirty="0" err="1" smtClean="0"/>
                        <a:t>burden</a:t>
                      </a:r>
                      <a:endParaRPr kumimoji="0" lang="en-GB" sz="1400" b="0" i="0" u="none" strike="noStrike" cap="none" normalizeH="0" baseline="0" dirty="0" smtClean="0">
                        <a:ln>
                          <a:noFill/>
                        </a:ln>
                        <a:solidFill>
                          <a:schemeClr val="tx1"/>
                        </a:solidFill>
                        <a:effectLst/>
                        <a:latin typeface="Arial" pitchFamily="34" charset="0"/>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solidFill>
                      <a:schemeClr val="tx2">
                        <a:lumMod val="60000"/>
                        <a:lumOff val="40000"/>
                      </a:schemeClr>
                    </a:solidFill>
                  </a:tcPr>
                </a:tc>
              </a:tr>
              <a:tr h="560383">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defRPr/>
                      </a:pPr>
                      <a:r>
                        <a:rPr lang="nl-BE" sz="1400" kern="1200" dirty="0" err="1" smtClean="0">
                          <a:solidFill>
                            <a:schemeClr val="tx1"/>
                          </a:solidFill>
                          <a:latin typeface="+mn-lt"/>
                          <a:ea typeface="+mn-ea"/>
                          <a:cs typeface="+mn-cs"/>
                        </a:rPr>
                        <a:t>Interoperability</a:t>
                      </a:r>
                      <a:r>
                        <a:rPr lang="nl-BE" sz="1400" kern="1200" dirty="0" smtClean="0">
                          <a:solidFill>
                            <a:schemeClr val="tx1"/>
                          </a:solidFill>
                          <a:latin typeface="+mn-lt"/>
                          <a:ea typeface="+mn-ea"/>
                          <a:cs typeface="+mn-cs"/>
                        </a:rPr>
                        <a:t> at EU level and </a:t>
                      </a:r>
                      <a:r>
                        <a:rPr lang="nl-BE" sz="1400" kern="1200" dirty="0" err="1" smtClean="0">
                          <a:solidFill>
                            <a:schemeClr val="tx1"/>
                          </a:solidFill>
                          <a:latin typeface="+mn-lt"/>
                          <a:ea typeface="+mn-ea"/>
                          <a:cs typeface="+mn-cs"/>
                        </a:rPr>
                        <a:t>between</a:t>
                      </a:r>
                      <a:r>
                        <a:rPr lang="nl-BE" sz="1400" kern="1200" dirty="0" smtClean="0">
                          <a:solidFill>
                            <a:schemeClr val="tx1"/>
                          </a:solidFill>
                          <a:latin typeface="+mn-lt"/>
                          <a:ea typeface="+mn-ea"/>
                          <a:cs typeface="+mn-cs"/>
                        </a:rPr>
                        <a:t> EU and </a:t>
                      </a:r>
                      <a:r>
                        <a:rPr lang="nl-BE" sz="1400" kern="1200" dirty="0" err="1" smtClean="0">
                          <a:solidFill>
                            <a:schemeClr val="tx1"/>
                          </a:solidFill>
                          <a:latin typeface="+mn-lt"/>
                          <a:ea typeface="+mn-ea"/>
                          <a:cs typeface="+mn-cs"/>
                        </a:rPr>
                        <a:t>Member</a:t>
                      </a:r>
                      <a:r>
                        <a:rPr lang="nl-BE" sz="1400" kern="1200" dirty="0" smtClean="0">
                          <a:solidFill>
                            <a:schemeClr val="tx1"/>
                          </a:solidFill>
                          <a:latin typeface="+mn-lt"/>
                          <a:ea typeface="+mn-ea"/>
                          <a:cs typeface="+mn-cs"/>
                        </a:rPr>
                        <a:t> </a:t>
                      </a:r>
                      <a:r>
                        <a:rPr lang="nl-BE" sz="1400" kern="1200" dirty="0" err="1" smtClean="0">
                          <a:solidFill>
                            <a:schemeClr val="tx1"/>
                          </a:solidFill>
                          <a:latin typeface="+mn-lt"/>
                          <a:ea typeface="+mn-ea"/>
                          <a:cs typeface="+mn-cs"/>
                        </a:rPr>
                        <a:t>States</a:t>
                      </a:r>
                      <a:endParaRPr lang="en-GB" sz="1400" kern="1200" dirty="0" smtClean="0">
                        <a:solidFill>
                          <a:schemeClr val="tx1"/>
                        </a:solidFill>
                        <a:latin typeface="+mn-lt"/>
                        <a:ea typeface="+mn-ea"/>
                        <a:cs typeface="+mn-cs"/>
                      </a:endParaRP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r h="560388">
                <a:tc>
                  <a:txBody>
                    <a:bodyPr/>
                    <a:lstStyle/>
                    <a:p>
                      <a:pPr marL="355600" marR="0" lvl="0" indent="-355600" algn="l" defTabSz="914400" rtl="0" eaLnBrk="1" fontAlgn="base" latinLnBrk="0" hangingPunct="1">
                        <a:lnSpc>
                          <a:spcPct val="106000"/>
                        </a:lnSpc>
                        <a:spcBef>
                          <a:spcPct val="0"/>
                        </a:spcBef>
                        <a:spcAft>
                          <a:spcPct val="0"/>
                        </a:spcAft>
                        <a:buClr>
                          <a:schemeClr val="tx1"/>
                        </a:buClr>
                        <a:buSzTx/>
                        <a:buFont typeface="Wingdings 2" pitchFamily="18" charset="2"/>
                        <a:buNone/>
                        <a:tabLst/>
                      </a:pPr>
                      <a:r>
                        <a:rPr kumimoji="0" lang="en-GB" sz="1400" b="0" i="0" u="none" strike="noStrike" cap="none" normalizeH="0" baseline="0" dirty="0" smtClean="0">
                          <a:ln>
                            <a:noFill/>
                          </a:ln>
                          <a:solidFill>
                            <a:schemeClr val="tx1"/>
                          </a:solidFill>
                          <a:effectLst/>
                          <a:latin typeface="Arial" pitchFamily="34" charset="0"/>
                        </a:rPr>
                        <a:t>Conclusions and questions</a:t>
                      </a:r>
                    </a:p>
                  </a:txBody>
                  <a:tcPr marL="54000" marR="54000" marT="54000" marB="54000" anchor="ctr" horzOverflow="overflow">
                    <a:lnL cap="flat">
                      <a:noFill/>
                    </a:lnL>
                    <a:lnR cap="flat">
                      <a:noFill/>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214290"/>
            <a:ext cx="9059863" cy="566437"/>
          </a:xfrm>
        </p:spPr>
        <p:txBody>
          <a:bodyPr/>
          <a:lstStyle/>
          <a:p>
            <a:r>
              <a:rPr lang="nl-BE" dirty="0" smtClean="0"/>
              <a:t>Maximum </a:t>
            </a:r>
            <a:r>
              <a:rPr lang="nl-BE" dirty="0" err="1" smtClean="0"/>
              <a:t>reduction</a:t>
            </a:r>
            <a:r>
              <a:rPr lang="nl-BE" dirty="0" smtClean="0"/>
              <a:t> </a:t>
            </a:r>
            <a:r>
              <a:rPr lang="nl-BE" dirty="0" err="1" smtClean="0"/>
              <a:t>potential</a:t>
            </a:r>
            <a:r>
              <a:rPr lang="nl-BE" dirty="0" smtClean="0"/>
              <a:t> </a:t>
            </a:r>
            <a:r>
              <a:rPr lang="nl-BE" dirty="0" err="1" smtClean="0"/>
              <a:t>can</a:t>
            </a:r>
            <a:r>
              <a:rPr lang="nl-BE" dirty="0" smtClean="0"/>
              <a:t> </a:t>
            </a:r>
            <a:r>
              <a:rPr lang="nl-BE" dirty="0" err="1" smtClean="0"/>
              <a:t>be</a:t>
            </a:r>
            <a:r>
              <a:rPr lang="nl-BE" dirty="0" smtClean="0"/>
              <a:t> </a:t>
            </a:r>
            <a:r>
              <a:rPr lang="nl-BE" dirty="0" err="1" smtClean="0"/>
              <a:t>realised</a:t>
            </a:r>
            <a:r>
              <a:rPr lang="nl-BE" dirty="0" smtClean="0"/>
              <a:t> </a:t>
            </a:r>
            <a:r>
              <a:rPr lang="nl-BE" dirty="0" err="1" smtClean="0"/>
              <a:t>through</a:t>
            </a:r>
            <a:r>
              <a:rPr lang="nl-BE" dirty="0" smtClean="0"/>
              <a:t> a </a:t>
            </a:r>
            <a:r>
              <a:rPr lang="nl-BE" dirty="0" err="1" smtClean="0"/>
              <a:t>combination</a:t>
            </a:r>
            <a:r>
              <a:rPr lang="nl-BE" dirty="0" smtClean="0"/>
              <a:t> of </a:t>
            </a:r>
            <a:r>
              <a:rPr lang="nl-BE" dirty="0" err="1" smtClean="0"/>
              <a:t>legal</a:t>
            </a:r>
            <a:r>
              <a:rPr lang="nl-BE" dirty="0" smtClean="0"/>
              <a:t> </a:t>
            </a:r>
            <a:r>
              <a:rPr lang="nl-BE" dirty="0" err="1" smtClean="0"/>
              <a:t>changes</a:t>
            </a:r>
            <a:r>
              <a:rPr lang="nl-BE" dirty="0" smtClean="0"/>
              <a:t>, </a:t>
            </a:r>
            <a:r>
              <a:rPr lang="nl-BE" dirty="0" err="1" smtClean="0"/>
              <a:t>process</a:t>
            </a:r>
            <a:r>
              <a:rPr lang="nl-BE" dirty="0" smtClean="0"/>
              <a:t> </a:t>
            </a:r>
            <a:r>
              <a:rPr lang="nl-BE" dirty="0" err="1" smtClean="0"/>
              <a:t>optimisations</a:t>
            </a:r>
            <a:r>
              <a:rPr lang="nl-BE" dirty="0" smtClean="0"/>
              <a:t> and </a:t>
            </a:r>
            <a:r>
              <a:rPr lang="nl-BE" dirty="0" err="1" smtClean="0"/>
              <a:t>e-Government</a:t>
            </a:r>
            <a:r>
              <a:rPr lang="nl-BE" dirty="0" smtClean="0"/>
              <a:t> </a:t>
            </a:r>
            <a:r>
              <a:rPr lang="nl-BE" dirty="0" err="1" smtClean="0"/>
              <a:t>solutions</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7</a:t>
            </a:fld>
            <a:r>
              <a:rPr lang="nl-NL" smtClean="0"/>
              <a:t> -</a:t>
            </a:r>
            <a:endParaRPr lang="nl-NL"/>
          </a:p>
        </p:txBody>
      </p:sp>
      <p:sp>
        <p:nvSpPr>
          <p:cNvPr id="25" name="Content Placeholder 2"/>
          <p:cNvSpPr>
            <a:spLocks noGrp="1"/>
          </p:cNvSpPr>
          <p:nvPr>
            <p:ph idx="1"/>
          </p:nvPr>
        </p:nvSpPr>
        <p:spPr>
          <a:xfrm>
            <a:off x="714404" y="3867136"/>
            <a:ext cx="8376138" cy="1603161"/>
          </a:xfrm>
        </p:spPr>
        <p:txBody>
          <a:bodyPr/>
          <a:lstStyle/>
          <a:p>
            <a:endParaRPr lang="nl-BE" sz="1800" dirty="0" smtClean="0"/>
          </a:p>
          <a:p>
            <a:endParaRPr lang="nl-BE" sz="1800" dirty="0" smtClean="0"/>
          </a:p>
        </p:txBody>
      </p:sp>
      <p:sp>
        <p:nvSpPr>
          <p:cNvPr id="26" name="Rounded Rectangle 25"/>
          <p:cNvSpPr/>
          <p:nvPr/>
        </p:nvSpPr>
        <p:spPr bwMode="auto">
          <a:xfrm>
            <a:off x="6429404" y="4444822"/>
            <a:ext cx="1852641" cy="336714"/>
          </a:xfrm>
          <a:prstGeom prst="roundRect">
            <a:avLst/>
          </a:prstGeom>
          <a:solidFill>
            <a:schemeClr val="bg1"/>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b="1" i="0" u="none" strike="noStrike" cap="none" normalizeH="0" baseline="0" dirty="0" err="1" smtClean="0">
                <a:ln>
                  <a:noFill/>
                </a:ln>
                <a:solidFill>
                  <a:schemeClr val="tx1"/>
                </a:solidFill>
                <a:effectLst/>
                <a:latin typeface="Arial" pitchFamily="34" charset="0"/>
              </a:rPr>
              <a:t>E-Government</a:t>
            </a:r>
            <a:endParaRPr kumimoji="0" lang="nl-BE" b="1" i="0" u="none" strike="noStrike" cap="none" normalizeH="0" baseline="0" dirty="0" smtClean="0">
              <a:ln>
                <a:noFill/>
              </a:ln>
              <a:solidFill>
                <a:schemeClr val="tx1"/>
              </a:solidFill>
              <a:effectLst/>
              <a:latin typeface="Arial" pitchFamily="34" charset="0"/>
            </a:endParaRPr>
          </a:p>
        </p:txBody>
      </p:sp>
      <p:sp>
        <p:nvSpPr>
          <p:cNvPr id="27" name="Right Arrow 26"/>
          <p:cNvSpPr/>
          <p:nvPr/>
        </p:nvSpPr>
        <p:spPr bwMode="auto">
          <a:xfrm>
            <a:off x="562004" y="2724136"/>
            <a:ext cx="2285999" cy="1143000"/>
          </a:xfrm>
          <a:prstGeom prst="rightArrow">
            <a:avLst/>
          </a:prstGeom>
          <a:solidFill>
            <a:schemeClr val="tx2"/>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sz="1400" b="1" i="0" u="none" strike="noStrike" cap="none" normalizeH="0" baseline="0" dirty="0" err="1" smtClean="0">
                <a:ln>
                  <a:noFill/>
                </a:ln>
                <a:solidFill>
                  <a:schemeClr val="bg1"/>
                </a:solidFill>
                <a:effectLst/>
                <a:latin typeface="Arial" pitchFamily="34" charset="0"/>
              </a:rPr>
              <a:t>Reduction</a:t>
            </a:r>
            <a:r>
              <a:rPr kumimoji="0" lang="nl-BE" sz="1400" b="1" i="0" u="none" strike="noStrike" cap="none" normalizeH="0" baseline="0" dirty="0" smtClean="0">
                <a:ln>
                  <a:noFill/>
                </a:ln>
                <a:solidFill>
                  <a:schemeClr val="bg1"/>
                </a:solidFill>
                <a:effectLst/>
                <a:latin typeface="Arial" pitchFamily="34" charset="0"/>
              </a:rPr>
              <a:t> </a:t>
            </a:r>
            <a:r>
              <a:rPr kumimoji="0" lang="nl-BE" sz="1400" b="1" i="0" u="none" strike="noStrike" cap="none" normalizeH="0" baseline="0" dirty="0" err="1" smtClean="0">
                <a:ln>
                  <a:noFill/>
                </a:ln>
                <a:solidFill>
                  <a:schemeClr val="bg1"/>
                </a:solidFill>
                <a:effectLst/>
                <a:latin typeface="Arial" pitchFamily="34" charset="0"/>
              </a:rPr>
              <a:t>Initiatives</a:t>
            </a:r>
            <a:endParaRPr kumimoji="0" lang="nl-BE" sz="1400" b="1" i="0" u="none" strike="noStrike" cap="none" normalizeH="0" baseline="0" dirty="0" smtClean="0">
              <a:ln>
                <a:noFill/>
              </a:ln>
              <a:solidFill>
                <a:schemeClr val="bg1"/>
              </a:solidFill>
              <a:effectLst/>
              <a:latin typeface="Arial" pitchFamily="34" charset="0"/>
            </a:endParaRPr>
          </a:p>
          <a:p>
            <a:pPr marL="0" marR="0" indent="0" algn="ctr" defTabSz="914400" rtl="0" eaLnBrk="0" fontAlgn="base" latinLnBrk="0" hangingPunct="0">
              <a:lnSpc>
                <a:spcPct val="100000"/>
              </a:lnSpc>
              <a:spcBef>
                <a:spcPct val="50000"/>
              </a:spcBef>
              <a:spcAft>
                <a:spcPct val="0"/>
              </a:spcAft>
              <a:buClrTx/>
              <a:buSzTx/>
              <a:buFontTx/>
              <a:buNone/>
              <a:tabLst/>
            </a:pPr>
            <a:r>
              <a:rPr lang="nl-BE" sz="1400" b="1" dirty="0" smtClean="0">
                <a:solidFill>
                  <a:schemeClr val="bg1"/>
                </a:solidFill>
                <a:latin typeface="Arial" pitchFamily="34" charset="0"/>
              </a:rPr>
              <a:t>at EU Level</a:t>
            </a:r>
            <a:endParaRPr kumimoji="0" lang="nl-BE" sz="1400" b="1" i="0" u="none" strike="noStrike" cap="none" normalizeH="0" baseline="0" dirty="0" smtClean="0">
              <a:ln>
                <a:noFill/>
              </a:ln>
              <a:solidFill>
                <a:schemeClr val="bg1"/>
              </a:solidFill>
              <a:effectLst/>
              <a:latin typeface="Arial" pitchFamily="34" charset="0"/>
            </a:endParaRPr>
          </a:p>
        </p:txBody>
      </p:sp>
      <p:grpSp>
        <p:nvGrpSpPr>
          <p:cNvPr id="28" name="Group 48"/>
          <p:cNvGrpSpPr>
            <a:grpSpLocks/>
          </p:cNvGrpSpPr>
          <p:nvPr/>
        </p:nvGrpSpPr>
        <p:grpSpPr bwMode="auto">
          <a:xfrm>
            <a:off x="3261490" y="1870061"/>
            <a:ext cx="3109546" cy="3216275"/>
            <a:chOff x="4291" y="1977"/>
            <a:chExt cx="1071" cy="1025"/>
          </a:xfrm>
        </p:grpSpPr>
        <p:sp>
          <p:nvSpPr>
            <p:cNvPr id="29" name="Oval 49"/>
            <p:cNvSpPr>
              <a:spLocks noChangeArrowheads="1"/>
            </p:cNvSpPr>
            <p:nvPr/>
          </p:nvSpPr>
          <p:spPr bwMode="auto">
            <a:xfrm>
              <a:off x="4474" y="1977"/>
              <a:ext cx="704" cy="656"/>
            </a:xfrm>
            <a:prstGeom prst="ellipse">
              <a:avLst/>
            </a:prstGeom>
            <a:solidFill>
              <a:schemeClr val="accent1">
                <a:lumMod val="40000"/>
                <a:lumOff val="60000"/>
              </a:schemeClr>
            </a:solidFill>
            <a:ln w="12700">
              <a:solidFill>
                <a:srgbClr val="000000"/>
              </a:solidFill>
              <a:round/>
              <a:headEnd/>
              <a:tailEnd/>
            </a:ln>
            <a:effectLst/>
          </p:spPr>
          <p:txBody>
            <a:bodyPr wrap="none" anchor="ctr"/>
            <a:lstStyle/>
            <a:p>
              <a:endParaRPr lang="en-GB"/>
            </a:p>
          </p:txBody>
        </p:sp>
        <p:sp>
          <p:nvSpPr>
            <p:cNvPr id="30" name="Oval 50"/>
            <p:cNvSpPr>
              <a:spLocks noChangeArrowheads="1"/>
            </p:cNvSpPr>
            <p:nvPr/>
          </p:nvSpPr>
          <p:spPr bwMode="auto">
            <a:xfrm>
              <a:off x="4291" y="2342"/>
              <a:ext cx="703" cy="655"/>
            </a:xfrm>
            <a:prstGeom prst="ellipse">
              <a:avLst/>
            </a:prstGeom>
            <a:solidFill>
              <a:schemeClr val="accent1">
                <a:lumMod val="40000"/>
                <a:lumOff val="60000"/>
              </a:schemeClr>
            </a:solidFill>
            <a:ln w="12700">
              <a:solidFill>
                <a:srgbClr val="000000"/>
              </a:solidFill>
              <a:round/>
              <a:headEnd/>
              <a:tailEnd/>
            </a:ln>
            <a:effectLst/>
          </p:spPr>
          <p:txBody>
            <a:bodyPr wrap="none" anchor="ctr"/>
            <a:lstStyle/>
            <a:p>
              <a:endParaRPr lang="en-GB"/>
            </a:p>
          </p:txBody>
        </p:sp>
        <p:sp>
          <p:nvSpPr>
            <p:cNvPr id="31" name="Oval 51"/>
            <p:cNvSpPr>
              <a:spLocks noChangeArrowheads="1"/>
            </p:cNvSpPr>
            <p:nvPr/>
          </p:nvSpPr>
          <p:spPr bwMode="auto">
            <a:xfrm>
              <a:off x="4658" y="2346"/>
              <a:ext cx="704" cy="656"/>
            </a:xfrm>
            <a:prstGeom prst="ellipse">
              <a:avLst/>
            </a:prstGeom>
            <a:solidFill>
              <a:schemeClr val="accent1">
                <a:lumMod val="40000"/>
                <a:lumOff val="60000"/>
              </a:schemeClr>
            </a:solidFill>
            <a:ln w="12700">
              <a:solidFill>
                <a:srgbClr val="000000"/>
              </a:solidFill>
              <a:round/>
              <a:headEnd/>
              <a:tailEnd/>
            </a:ln>
            <a:effectLst/>
          </p:spPr>
          <p:txBody>
            <a:bodyPr wrap="none" anchor="ctr"/>
            <a:lstStyle/>
            <a:p>
              <a:endParaRPr lang="en-GB"/>
            </a:p>
          </p:txBody>
        </p:sp>
        <p:sp>
          <p:nvSpPr>
            <p:cNvPr id="32" name="Freeform 52"/>
            <p:cNvSpPr>
              <a:spLocks/>
            </p:cNvSpPr>
            <p:nvPr/>
          </p:nvSpPr>
          <p:spPr bwMode="auto">
            <a:xfrm>
              <a:off x="4662" y="2387"/>
              <a:ext cx="336" cy="256"/>
            </a:xfrm>
            <a:custGeom>
              <a:avLst/>
              <a:gdLst/>
              <a:ahLst/>
              <a:cxnLst>
                <a:cxn ang="0">
                  <a:pos x="157" y="0"/>
                </a:cxn>
                <a:cxn ang="0">
                  <a:pos x="148" y="6"/>
                </a:cxn>
                <a:cxn ang="0">
                  <a:pos x="138" y="12"/>
                </a:cxn>
                <a:cxn ang="0">
                  <a:pos x="127" y="20"/>
                </a:cxn>
                <a:cxn ang="0">
                  <a:pos x="118" y="27"/>
                </a:cxn>
                <a:cxn ang="0">
                  <a:pos x="109" y="35"/>
                </a:cxn>
                <a:cxn ang="0">
                  <a:pos x="102" y="43"/>
                </a:cxn>
                <a:cxn ang="0">
                  <a:pos x="92" y="51"/>
                </a:cxn>
                <a:cxn ang="0">
                  <a:pos x="84" y="59"/>
                </a:cxn>
                <a:cxn ang="0">
                  <a:pos x="73" y="71"/>
                </a:cxn>
                <a:cxn ang="0">
                  <a:pos x="65" y="81"/>
                </a:cxn>
                <a:cxn ang="0">
                  <a:pos x="57" y="91"/>
                </a:cxn>
                <a:cxn ang="0">
                  <a:pos x="48" y="104"/>
                </a:cxn>
                <a:cxn ang="0">
                  <a:pos x="40" y="115"/>
                </a:cxn>
                <a:cxn ang="0">
                  <a:pos x="34" y="126"/>
                </a:cxn>
                <a:cxn ang="0">
                  <a:pos x="27" y="138"/>
                </a:cxn>
                <a:cxn ang="0">
                  <a:pos x="21" y="150"/>
                </a:cxn>
                <a:cxn ang="0">
                  <a:pos x="14" y="165"/>
                </a:cxn>
                <a:cxn ang="0">
                  <a:pos x="9" y="180"/>
                </a:cxn>
                <a:cxn ang="0">
                  <a:pos x="5" y="194"/>
                </a:cxn>
                <a:cxn ang="0">
                  <a:pos x="3" y="206"/>
                </a:cxn>
                <a:cxn ang="0">
                  <a:pos x="0" y="215"/>
                </a:cxn>
                <a:cxn ang="0">
                  <a:pos x="11" y="223"/>
                </a:cxn>
                <a:cxn ang="0">
                  <a:pos x="24" y="228"/>
                </a:cxn>
                <a:cxn ang="0">
                  <a:pos x="40" y="234"/>
                </a:cxn>
                <a:cxn ang="0">
                  <a:pos x="56" y="239"/>
                </a:cxn>
                <a:cxn ang="0">
                  <a:pos x="76" y="245"/>
                </a:cxn>
                <a:cxn ang="0">
                  <a:pos x="94" y="249"/>
                </a:cxn>
                <a:cxn ang="0">
                  <a:pos x="109" y="251"/>
                </a:cxn>
                <a:cxn ang="0">
                  <a:pos x="125" y="254"/>
                </a:cxn>
                <a:cxn ang="0">
                  <a:pos x="140" y="254"/>
                </a:cxn>
                <a:cxn ang="0">
                  <a:pos x="154" y="255"/>
                </a:cxn>
                <a:cxn ang="0">
                  <a:pos x="172" y="254"/>
                </a:cxn>
                <a:cxn ang="0">
                  <a:pos x="190" y="252"/>
                </a:cxn>
                <a:cxn ang="0">
                  <a:pos x="211" y="249"/>
                </a:cxn>
                <a:cxn ang="0">
                  <a:pos x="228" y="246"/>
                </a:cxn>
                <a:cxn ang="0">
                  <a:pos x="242" y="243"/>
                </a:cxn>
                <a:cxn ang="0">
                  <a:pos x="258" y="238"/>
                </a:cxn>
                <a:cxn ang="0">
                  <a:pos x="269" y="233"/>
                </a:cxn>
                <a:cxn ang="0">
                  <a:pos x="280" y="229"/>
                </a:cxn>
                <a:cxn ang="0">
                  <a:pos x="291" y="225"/>
                </a:cxn>
                <a:cxn ang="0">
                  <a:pos x="303" y="218"/>
                </a:cxn>
                <a:cxn ang="0">
                  <a:pos x="309" y="215"/>
                </a:cxn>
                <a:cxn ang="0">
                  <a:pos x="307" y="202"/>
                </a:cxn>
                <a:cxn ang="0">
                  <a:pos x="303" y="190"/>
                </a:cxn>
                <a:cxn ang="0">
                  <a:pos x="300" y="178"/>
                </a:cxn>
                <a:cxn ang="0">
                  <a:pos x="293" y="161"/>
                </a:cxn>
                <a:cxn ang="0">
                  <a:pos x="285" y="143"/>
                </a:cxn>
                <a:cxn ang="0">
                  <a:pos x="274" y="125"/>
                </a:cxn>
                <a:cxn ang="0">
                  <a:pos x="267" y="112"/>
                </a:cxn>
                <a:cxn ang="0">
                  <a:pos x="258" y="97"/>
                </a:cxn>
                <a:cxn ang="0">
                  <a:pos x="250" y="86"/>
                </a:cxn>
                <a:cxn ang="0">
                  <a:pos x="239" y="72"/>
                </a:cxn>
                <a:cxn ang="0">
                  <a:pos x="230" y="61"/>
                </a:cxn>
                <a:cxn ang="0">
                  <a:pos x="220" y="51"/>
                </a:cxn>
                <a:cxn ang="0">
                  <a:pos x="207" y="39"/>
                </a:cxn>
                <a:cxn ang="0">
                  <a:pos x="197" y="30"/>
                </a:cxn>
                <a:cxn ang="0">
                  <a:pos x="186" y="21"/>
                </a:cxn>
                <a:cxn ang="0">
                  <a:pos x="171" y="10"/>
                </a:cxn>
                <a:cxn ang="0">
                  <a:pos x="157" y="0"/>
                </a:cxn>
              </a:cxnLst>
              <a:rect l="0" t="0" r="r" b="b"/>
              <a:pathLst>
                <a:path w="310" h="256">
                  <a:moveTo>
                    <a:pt x="157" y="0"/>
                  </a:moveTo>
                  <a:lnTo>
                    <a:pt x="148" y="6"/>
                  </a:lnTo>
                  <a:lnTo>
                    <a:pt x="138" y="12"/>
                  </a:lnTo>
                  <a:lnTo>
                    <a:pt x="127" y="20"/>
                  </a:lnTo>
                  <a:lnTo>
                    <a:pt x="118" y="27"/>
                  </a:lnTo>
                  <a:lnTo>
                    <a:pt x="109" y="35"/>
                  </a:lnTo>
                  <a:lnTo>
                    <a:pt x="102" y="43"/>
                  </a:lnTo>
                  <a:lnTo>
                    <a:pt x="92" y="51"/>
                  </a:lnTo>
                  <a:lnTo>
                    <a:pt x="84" y="59"/>
                  </a:lnTo>
                  <a:lnTo>
                    <a:pt x="73" y="71"/>
                  </a:lnTo>
                  <a:lnTo>
                    <a:pt x="65" y="81"/>
                  </a:lnTo>
                  <a:lnTo>
                    <a:pt x="57" y="91"/>
                  </a:lnTo>
                  <a:lnTo>
                    <a:pt x="48" y="104"/>
                  </a:lnTo>
                  <a:lnTo>
                    <a:pt x="40" y="115"/>
                  </a:lnTo>
                  <a:lnTo>
                    <a:pt x="34" y="126"/>
                  </a:lnTo>
                  <a:lnTo>
                    <a:pt x="27" y="138"/>
                  </a:lnTo>
                  <a:lnTo>
                    <a:pt x="21" y="150"/>
                  </a:lnTo>
                  <a:lnTo>
                    <a:pt x="14" y="165"/>
                  </a:lnTo>
                  <a:lnTo>
                    <a:pt x="9" y="180"/>
                  </a:lnTo>
                  <a:lnTo>
                    <a:pt x="5" y="194"/>
                  </a:lnTo>
                  <a:lnTo>
                    <a:pt x="3" y="206"/>
                  </a:lnTo>
                  <a:lnTo>
                    <a:pt x="0" y="215"/>
                  </a:lnTo>
                  <a:lnTo>
                    <a:pt x="11" y="223"/>
                  </a:lnTo>
                  <a:lnTo>
                    <a:pt x="24" y="228"/>
                  </a:lnTo>
                  <a:lnTo>
                    <a:pt x="40" y="234"/>
                  </a:lnTo>
                  <a:lnTo>
                    <a:pt x="56" y="239"/>
                  </a:lnTo>
                  <a:lnTo>
                    <a:pt x="76" y="245"/>
                  </a:lnTo>
                  <a:lnTo>
                    <a:pt x="94" y="249"/>
                  </a:lnTo>
                  <a:lnTo>
                    <a:pt x="109" y="251"/>
                  </a:lnTo>
                  <a:lnTo>
                    <a:pt x="125" y="254"/>
                  </a:lnTo>
                  <a:lnTo>
                    <a:pt x="140" y="254"/>
                  </a:lnTo>
                  <a:lnTo>
                    <a:pt x="154" y="255"/>
                  </a:lnTo>
                  <a:lnTo>
                    <a:pt x="172" y="254"/>
                  </a:lnTo>
                  <a:lnTo>
                    <a:pt x="190" y="252"/>
                  </a:lnTo>
                  <a:lnTo>
                    <a:pt x="211" y="249"/>
                  </a:lnTo>
                  <a:lnTo>
                    <a:pt x="228" y="246"/>
                  </a:lnTo>
                  <a:lnTo>
                    <a:pt x="242" y="243"/>
                  </a:lnTo>
                  <a:lnTo>
                    <a:pt x="258" y="238"/>
                  </a:lnTo>
                  <a:lnTo>
                    <a:pt x="269" y="233"/>
                  </a:lnTo>
                  <a:lnTo>
                    <a:pt x="280" y="229"/>
                  </a:lnTo>
                  <a:lnTo>
                    <a:pt x="291" y="225"/>
                  </a:lnTo>
                  <a:lnTo>
                    <a:pt x="303" y="218"/>
                  </a:lnTo>
                  <a:lnTo>
                    <a:pt x="309" y="215"/>
                  </a:lnTo>
                  <a:lnTo>
                    <a:pt x="307" y="202"/>
                  </a:lnTo>
                  <a:lnTo>
                    <a:pt x="303" y="190"/>
                  </a:lnTo>
                  <a:lnTo>
                    <a:pt x="300" y="178"/>
                  </a:lnTo>
                  <a:lnTo>
                    <a:pt x="293" y="161"/>
                  </a:lnTo>
                  <a:lnTo>
                    <a:pt x="285" y="143"/>
                  </a:lnTo>
                  <a:lnTo>
                    <a:pt x="274" y="125"/>
                  </a:lnTo>
                  <a:lnTo>
                    <a:pt x="267" y="112"/>
                  </a:lnTo>
                  <a:lnTo>
                    <a:pt x="258" y="97"/>
                  </a:lnTo>
                  <a:lnTo>
                    <a:pt x="250" y="86"/>
                  </a:lnTo>
                  <a:lnTo>
                    <a:pt x="239" y="72"/>
                  </a:lnTo>
                  <a:lnTo>
                    <a:pt x="230" y="61"/>
                  </a:lnTo>
                  <a:lnTo>
                    <a:pt x="220" y="51"/>
                  </a:lnTo>
                  <a:lnTo>
                    <a:pt x="207" y="39"/>
                  </a:lnTo>
                  <a:lnTo>
                    <a:pt x="197" y="30"/>
                  </a:lnTo>
                  <a:lnTo>
                    <a:pt x="186" y="21"/>
                  </a:lnTo>
                  <a:lnTo>
                    <a:pt x="171" y="10"/>
                  </a:lnTo>
                  <a:lnTo>
                    <a:pt x="157" y="0"/>
                  </a:lnTo>
                </a:path>
              </a:pathLst>
            </a:custGeom>
            <a:solidFill>
              <a:schemeClr val="bg1"/>
            </a:solidFill>
            <a:ln w="12700" cap="rnd" cmpd="sng">
              <a:solidFill>
                <a:srgbClr val="000000"/>
              </a:solidFill>
              <a:prstDash val="solid"/>
              <a:round/>
              <a:headEnd type="none" w="med" len="med"/>
              <a:tailEnd type="none" w="med" len="med"/>
            </a:ln>
            <a:effectLst/>
          </p:spPr>
          <p:txBody>
            <a:bodyPr/>
            <a:lstStyle/>
            <a:p>
              <a:endParaRPr lang="en-GB"/>
            </a:p>
          </p:txBody>
        </p:sp>
        <p:sp>
          <p:nvSpPr>
            <p:cNvPr id="33" name="Freeform 53"/>
            <p:cNvSpPr>
              <a:spLocks/>
            </p:cNvSpPr>
            <p:nvPr/>
          </p:nvSpPr>
          <p:spPr bwMode="auto">
            <a:xfrm>
              <a:off x="4478" y="2339"/>
              <a:ext cx="357" cy="264"/>
            </a:xfrm>
            <a:custGeom>
              <a:avLst/>
              <a:gdLst/>
              <a:ahLst/>
              <a:cxnLst>
                <a:cxn ang="0">
                  <a:pos x="8" y="34"/>
                </a:cxn>
                <a:cxn ang="0">
                  <a:pos x="35" y="22"/>
                </a:cxn>
                <a:cxn ang="0">
                  <a:pos x="58" y="14"/>
                </a:cxn>
                <a:cxn ang="0">
                  <a:pos x="87" y="6"/>
                </a:cxn>
                <a:cxn ang="0">
                  <a:pos x="114" y="2"/>
                </a:cxn>
                <a:cxn ang="0">
                  <a:pos x="140" y="0"/>
                </a:cxn>
                <a:cxn ang="0">
                  <a:pos x="168" y="0"/>
                </a:cxn>
                <a:cxn ang="0">
                  <a:pos x="200" y="3"/>
                </a:cxn>
                <a:cxn ang="0">
                  <a:pos x="225" y="7"/>
                </a:cxn>
                <a:cxn ang="0">
                  <a:pos x="252" y="14"/>
                </a:cxn>
                <a:cxn ang="0">
                  <a:pos x="278" y="24"/>
                </a:cxn>
                <a:cxn ang="0">
                  <a:pos x="305" y="36"/>
                </a:cxn>
                <a:cxn ang="0">
                  <a:pos x="328" y="47"/>
                </a:cxn>
                <a:cxn ang="0">
                  <a:pos x="310" y="58"/>
                </a:cxn>
                <a:cxn ang="0">
                  <a:pos x="293" y="70"/>
                </a:cxn>
                <a:cxn ang="0">
                  <a:pos x="278" y="83"/>
                </a:cxn>
                <a:cxn ang="0">
                  <a:pos x="263" y="98"/>
                </a:cxn>
                <a:cxn ang="0">
                  <a:pos x="246" y="116"/>
                </a:cxn>
                <a:cxn ang="0">
                  <a:pos x="234" y="129"/>
                </a:cxn>
                <a:cxn ang="0">
                  <a:pos x="219" y="149"/>
                </a:cxn>
                <a:cxn ang="0">
                  <a:pos x="203" y="174"/>
                </a:cxn>
                <a:cxn ang="0">
                  <a:pos x="191" y="195"/>
                </a:cxn>
                <a:cxn ang="0">
                  <a:pos x="180" y="225"/>
                </a:cxn>
                <a:cxn ang="0">
                  <a:pos x="174" y="245"/>
                </a:cxn>
                <a:cxn ang="0">
                  <a:pos x="170" y="263"/>
                </a:cxn>
                <a:cxn ang="0">
                  <a:pos x="150" y="252"/>
                </a:cxn>
                <a:cxn ang="0">
                  <a:pos x="131" y="239"/>
                </a:cxn>
                <a:cxn ang="0">
                  <a:pos x="108" y="222"/>
                </a:cxn>
                <a:cxn ang="0">
                  <a:pos x="83" y="200"/>
                </a:cxn>
                <a:cxn ang="0">
                  <a:pos x="66" y="180"/>
                </a:cxn>
                <a:cxn ang="0">
                  <a:pos x="49" y="157"/>
                </a:cxn>
                <a:cxn ang="0">
                  <a:pos x="34" y="132"/>
                </a:cxn>
                <a:cxn ang="0">
                  <a:pos x="20" y="104"/>
                </a:cxn>
                <a:cxn ang="0">
                  <a:pos x="10" y="78"/>
                </a:cxn>
                <a:cxn ang="0">
                  <a:pos x="4" y="56"/>
                </a:cxn>
                <a:cxn ang="0">
                  <a:pos x="0" y="37"/>
                </a:cxn>
              </a:cxnLst>
              <a:rect l="0" t="0" r="r" b="b"/>
              <a:pathLst>
                <a:path w="329" h="264">
                  <a:moveTo>
                    <a:pt x="1" y="38"/>
                  </a:moveTo>
                  <a:lnTo>
                    <a:pt x="8" y="34"/>
                  </a:lnTo>
                  <a:lnTo>
                    <a:pt x="21" y="27"/>
                  </a:lnTo>
                  <a:lnTo>
                    <a:pt x="35" y="22"/>
                  </a:lnTo>
                  <a:lnTo>
                    <a:pt x="45" y="18"/>
                  </a:lnTo>
                  <a:lnTo>
                    <a:pt x="58" y="14"/>
                  </a:lnTo>
                  <a:lnTo>
                    <a:pt x="74" y="10"/>
                  </a:lnTo>
                  <a:lnTo>
                    <a:pt x="87" y="6"/>
                  </a:lnTo>
                  <a:lnTo>
                    <a:pt x="101" y="4"/>
                  </a:lnTo>
                  <a:lnTo>
                    <a:pt x="114" y="2"/>
                  </a:lnTo>
                  <a:lnTo>
                    <a:pt x="127" y="1"/>
                  </a:lnTo>
                  <a:lnTo>
                    <a:pt x="140" y="0"/>
                  </a:lnTo>
                  <a:lnTo>
                    <a:pt x="154" y="0"/>
                  </a:lnTo>
                  <a:lnTo>
                    <a:pt x="168" y="0"/>
                  </a:lnTo>
                  <a:lnTo>
                    <a:pt x="183" y="1"/>
                  </a:lnTo>
                  <a:lnTo>
                    <a:pt x="200" y="3"/>
                  </a:lnTo>
                  <a:lnTo>
                    <a:pt x="212" y="5"/>
                  </a:lnTo>
                  <a:lnTo>
                    <a:pt x="225" y="7"/>
                  </a:lnTo>
                  <a:lnTo>
                    <a:pt x="239" y="11"/>
                  </a:lnTo>
                  <a:lnTo>
                    <a:pt x="252" y="14"/>
                  </a:lnTo>
                  <a:lnTo>
                    <a:pt x="265" y="19"/>
                  </a:lnTo>
                  <a:lnTo>
                    <a:pt x="278" y="24"/>
                  </a:lnTo>
                  <a:lnTo>
                    <a:pt x="291" y="29"/>
                  </a:lnTo>
                  <a:lnTo>
                    <a:pt x="305" y="36"/>
                  </a:lnTo>
                  <a:lnTo>
                    <a:pt x="316" y="41"/>
                  </a:lnTo>
                  <a:lnTo>
                    <a:pt x="328" y="47"/>
                  </a:lnTo>
                  <a:lnTo>
                    <a:pt x="319" y="52"/>
                  </a:lnTo>
                  <a:lnTo>
                    <a:pt x="310" y="58"/>
                  </a:lnTo>
                  <a:lnTo>
                    <a:pt x="302" y="65"/>
                  </a:lnTo>
                  <a:lnTo>
                    <a:pt x="293" y="70"/>
                  </a:lnTo>
                  <a:lnTo>
                    <a:pt x="288" y="75"/>
                  </a:lnTo>
                  <a:lnTo>
                    <a:pt x="278" y="83"/>
                  </a:lnTo>
                  <a:lnTo>
                    <a:pt x="271" y="91"/>
                  </a:lnTo>
                  <a:lnTo>
                    <a:pt x="263" y="98"/>
                  </a:lnTo>
                  <a:lnTo>
                    <a:pt x="255" y="106"/>
                  </a:lnTo>
                  <a:lnTo>
                    <a:pt x="246" y="116"/>
                  </a:lnTo>
                  <a:lnTo>
                    <a:pt x="239" y="123"/>
                  </a:lnTo>
                  <a:lnTo>
                    <a:pt x="234" y="129"/>
                  </a:lnTo>
                  <a:lnTo>
                    <a:pt x="226" y="139"/>
                  </a:lnTo>
                  <a:lnTo>
                    <a:pt x="219" y="149"/>
                  </a:lnTo>
                  <a:lnTo>
                    <a:pt x="211" y="160"/>
                  </a:lnTo>
                  <a:lnTo>
                    <a:pt x="203" y="174"/>
                  </a:lnTo>
                  <a:lnTo>
                    <a:pt x="198" y="184"/>
                  </a:lnTo>
                  <a:lnTo>
                    <a:pt x="191" y="195"/>
                  </a:lnTo>
                  <a:lnTo>
                    <a:pt x="186" y="209"/>
                  </a:lnTo>
                  <a:lnTo>
                    <a:pt x="180" y="225"/>
                  </a:lnTo>
                  <a:lnTo>
                    <a:pt x="177" y="236"/>
                  </a:lnTo>
                  <a:lnTo>
                    <a:pt x="174" y="245"/>
                  </a:lnTo>
                  <a:lnTo>
                    <a:pt x="171" y="255"/>
                  </a:lnTo>
                  <a:lnTo>
                    <a:pt x="170" y="263"/>
                  </a:lnTo>
                  <a:lnTo>
                    <a:pt x="161" y="259"/>
                  </a:lnTo>
                  <a:lnTo>
                    <a:pt x="150" y="252"/>
                  </a:lnTo>
                  <a:lnTo>
                    <a:pt x="141" y="246"/>
                  </a:lnTo>
                  <a:lnTo>
                    <a:pt x="131" y="239"/>
                  </a:lnTo>
                  <a:lnTo>
                    <a:pt x="122" y="233"/>
                  </a:lnTo>
                  <a:lnTo>
                    <a:pt x="108" y="222"/>
                  </a:lnTo>
                  <a:lnTo>
                    <a:pt x="94" y="209"/>
                  </a:lnTo>
                  <a:lnTo>
                    <a:pt x="83" y="200"/>
                  </a:lnTo>
                  <a:lnTo>
                    <a:pt x="75" y="190"/>
                  </a:lnTo>
                  <a:lnTo>
                    <a:pt x="66" y="180"/>
                  </a:lnTo>
                  <a:lnTo>
                    <a:pt x="57" y="168"/>
                  </a:lnTo>
                  <a:lnTo>
                    <a:pt x="49" y="157"/>
                  </a:lnTo>
                  <a:lnTo>
                    <a:pt x="42" y="145"/>
                  </a:lnTo>
                  <a:lnTo>
                    <a:pt x="34" y="132"/>
                  </a:lnTo>
                  <a:lnTo>
                    <a:pt x="27" y="119"/>
                  </a:lnTo>
                  <a:lnTo>
                    <a:pt x="20" y="104"/>
                  </a:lnTo>
                  <a:lnTo>
                    <a:pt x="14" y="92"/>
                  </a:lnTo>
                  <a:lnTo>
                    <a:pt x="10" y="78"/>
                  </a:lnTo>
                  <a:lnTo>
                    <a:pt x="6" y="66"/>
                  </a:lnTo>
                  <a:lnTo>
                    <a:pt x="4" y="56"/>
                  </a:lnTo>
                  <a:lnTo>
                    <a:pt x="1" y="47"/>
                  </a:lnTo>
                  <a:lnTo>
                    <a:pt x="0" y="37"/>
                  </a:lnTo>
                  <a:lnTo>
                    <a:pt x="1" y="38"/>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GB"/>
            </a:p>
          </p:txBody>
        </p:sp>
        <p:sp>
          <p:nvSpPr>
            <p:cNvPr id="34" name="Freeform 54"/>
            <p:cNvSpPr>
              <a:spLocks/>
            </p:cNvSpPr>
            <p:nvPr/>
          </p:nvSpPr>
          <p:spPr bwMode="auto">
            <a:xfrm>
              <a:off x="4831" y="2339"/>
              <a:ext cx="348" cy="265"/>
            </a:xfrm>
            <a:custGeom>
              <a:avLst/>
              <a:gdLst/>
              <a:ahLst/>
              <a:cxnLst>
                <a:cxn ang="0">
                  <a:pos x="320" y="41"/>
                </a:cxn>
                <a:cxn ang="0">
                  <a:pos x="299" y="28"/>
                </a:cxn>
                <a:cxn ang="0">
                  <a:pos x="273" y="18"/>
                </a:cxn>
                <a:cxn ang="0">
                  <a:pos x="247" y="10"/>
                </a:cxn>
                <a:cxn ang="0">
                  <a:pos x="220" y="5"/>
                </a:cxn>
                <a:cxn ang="0">
                  <a:pos x="196" y="2"/>
                </a:cxn>
                <a:cxn ang="0">
                  <a:pos x="168" y="0"/>
                </a:cxn>
                <a:cxn ang="0">
                  <a:pos x="139" y="2"/>
                </a:cxn>
                <a:cxn ang="0">
                  <a:pos x="109" y="5"/>
                </a:cxn>
                <a:cxn ang="0">
                  <a:pos x="83" y="12"/>
                </a:cxn>
                <a:cxn ang="0">
                  <a:pos x="56" y="20"/>
                </a:cxn>
                <a:cxn ang="0">
                  <a:pos x="27" y="32"/>
                </a:cxn>
                <a:cxn ang="0">
                  <a:pos x="5" y="43"/>
                </a:cxn>
                <a:cxn ang="0">
                  <a:pos x="7" y="53"/>
                </a:cxn>
                <a:cxn ang="0">
                  <a:pos x="20" y="62"/>
                </a:cxn>
                <a:cxn ang="0">
                  <a:pos x="32" y="72"/>
                </a:cxn>
                <a:cxn ang="0">
                  <a:pos x="50" y="88"/>
                </a:cxn>
                <a:cxn ang="0">
                  <a:pos x="68" y="104"/>
                </a:cxn>
                <a:cxn ang="0">
                  <a:pos x="83" y="120"/>
                </a:cxn>
                <a:cxn ang="0">
                  <a:pos x="96" y="137"/>
                </a:cxn>
                <a:cxn ang="0">
                  <a:pos x="111" y="160"/>
                </a:cxn>
                <a:cxn ang="0">
                  <a:pos x="124" y="184"/>
                </a:cxn>
                <a:cxn ang="0">
                  <a:pos x="137" y="209"/>
                </a:cxn>
                <a:cxn ang="0">
                  <a:pos x="146" y="235"/>
                </a:cxn>
                <a:cxn ang="0">
                  <a:pos x="151" y="258"/>
                </a:cxn>
                <a:cxn ang="0">
                  <a:pos x="162" y="259"/>
                </a:cxn>
                <a:cxn ang="0">
                  <a:pos x="182" y="247"/>
                </a:cxn>
                <a:cxn ang="0">
                  <a:pos x="201" y="233"/>
                </a:cxn>
                <a:cxn ang="0">
                  <a:pos x="229" y="209"/>
                </a:cxn>
                <a:cxn ang="0">
                  <a:pos x="247" y="191"/>
                </a:cxn>
                <a:cxn ang="0">
                  <a:pos x="265" y="168"/>
                </a:cxn>
                <a:cxn ang="0">
                  <a:pos x="280" y="145"/>
                </a:cxn>
                <a:cxn ang="0">
                  <a:pos x="295" y="119"/>
                </a:cxn>
                <a:cxn ang="0">
                  <a:pos x="307" y="93"/>
                </a:cxn>
                <a:cxn ang="0">
                  <a:pos x="316" y="64"/>
                </a:cxn>
                <a:cxn ang="0">
                  <a:pos x="320" y="46"/>
                </a:cxn>
              </a:cxnLst>
              <a:rect l="0" t="0" r="r" b="b"/>
              <a:pathLst>
                <a:path w="321" h="265">
                  <a:moveTo>
                    <a:pt x="320" y="46"/>
                  </a:moveTo>
                  <a:lnTo>
                    <a:pt x="320" y="41"/>
                  </a:lnTo>
                  <a:lnTo>
                    <a:pt x="310" y="35"/>
                  </a:lnTo>
                  <a:lnTo>
                    <a:pt x="299" y="28"/>
                  </a:lnTo>
                  <a:lnTo>
                    <a:pt x="287" y="22"/>
                  </a:lnTo>
                  <a:lnTo>
                    <a:pt x="273" y="18"/>
                  </a:lnTo>
                  <a:lnTo>
                    <a:pt x="260" y="14"/>
                  </a:lnTo>
                  <a:lnTo>
                    <a:pt x="247" y="10"/>
                  </a:lnTo>
                  <a:lnTo>
                    <a:pt x="232" y="6"/>
                  </a:lnTo>
                  <a:lnTo>
                    <a:pt x="220" y="5"/>
                  </a:lnTo>
                  <a:lnTo>
                    <a:pt x="207" y="3"/>
                  </a:lnTo>
                  <a:lnTo>
                    <a:pt x="196" y="2"/>
                  </a:lnTo>
                  <a:lnTo>
                    <a:pt x="183" y="1"/>
                  </a:lnTo>
                  <a:lnTo>
                    <a:pt x="168" y="0"/>
                  </a:lnTo>
                  <a:lnTo>
                    <a:pt x="153" y="1"/>
                  </a:lnTo>
                  <a:lnTo>
                    <a:pt x="139" y="2"/>
                  </a:lnTo>
                  <a:lnTo>
                    <a:pt x="125" y="3"/>
                  </a:lnTo>
                  <a:lnTo>
                    <a:pt x="109" y="5"/>
                  </a:lnTo>
                  <a:lnTo>
                    <a:pt x="96" y="8"/>
                  </a:lnTo>
                  <a:lnTo>
                    <a:pt x="83" y="12"/>
                  </a:lnTo>
                  <a:lnTo>
                    <a:pt x="70" y="15"/>
                  </a:lnTo>
                  <a:lnTo>
                    <a:pt x="56" y="20"/>
                  </a:lnTo>
                  <a:lnTo>
                    <a:pt x="41" y="25"/>
                  </a:lnTo>
                  <a:lnTo>
                    <a:pt x="27" y="32"/>
                  </a:lnTo>
                  <a:lnTo>
                    <a:pt x="17" y="37"/>
                  </a:lnTo>
                  <a:lnTo>
                    <a:pt x="5" y="43"/>
                  </a:lnTo>
                  <a:lnTo>
                    <a:pt x="0" y="48"/>
                  </a:lnTo>
                  <a:lnTo>
                    <a:pt x="7" y="53"/>
                  </a:lnTo>
                  <a:lnTo>
                    <a:pt x="14" y="58"/>
                  </a:lnTo>
                  <a:lnTo>
                    <a:pt x="20" y="62"/>
                  </a:lnTo>
                  <a:lnTo>
                    <a:pt x="27" y="67"/>
                  </a:lnTo>
                  <a:lnTo>
                    <a:pt x="32" y="72"/>
                  </a:lnTo>
                  <a:lnTo>
                    <a:pt x="43" y="81"/>
                  </a:lnTo>
                  <a:lnTo>
                    <a:pt x="50" y="88"/>
                  </a:lnTo>
                  <a:lnTo>
                    <a:pt x="59" y="95"/>
                  </a:lnTo>
                  <a:lnTo>
                    <a:pt x="68" y="104"/>
                  </a:lnTo>
                  <a:lnTo>
                    <a:pt x="76" y="111"/>
                  </a:lnTo>
                  <a:lnTo>
                    <a:pt x="83" y="120"/>
                  </a:lnTo>
                  <a:lnTo>
                    <a:pt x="90" y="129"/>
                  </a:lnTo>
                  <a:lnTo>
                    <a:pt x="96" y="137"/>
                  </a:lnTo>
                  <a:lnTo>
                    <a:pt x="103" y="148"/>
                  </a:lnTo>
                  <a:lnTo>
                    <a:pt x="111" y="160"/>
                  </a:lnTo>
                  <a:lnTo>
                    <a:pt x="119" y="174"/>
                  </a:lnTo>
                  <a:lnTo>
                    <a:pt x="124" y="184"/>
                  </a:lnTo>
                  <a:lnTo>
                    <a:pt x="130" y="196"/>
                  </a:lnTo>
                  <a:lnTo>
                    <a:pt x="137" y="209"/>
                  </a:lnTo>
                  <a:lnTo>
                    <a:pt x="142" y="223"/>
                  </a:lnTo>
                  <a:lnTo>
                    <a:pt x="146" y="235"/>
                  </a:lnTo>
                  <a:lnTo>
                    <a:pt x="150" y="247"/>
                  </a:lnTo>
                  <a:lnTo>
                    <a:pt x="151" y="258"/>
                  </a:lnTo>
                  <a:lnTo>
                    <a:pt x="151" y="264"/>
                  </a:lnTo>
                  <a:lnTo>
                    <a:pt x="162" y="259"/>
                  </a:lnTo>
                  <a:lnTo>
                    <a:pt x="173" y="252"/>
                  </a:lnTo>
                  <a:lnTo>
                    <a:pt x="182" y="247"/>
                  </a:lnTo>
                  <a:lnTo>
                    <a:pt x="191" y="239"/>
                  </a:lnTo>
                  <a:lnTo>
                    <a:pt x="201" y="233"/>
                  </a:lnTo>
                  <a:lnTo>
                    <a:pt x="215" y="222"/>
                  </a:lnTo>
                  <a:lnTo>
                    <a:pt x="229" y="209"/>
                  </a:lnTo>
                  <a:lnTo>
                    <a:pt x="239" y="200"/>
                  </a:lnTo>
                  <a:lnTo>
                    <a:pt x="247" y="191"/>
                  </a:lnTo>
                  <a:lnTo>
                    <a:pt x="256" y="180"/>
                  </a:lnTo>
                  <a:lnTo>
                    <a:pt x="265" y="168"/>
                  </a:lnTo>
                  <a:lnTo>
                    <a:pt x="273" y="157"/>
                  </a:lnTo>
                  <a:lnTo>
                    <a:pt x="280" y="145"/>
                  </a:lnTo>
                  <a:lnTo>
                    <a:pt x="288" y="132"/>
                  </a:lnTo>
                  <a:lnTo>
                    <a:pt x="295" y="119"/>
                  </a:lnTo>
                  <a:lnTo>
                    <a:pt x="302" y="105"/>
                  </a:lnTo>
                  <a:lnTo>
                    <a:pt x="307" y="93"/>
                  </a:lnTo>
                  <a:lnTo>
                    <a:pt x="312" y="78"/>
                  </a:lnTo>
                  <a:lnTo>
                    <a:pt x="316" y="64"/>
                  </a:lnTo>
                  <a:lnTo>
                    <a:pt x="320" y="45"/>
                  </a:lnTo>
                  <a:lnTo>
                    <a:pt x="320" y="46"/>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GB" dirty="0">
                <a:solidFill>
                  <a:schemeClr val="bg1"/>
                </a:solidFill>
              </a:endParaRPr>
            </a:p>
          </p:txBody>
        </p:sp>
        <p:sp>
          <p:nvSpPr>
            <p:cNvPr id="35" name="Freeform 55"/>
            <p:cNvSpPr>
              <a:spLocks/>
            </p:cNvSpPr>
            <p:nvPr/>
          </p:nvSpPr>
          <p:spPr bwMode="auto">
            <a:xfrm>
              <a:off x="4656" y="2602"/>
              <a:ext cx="350" cy="361"/>
            </a:xfrm>
            <a:custGeom>
              <a:avLst/>
              <a:gdLst/>
              <a:ahLst/>
              <a:cxnLst>
                <a:cxn ang="0">
                  <a:pos x="16" y="6"/>
                </a:cxn>
                <a:cxn ang="0">
                  <a:pos x="35" y="14"/>
                </a:cxn>
                <a:cxn ang="0">
                  <a:pos x="61" y="23"/>
                </a:cxn>
                <a:cxn ang="0">
                  <a:pos x="87" y="30"/>
                </a:cxn>
                <a:cxn ang="0">
                  <a:pos x="115" y="36"/>
                </a:cxn>
                <a:cxn ang="0">
                  <a:pos x="150" y="40"/>
                </a:cxn>
                <a:cxn ang="0">
                  <a:pos x="184" y="40"/>
                </a:cxn>
                <a:cxn ang="0">
                  <a:pos x="220" y="34"/>
                </a:cxn>
                <a:cxn ang="0">
                  <a:pos x="246" y="28"/>
                </a:cxn>
                <a:cxn ang="0">
                  <a:pos x="268" y="21"/>
                </a:cxn>
                <a:cxn ang="0">
                  <a:pos x="291" y="12"/>
                </a:cxn>
                <a:cxn ang="0">
                  <a:pos x="308" y="4"/>
                </a:cxn>
                <a:cxn ang="0">
                  <a:pos x="317" y="10"/>
                </a:cxn>
                <a:cxn ang="0">
                  <a:pos x="319" y="28"/>
                </a:cxn>
                <a:cxn ang="0">
                  <a:pos x="321" y="56"/>
                </a:cxn>
                <a:cxn ang="0">
                  <a:pos x="322" y="76"/>
                </a:cxn>
                <a:cxn ang="0">
                  <a:pos x="321" y="102"/>
                </a:cxn>
                <a:cxn ang="0">
                  <a:pos x="316" y="131"/>
                </a:cxn>
                <a:cxn ang="0">
                  <a:pos x="310" y="162"/>
                </a:cxn>
                <a:cxn ang="0">
                  <a:pos x="300" y="191"/>
                </a:cxn>
                <a:cxn ang="0">
                  <a:pos x="287" y="219"/>
                </a:cxn>
                <a:cxn ang="0">
                  <a:pos x="274" y="244"/>
                </a:cxn>
                <a:cxn ang="0">
                  <a:pos x="256" y="270"/>
                </a:cxn>
                <a:cxn ang="0">
                  <a:pos x="236" y="296"/>
                </a:cxn>
                <a:cxn ang="0">
                  <a:pos x="211" y="320"/>
                </a:cxn>
                <a:cxn ang="0">
                  <a:pos x="188" y="339"/>
                </a:cxn>
                <a:cxn ang="0">
                  <a:pos x="167" y="354"/>
                </a:cxn>
                <a:cxn ang="0">
                  <a:pos x="149" y="354"/>
                </a:cxn>
                <a:cxn ang="0">
                  <a:pos x="129" y="339"/>
                </a:cxn>
                <a:cxn ang="0">
                  <a:pos x="109" y="324"/>
                </a:cxn>
                <a:cxn ang="0">
                  <a:pos x="90" y="305"/>
                </a:cxn>
                <a:cxn ang="0">
                  <a:pos x="67" y="276"/>
                </a:cxn>
                <a:cxn ang="0">
                  <a:pos x="50" y="252"/>
                </a:cxn>
                <a:cxn ang="0">
                  <a:pos x="35" y="225"/>
                </a:cxn>
                <a:cxn ang="0">
                  <a:pos x="22" y="196"/>
                </a:cxn>
                <a:cxn ang="0">
                  <a:pos x="12" y="166"/>
                </a:cxn>
                <a:cxn ang="0">
                  <a:pos x="4" y="136"/>
                </a:cxn>
                <a:cxn ang="0">
                  <a:pos x="0" y="102"/>
                </a:cxn>
                <a:cxn ang="0">
                  <a:pos x="0" y="69"/>
                </a:cxn>
                <a:cxn ang="0">
                  <a:pos x="1" y="37"/>
                </a:cxn>
                <a:cxn ang="0">
                  <a:pos x="5" y="9"/>
                </a:cxn>
              </a:cxnLst>
              <a:rect l="0" t="0" r="r" b="b"/>
              <a:pathLst>
                <a:path w="323" h="361">
                  <a:moveTo>
                    <a:pt x="7" y="1"/>
                  </a:moveTo>
                  <a:lnTo>
                    <a:pt x="16" y="6"/>
                  </a:lnTo>
                  <a:lnTo>
                    <a:pt x="26" y="11"/>
                  </a:lnTo>
                  <a:lnTo>
                    <a:pt x="35" y="14"/>
                  </a:lnTo>
                  <a:lnTo>
                    <a:pt x="48" y="20"/>
                  </a:lnTo>
                  <a:lnTo>
                    <a:pt x="61" y="23"/>
                  </a:lnTo>
                  <a:lnTo>
                    <a:pt x="73" y="27"/>
                  </a:lnTo>
                  <a:lnTo>
                    <a:pt x="87" y="30"/>
                  </a:lnTo>
                  <a:lnTo>
                    <a:pt x="101" y="34"/>
                  </a:lnTo>
                  <a:lnTo>
                    <a:pt x="115" y="36"/>
                  </a:lnTo>
                  <a:lnTo>
                    <a:pt x="133" y="38"/>
                  </a:lnTo>
                  <a:lnTo>
                    <a:pt x="150" y="40"/>
                  </a:lnTo>
                  <a:lnTo>
                    <a:pt x="165" y="40"/>
                  </a:lnTo>
                  <a:lnTo>
                    <a:pt x="184" y="40"/>
                  </a:lnTo>
                  <a:lnTo>
                    <a:pt x="205" y="36"/>
                  </a:lnTo>
                  <a:lnTo>
                    <a:pt x="220" y="34"/>
                  </a:lnTo>
                  <a:lnTo>
                    <a:pt x="231" y="32"/>
                  </a:lnTo>
                  <a:lnTo>
                    <a:pt x="246" y="28"/>
                  </a:lnTo>
                  <a:lnTo>
                    <a:pt x="257" y="25"/>
                  </a:lnTo>
                  <a:lnTo>
                    <a:pt x="268" y="21"/>
                  </a:lnTo>
                  <a:lnTo>
                    <a:pt x="281" y="15"/>
                  </a:lnTo>
                  <a:lnTo>
                    <a:pt x="291" y="12"/>
                  </a:lnTo>
                  <a:lnTo>
                    <a:pt x="300" y="7"/>
                  </a:lnTo>
                  <a:lnTo>
                    <a:pt x="308" y="4"/>
                  </a:lnTo>
                  <a:lnTo>
                    <a:pt x="314" y="0"/>
                  </a:lnTo>
                  <a:lnTo>
                    <a:pt x="317" y="10"/>
                  </a:lnTo>
                  <a:lnTo>
                    <a:pt x="318" y="20"/>
                  </a:lnTo>
                  <a:lnTo>
                    <a:pt x="319" y="28"/>
                  </a:lnTo>
                  <a:lnTo>
                    <a:pt x="321" y="44"/>
                  </a:lnTo>
                  <a:lnTo>
                    <a:pt x="321" y="56"/>
                  </a:lnTo>
                  <a:lnTo>
                    <a:pt x="322" y="66"/>
                  </a:lnTo>
                  <a:lnTo>
                    <a:pt x="322" y="76"/>
                  </a:lnTo>
                  <a:lnTo>
                    <a:pt x="321" y="91"/>
                  </a:lnTo>
                  <a:lnTo>
                    <a:pt x="321" y="102"/>
                  </a:lnTo>
                  <a:lnTo>
                    <a:pt x="319" y="115"/>
                  </a:lnTo>
                  <a:lnTo>
                    <a:pt x="316" y="131"/>
                  </a:lnTo>
                  <a:lnTo>
                    <a:pt x="314" y="144"/>
                  </a:lnTo>
                  <a:lnTo>
                    <a:pt x="310" y="162"/>
                  </a:lnTo>
                  <a:lnTo>
                    <a:pt x="305" y="177"/>
                  </a:lnTo>
                  <a:lnTo>
                    <a:pt x="300" y="191"/>
                  </a:lnTo>
                  <a:lnTo>
                    <a:pt x="295" y="203"/>
                  </a:lnTo>
                  <a:lnTo>
                    <a:pt x="287" y="219"/>
                  </a:lnTo>
                  <a:lnTo>
                    <a:pt x="281" y="232"/>
                  </a:lnTo>
                  <a:lnTo>
                    <a:pt x="274" y="244"/>
                  </a:lnTo>
                  <a:lnTo>
                    <a:pt x="266" y="255"/>
                  </a:lnTo>
                  <a:lnTo>
                    <a:pt x="256" y="270"/>
                  </a:lnTo>
                  <a:lnTo>
                    <a:pt x="246" y="284"/>
                  </a:lnTo>
                  <a:lnTo>
                    <a:pt x="236" y="296"/>
                  </a:lnTo>
                  <a:lnTo>
                    <a:pt x="224" y="308"/>
                  </a:lnTo>
                  <a:lnTo>
                    <a:pt x="211" y="320"/>
                  </a:lnTo>
                  <a:lnTo>
                    <a:pt x="198" y="330"/>
                  </a:lnTo>
                  <a:lnTo>
                    <a:pt x="188" y="339"/>
                  </a:lnTo>
                  <a:lnTo>
                    <a:pt x="179" y="346"/>
                  </a:lnTo>
                  <a:lnTo>
                    <a:pt x="167" y="354"/>
                  </a:lnTo>
                  <a:lnTo>
                    <a:pt x="158" y="360"/>
                  </a:lnTo>
                  <a:lnTo>
                    <a:pt x="149" y="354"/>
                  </a:lnTo>
                  <a:lnTo>
                    <a:pt x="140" y="348"/>
                  </a:lnTo>
                  <a:lnTo>
                    <a:pt x="129" y="339"/>
                  </a:lnTo>
                  <a:lnTo>
                    <a:pt x="120" y="332"/>
                  </a:lnTo>
                  <a:lnTo>
                    <a:pt x="109" y="324"/>
                  </a:lnTo>
                  <a:lnTo>
                    <a:pt x="101" y="315"/>
                  </a:lnTo>
                  <a:lnTo>
                    <a:pt x="90" y="305"/>
                  </a:lnTo>
                  <a:lnTo>
                    <a:pt x="80" y="292"/>
                  </a:lnTo>
                  <a:lnTo>
                    <a:pt x="67" y="276"/>
                  </a:lnTo>
                  <a:lnTo>
                    <a:pt x="58" y="263"/>
                  </a:lnTo>
                  <a:lnTo>
                    <a:pt x="50" y="252"/>
                  </a:lnTo>
                  <a:lnTo>
                    <a:pt x="41" y="237"/>
                  </a:lnTo>
                  <a:lnTo>
                    <a:pt x="35" y="225"/>
                  </a:lnTo>
                  <a:lnTo>
                    <a:pt x="28" y="209"/>
                  </a:lnTo>
                  <a:lnTo>
                    <a:pt x="22" y="196"/>
                  </a:lnTo>
                  <a:lnTo>
                    <a:pt x="17" y="184"/>
                  </a:lnTo>
                  <a:lnTo>
                    <a:pt x="12" y="166"/>
                  </a:lnTo>
                  <a:lnTo>
                    <a:pt x="8" y="153"/>
                  </a:lnTo>
                  <a:lnTo>
                    <a:pt x="4" y="136"/>
                  </a:lnTo>
                  <a:lnTo>
                    <a:pt x="3" y="123"/>
                  </a:lnTo>
                  <a:lnTo>
                    <a:pt x="0" y="102"/>
                  </a:lnTo>
                  <a:lnTo>
                    <a:pt x="0" y="87"/>
                  </a:lnTo>
                  <a:lnTo>
                    <a:pt x="0" y="69"/>
                  </a:lnTo>
                  <a:lnTo>
                    <a:pt x="0" y="51"/>
                  </a:lnTo>
                  <a:lnTo>
                    <a:pt x="1" y="37"/>
                  </a:lnTo>
                  <a:lnTo>
                    <a:pt x="3" y="22"/>
                  </a:lnTo>
                  <a:lnTo>
                    <a:pt x="5" y="9"/>
                  </a:lnTo>
                  <a:lnTo>
                    <a:pt x="7" y="1"/>
                  </a:lnTo>
                </a:path>
              </a:pathLst>
            </a:custGeom>
            <a:solidFill>
              <a:schemeClr val="accent1"/>
            </a:solidFill>
            <a:ln w="12700" cap="rnd" cmpd="sng">
              <a:solidFill>
                <a:srgbClr val="000000"/>
              </a:solidFill>
              <a:prstDash val="solid"/>
              <a:round/>
              <a:headEnd type="none" w="med" len="med"/>
              <a:tailEnd type="none" w="med" len="med"/>
            </a:ln>
            <a:effectLst/>
          </p:spPr>
          <p:txBody>
            <a:bodyPr/>
            <a:lstStyle/>
            <a:p>
              <a:endParaRPr lang="en-GB"/>
            </a:p>
          </p:txBody>
        </p:sp>
      </p:grpSp>
      <p:sp>
        <p:nvSpPr>
          <p:cNvPr id="36" name="Rounded Rectangle 35"/>
          <p:cNvSpPr/>
          <p:nvPr/>
        </p:nvSpPr>
        <p:spPr bwMode="auto">
          <a:xfrm>
            <a:off x="4219604" y="1428736"/>
            <a:ext cx="1090641" cy="308225"/>
          </a:xfrm>
          <a:prstGeom prst="roundRect">
            <a:avLst/>
          </a:prstGeom>
          <a:solidFill>
            <a:schemeClr val="bg1"/>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b="1" i="0" u="none" strike="noStrike" cap="none" normalizeH="0" baseline="0" dirty="0" smtClean="0">
                <a:ln>
                  <a:noFill/>
                </a:ln>
                <a:solidFill>
                  <a:schemeClr val="tx1"/>
                </a:solidFill>
                <a:effectLst/>
                <a:latin typeface="Arial" pitchFamily="34" charset="0"/>
              </a:rPr>
              <a:t>Legal</a:t>
            </a:r>
          </a:p>
        </p:txBody>
      </p:sp>
      <p:sp>
        <p:nvSpPr>
          <p:cNvPr id="37" name="Rounded Rectangle 36"/>
          <p:cNvSpPr/>
          <p:nvPr/>
        </p:nvSpPr>
        <p:spPr bwMode="auto">
          <a:xfrm>
            <a:off x="2133756" y="4549511"/>
            <a:ext cx="1090641" cy="308225"/>
          </a:xfrm>
          <a:prstGeom prst="roundRect">
            <a:avLst/>
          </a:prstGeom>
          <a:solidFill>
            <a:schemeClr val="bg1"/>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b="1" i="0" u="none" strike="noStrike" cap="none" normalizeH="0" baseline="0" dirty="0" err="1" smtClean="0">
                <a:ln>
                  <a:noFill/>
                </a:ln>
                <a:solidFill>
                  <a:schemeClr val="tx1"/>
                </a:solidFill>
                <a:effectLst/>
                <a:latin typeface="Arial" pitchFamily="34" charset="0"/>
              </a:rPr>
              <a:t>Process</a:t>
            </a:r>
            <a:endParaRPr kumimoji="0" lang="nl-BE" b="1" i="0" u="none" strike="noStrike" cap="none" normalizeH="0" baseline="0" dirty="0" smtClean="0">
              <a:ln>
                <a:noFill/>
              </a:ln>
              <a:solidFill>
                <a:schemeClr val="tx1"/>
              </a:solidFill>
              <a:effectLst/>
              <a:latin typeface="Arial" pitchFamily="34" charset="0"/>
            </a:endParaRPr>
          </a:p>
        </p:txBody>
      </p:sp>
      <p:sp>
        <p:nvSpPr>
          <p:cNvPr id="38" name="TextBox 37"/>
          <p:cNvSpPr txBox="1"/>
          <p:nvPr/>
        </p:nvSpPr>
        <p:spPr>
          <a:xfrm>
            <a:off x="4565113" y="2399821"/>
            <a:ext cx="518091" cy="369332"/>
          </a:xfrm>
          <a:prstGeom prst="rect">
            <a:avLst/>
          </a:prstGeom>
          <a:noFill/>
        </p:spPr>
        <p:txBody>
          <a:bodyPr wrap="none" rtlCol="0">
            <a:spAutoFit/>
          </a:bodyPr>
          <a:lstStyle/>
          <a:p>
            <a:r>
              <a:rPr lang="nl-BE" dirty="0" smtClean="0">
                <a:solidFill>
                  <a:schemeClr val="bg1"/>
                </a:solidFill>
              </a:rPr>
              <a:t>9%</a:t>
            </a:r>
            <a:endParaRPr lang="nl-BE" dirty="0">
              <a:solidFill>
                <a:schemeClr val="bg1"/>
              </a:solidFill>
            </a:endParaRPr>
          </a:p>
        </p:txBody>
      </p:sp>
      <p:sp>
        <p:nvSpPr>
          <p:cNvPr id="39" name="TextBox 38"/>
          <p:cNvSpPr txBox="1"/>
          <p:nvPr/>
        </p:nvSpPr>
        <p:spPr>
          <a:xfrm>
            <a:off x="3954273" y="3123721"/>
            <a:ext cx="646331" cy="369332"/>
          </a:xfrm>
          <a:prstGeom prst="rect">
            <a:avLst/>
          </a:prstGeom>
          <a:noFill/>
        </p:spPr>
        <p:txBody>
          <a:bodyPr wrap="none" rtlCol="0">
            <a:spAutoFit/>
          </a:bodyPr>
          <a:lstStyle/>
          <a:p>
            <a:r>
              <a:rPr lang="nl-BE" b="1" dirty="0" smtClean="0">
                <a:solidFill>
                  <a:schemeClr val="bg1"/>
                </a:solidFill>
              </a:rPr>
              <a:t>24%</a:t>
            </a:r>
            <a:endParaRPr lang="nl-BE" b="1" dirty="0">
              <a:solidFill>
                <a:schemeClr val="bg1"/>
              </a:solidFill>
            </a:endParaRPr>
          </a:p>
        </p:txBody>
      </p:sp>
      <p:sp>
        <p:nvSpPr>
          <p:cNvPr id="40" name="TextBox 39"/>
          <p:cNvSpPr txBox="1"/>
          <p:nvPr/>
        </p:nvSpPr>
        <p:spPr>
          <a:xfrm>
            <a:off x="4557930" y="3442590"/>
            <a:ext cx="646331" cy="369332"/>
          </a:xfrm>
          <a:prstGeom prst="rect">
            <a:avLst/>
          </a:prstGeom>
          <a:noFill/>
        </p:spPr>
        <p:txBody>
          <a:bodyPr wrap="none" rtlCol="0">
            <a:spAutoFit/>
          </a:bodyPr>
          <a:lstStyle/>
          <a:p>
            <a:r>
              <a:rPr lang="nl-BE" b="1" dirty="0" smtClean="0"/>
              <a:t>61%</a:t>
            </a:r>
            <a:endParaRPr lang="nl-BE" b="1" dirty="0"/>
          </a:p>
        </p:txBody>
      </p:sp>
      <p:sp>
        <p:nvSpPr>
          <p:cNvPr id="41" name="TextBox 40"/>
          <p:cNvSpPr txBox="1"/>
          <p:nvPr/>
        </p:nvSpPr>
        <p:spPr>
          <a:xfrm>
            <a:off x="4600604" y="4038121"/>
            <a:ext cx="518091" cy="369332"/>
          </a:xfrm>
          <a:prstGeom prst="rect">
            <a:avLst/>
          </a:prstGeom>
          <a:noFill/>
        </p:spPr>
        <p:txBody>
          <a:bodyPr wrap="none" rtlCol="0">
            <a:spAutoFit/>
          </a:bodyPr>
          <a:lstStyle/>
          <a:p>
            <a:r>
              <a:rPr lang="nl-BE" dirty="0" smtClean="0">
                <a:solidFill>
                  <a:schemeClr val="bg1"/>
                </a:solidFill>
              </a:rPr>
              <a:t>6%</a:t>
            </a:r>
            <a:endParaRPr lang="nl-BE" dirty="0">
              <a:solidFill>
                <a:schemeClr val="bg1"/>
              </a:solidFill>
            </a:endParaRPr>
          </a:p>
        </p:txBody>
      </p:sp>
      <p:sp>
        <p:nvSpPr>
          <p:cNvPr id="42" name="Right Arrow 41"/>
          <p:cNvSpPr/>
          <p:nvPr/>
        </p:nvSpPr>
        <p:spPr bwMode="auto">
          <a:xfrm flipH="1">
            <a:off x="6810405" y="2724136"/>
            <a:ext cx="2285999" cy="1143000"/>
          </a:xfrm>
          <a:prstGeom prst="rightArrow">
            <a:avLst/>
          </a:prstGeom>
          <a:solidFill>
            <a:schemeClr val="tx2"/>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sz="1400" b="1" i="0" u="none" strike="noStrike" cap="none" normalizeH="0" baseline="0" dirty="0" err="1" smtClean="0">
                <a:ln>
                  <a:noFill/>
                </a:ln>
                <a:solidFill>
                  <a:schemeClr val="bg1"/>
                </a:solidFill>
                <a:effectLst/>
                <a:latin typeface="Arial" pitchFamily="34" charset="0"/>
              </a:rPr>
              <a:t>Reduction</a:t>
            </a:r>
            <a:r>
              <a:rPr kumimoji="0" lang="nl-BE" sz="1400" b="1" i="0" u="none" strike="noStrike" cap="none" normalizeH="0" baseline="0" dirty="0" smtClean="0">
                <a:ln>
                  <a:noFill/>
                </a:ln>
                <a:solidFill>
                  <a:schemeClr val="bg1"/>
                </a:solidFill>
                <a:effectLst/>
                <a:latin typeface="Arial" pitchFamily="34" charset="0"/>
              </a:rPr>
              <a:t> </a:t>
            </a:r>
            <a:r>
              <a:rPr kumimoji="0" lang="nl-BE" sz="1400" b="1" i="0" u="none" strike="noStrike" cap="none" normalizeH="0" baseline="0" dirty="0" err="1" smtClean="0">
                <a:ln>
                  <a:noFill/>
                </a:ln>
                <a:solidFill>
                  <a:schemeClr val="bg1"/>
                </a:solidFill>
                <a:effectLst/>
                <a:latin typeface="Arial" pitchFamily="34" charset="0"/>
              </a:rPr>
              <a:t>Initiatives</a:t>
            </a:r>
            <a:endParaRPr kumimoji="0" lang="nl-BE" sz="1400" b="1" i="0" u="none" strike="noStrike" cap="none" normalizeH="0" baseline="0" dirty="0" smtClean="0">
              <a:ln>
                <a:noFill/>
              </a:ln>
              <a:solidFill>
                <a:schemeClr val="bg1"/>
              </a:solidFill>
              <a:effectLst/>
              <a:latin typeface="Arial" pitchFamily="34" charset="0"/>
            </a:endParaRPr>
          </a:p>
          <a:p>
            <a:pPr marL="0" marR="0" indent="0" algn="ctr" defTabSz="914400" rtl="0" eaLnBrk="0" fontAlgn="base" latinLnBrk="0" hangingPunct="0">
              <a:lnSpc>
                <a:spcPct val="100000"/>
              </a:lnSpc>
              <a:spcBef>
                <a:spcPct val="50000"/>
              </a:spcBef>
              <a:spcAft>
                <a:spcPct val="0"/>
              </a:spcAft>
              <a:buClrTx/>
              <a:buSzTx/>
              <a:buFontTx/>
              <a:buNone/>
              <a:tabLst/>
            </a:pPr>
            <a:r>
              <a:rPr lang="nl-BE" sz="1400" b="1" dirty="0" smtClean="0">
                <a:solidFill>
                  <a:schemeClr val="bg1"/>
                </a:solidFill>
                <a:latin typeface="Arial" pitchFamily="34" charset="0"/>
              </a:rPr>
              <a:t>at National Level</a:t>
            </a:r>
            <a:endParaRPr kumimoji="0" lang="nl-BE" sz="1400" b="1" i="0" u="none" strike="noStrike" cap="none" normalizeH="0" baseline="0" dirty="0" smtClean="0">
              <a:ln>
                <a:noFill/>
              </a:ln>
              <a:solidFill>
                <a:schemeClr val="bg1"/>
              </a:solidFill>
              <a:effectLst/>
              <a:latin typeface="Arial" pitchFamily="34" charset="0"/>
            </a:endParaRPr>
          </a:p>
        </p:txBody>
      </p:sp>
      <p:sp>
        <p:nvSpPr>
          <p:cNvPr id="43" name="Rounded Rectangle 42"/>
          <p:cNvSpPr/>
          <p:nvPr/>
        </p:nvSpPr>
        <p:spPr bwMode="auto">
          <a:xfrm>
            <a:off x="7648604" y="4933936"/>
            <a:ext cx="1733552" cy="709642"/>
          </a:xfrm>
          <a:prstGeom prst="roundRect">
            <a:avLst/>
          </a:prstGeom>
          <a:solidFill>
            <a:srgbClr val="66FF33"/>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r>
              <a:rPr kumimoji="0" lang="nl-BE" b="1" i="0" u="none" strike="noStrike" cap="none" normalizeH="0" baseline="0" dirty="0" err="1" smtClean="0">
                <a:ln>
                  <a:noFill/>
                </a:ln>
                <a:solidFill>
                  <a:schemeClr val="tx1"/>
                </a:solidFill>
                <a:effectLst/>
                <a:latin typeface="Arial" pitchFamily="34" charset="0"/>
              </a:rPr>
              <a:t>Interoperability</a:t>
            </a:r>
            <a:r>
              <a:rPr kumimoji="0" lang="nl-BE" b="1" i="0" u="none" strike="noStrike" cap="none" normalizeH="0" baseline="0" dirty="0" smtClean="0">
                <a:ln>
                  <a:noFill/>
                </a:ln>
                <a:solidFill>
                  <a:schemeClr val="tx1"/>
                </a:solidFill>
                <a:effectLst/>
                <a:latin typeface="Arial" pitchFamily="34" charset="0"/>
              </a:rPr>
              <a:t> / </a:t>
            </a:r>
          </a:p>
          <a:p>
            <a:pPr marL="0" marR="0" indent="0" algn="ctr" defTabSz="914400" rtl="0" eaLnBrk="0" fontAlgn="base" latinLnBrk="0" hangingPunct="0">
              <a:lnSpc>
                <a:spcPct val="100000"/>
              </a:lnSpc>
              <a:spcBef>
                <a:spcPct val="50000"/>
              </a:spcBef>
              <a:spcAft>
                <a:spcPct val="0"/>
              </a:spcAft>
              <a:buClrTx/>
              <a:buSzTx/>
              <a:buFontTx/>
              <a:buNone/>
              <a:tabLst/>
            </a:pPr>
            <a:r>
              <a:rPr lang="nl-BE" b="1" dirty="0" err="1" smtClean="0">
                <a:solidFill>
                  <a:schemeClr val="tx1"/>
                </a:solidFill>
                <a:latin typeface="Arial" pitchFamily="34" charset="0"/>
              </a:rPr>
              <a:t>H</a:t>
            </a:r>
            <a:r>
              <a:rPr kumimoji="0" lang="nl-BE" b="1" i="0" u="none" strike="noStrike" cap="none" normalizeH="0" baseline="0" dirty="0" err="1" smtClean="0">
                <a:ln>
                  <a:noFill/>
                </a:ln>
                <a:solidFill>
                  <a:schemeClr val="tx1"/>
                </a:solidFill>
                <a:effectLst/>
                <a:latin typeface="Arial" pitchFamily="34" charset="0"/>
              </a:rPr>
              <a:t>armonising</a:t>
            </a:r>
            <a:r>
              <a:rPr kumimoji="0" lang="nl-BE" b="1" i="0" u="none" strike="noStrike" cap="none" normalizeH="0" dirty="0" smtClean="0">
                <a:ln>
                  <a:noFill/>
                </a:ln>
                <a:solidFill>
                  <a:schemeClr val="tx1"/>
                </a:solidFill>
                <a:effectLst/>
                <a:latin typeface="Arial" pitchFamily="34" charset="0"/>
              </a:rPr>
              <a:t> </a:t>
            </a:r>
            <a:r>
              <a:rPr kumimoji="0" lang="nl-BE" b="1" i="0" u="none" strike="noStrike" cap="none" normalizeH="0" dirty="0" err="1" smtClean="0">
                <a:ln>
                  <a:noFill/>
                </a:ln>
                <a:solidFill>
                  <a:schemeClr val="tx1"/>
                </a:solidFill>
                <a:effectLst/>
                <a:latin typeface="Arial" pitchFamily="34" charset="0"/>
              </a:rPr>
              <a:t>standards</a:t>
            </a:r>
            <a:endParaRPr kumimoji="0" lang="nl-BE" b="1" i="0" u="none" strike="noStrike" cap="none" normalizeH="0" baseline="0" dirty="0" smtClean="0">
              <a:ln>
                <a:noFill/>
              </a:ln>
              <a:solidFill>
                <a:schemeClr val="tx1"/>
              </a:solidFill>
              <a:effectLst/>
              <a:latin typeface="Arial" pitchFamily="34" charset="0"/>
            </a:endParaRPr>
          </a:p>
        </p:txBody>
      </p:sp>
      <p:cxnSp>
        <p:nvCxnSpPr>
          <p:cNvPr id="44" name="Shape 43"/>
          <p:cNvCxnSpPr>
            <a:stCxn id="26" idx="2"/>
            <a:endCxn id="43" idx="1"/>
          </p:cNvCxnSpPr>
          <p:nvPr/>
        </p:nvCxnSpPr>
        <p:spPr>
          <a:xfrm rot="16200000" flipH="1">
            <a:off x="7248554" y="4888706"/>
            <a:ext cx="507221" cy="29287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212" y="512962"/>
            <a:ext cx="9059863" cy="293607"/>
          </a:xfrm>
        </p:spPr>
        <p:txBody>
          <a:bodyPr/>
          <a:lstStyle/>
          <a:p>
            <a:r>
              <a:rPr lang="nl-BE" dirty="0" smtClean="0"/>
              <a:t>Overall </a:t>
            </a:r>
            <a:r>
              <a:rPr lang="nl-BE" dirty="0" err="1" smtClean="0"/>
              <a:t>measurement</a:t>
            </a:r>
            <a:r>
              <a:rPr lang="nl-BE" dirty="0" smtClean="0"/>
              <a:t> </a:t>
            </a:r>
            <a:r>
              <a:rPr lang="nl-BE" dirty="0" err="1" smtClean="0"/>
              <a:t>results</a:t>
            </a:r>
            <a:r>
              <a:rPr lang="nl-BE" dirty="0" smtClean="0"/>
              <a:t> </a:t>
            </a:r>
            <a:r>
              <a:rPr lang="nl-BE" dirty="0" err="1" smtClean="0"/>
              <a:t>for</a:t>
            </a:r>
            <a:r>
              <a:rPr lang="nl-BE" dirty="0" smtClean="0"/>
              <a:t> the 13 </a:t>
            </a:r>
            <a:r>
              <a:rPr lang="nl-BE" dirty="0" err="1" smtClean="0"/>
              <a:t>Priority</a:t>
            </a:r>
            <a:r>
              <a:rPr lang="nl-BE" dirty="0" smtClean="0"/>
              <a:t> Areas</a:t>
            </a:r>
            <a:endParaRPr lang="nl-BE" dirty="0"/>
          </a:p>
        </p:txBody>
      </p:sp>
      <p:sp>
        <p:nvSpPr>
          <p:cNvPr id="4" name="Slide Number Placeholder 3"/>
          <p:cNvSpPr>
            <a:spLocks noGrp="1"/>
          </p:cNvSpPr>
          <p:nvPr>
            <p:ph type="sldNum" sz="quarter" idx="11"/>
          </p:nvPr>
        </p:nvSpPr>
        <p:spPr/>
        <p:txBody>
          <a:bodyPr/>
          <a:lstStyle/>
          <a:p>
            <a:pPr>
              <a:defRPr/>
            </a:pPr>
            <a:r>
              <a:rPr lang="nl-NL" smtClean="0"/>
              <a:t>- </a:t>
            </a:r>
            <a:fld id="{26EBBA57-CFC8-443F-8C7C-1B577E93823C}" type="slidenum">
              <a:rPr lang="nl-NL" smtClean="0"/>
              <a:pPr>
                <a:defRPr/>
              </a:pPr>
              <a:t>8</a:t>
            </a:fld>
            <a:r>
              <a:rPr lang="nl-NL" smtClean="0"/>
              <a:t> -</a:t>
            </a:r>
            <a:endParaRPr lang="nl-NL"/>
          </a:p>
        </p:txBody>
      </p:sp>
      <p:sp>
        <p:nvSpPr>
          <p:cNvPr id="6" name="Rectangle 5"/>
          <p:cNvSpPr/>
          <p:nvPr/>
        </p:nvSpPr>
        <p:spPr>
          <a:xfrm>
            <a:off x="238092" y="1142984"/>
            <a:ext cx="9144064" cy="646331"/>
          </a:xfrm>
          <a:prstGeom prst="rect">
            <a:avLst/>
          </a:prstGeom>
        </p:spPr>
        <p:txBody>
          <a:bodyPr wrap="square">
            <a:spAutoFit/>
          </a:bodyPr>
          <a:lstStyle/>
          <a:p>
            <a:pPr marL="174625" indent="-174625" algn="just" eaLnBrk="1" hangingPunct="1">
              <a:spcBef>
                <a:spcPct val="0"/>
              </a:spcBef>
              <a:buFont typeface="Arial" pitchFamily="34" charset="0"/>
              <a:buChar char="•"/>
            </a:pPr>
            <a:r>
              <a:rPr lang="en-GB" dirty="0" smtClean="0"/>
              <a:t>The following table provides a detailed overview of the total administrative cost, the business-as-usual costs (BAU) and administrative burden distribution across the measured Priority Areas.</a:t>
            </a:r>
          </a:p>
          <a:p>
            <a:pPr marL="174625" indent="-174625" algn="just" eaLnBrk="1" hangingPunct="1">
              <a:spcBef>
                <a:spcPct val="0"/>
              </a:spcBef>
              <a:buFont typeface="Arial" pitchFamily="34" charset="0"/>
              <a:buChar char="•"/>
            </a:pPr>
            <a:endParaRPr lang="nl-BE" dirty="0" smtClean="0">
              <a:ea typeface="ＭＳ Ｐゴシック" pitchFamily="34" charset="-128"/>
            </a:endParaRPr>
          </a:p>
        </p:txBody>
      </p:sp>
      <p:pic>
        <p:nvPicPr>
          <p:cNvPr id="7169" name="Picture 1"/>
          <p:cNvPicPr>
            <a:picLocks noChangeAspect="1" noChangeArrowheads="1"/>
          </p:cNvPicPr>
          <p:nvPr/>
        </p:nvPicPr>
        <p:blipFill>
          <a:blip r:embed="rId2"/>
          <a:srcRect/>
          <a:stretch>
            <a:fillRect/>
          </a:stretch>
        </p:blipFill>
        <p:spPr bwMode="auto">
          <a:xfrm>
            <a:off x="1666852" y="1928802"/>
            <a:ext cx="6467347" cy="4500594"/>
          </a:xfrm>
          <a:prstGeom prst="rect">
            <a:avLst/>
          </a:prstGeom>
          <a:noFill/>
          <a:ln w="9525">
            <a:noFill/>
            <a:miter lim="800000"/>
            <a:headEnd/>
            <a:tailEnd/>
          </a:ln>
          <a:effectLst/>
        </p:spPr>
      </p:pic>
      <p:sp>
        <p:nvSpPr>
          <p:cNvPr id="7" name="Oval 6"/>
          <p:cNvSpPr/>
          <p:nvPr/>
        </p:nvSpPr>
        <p:spPr bwMode="auto">
          <a:xfrm>
            <a:off x="1238224" y="4143380"/>
            <a:ext cx="7643866" cy="428628"/>
          </a:xfrm>
          <a:prstGeom prst="ellipse">
            <a:avLst/>
          </a:prstGeom>
          <a:noFill/>
          <a:ln w="9525"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
        <p:nvSpPr>
          <p:cNvPr id="8" name="Oval 7"/>
          <p:cNvSpPr/>
          <p:nvPr/>
        </p:nvSpPr>
        <p:spPr bwMode="auto">
          <a:xfrm>
            <a:off x="1238224" y="5072074"/>
            <a:ext cx="7643866" cy="428628"/>
          </a:xfrm>
          <a:prstGeom prst="ellipse">
            <a:avLst/>
          </a:prstGeom>
          <a:noFill/>
          <a:ln w="9525" cap="flat" cmpd="sng" algn="ctr">
            <a:solidFill>
              <a:srgbClr val="FF0000"/>
            </a:solidFill>
            <a:prstDash val="solid"/>
            <a:round/>
            <a:headEnd type="none" w="med" len="med"/>
            <a:tailEnd type="none" w="med" len="med"/>
          </a:ln>
          <a:effectLst/>
        </p:spPr>
        <p:txBody>
          <a:bodyPr vert="horz" wrap="none" lIns="36000" tIns="36000" rIns="36000" bIns="360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GB" sz="12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port - Deloitte Consulting">
  <a:themeElements>
    <a:clrScheme name="report - Deloitte Consulting 2">
      <a:dk1>
        <a:srgbClr val="091D5D"/>
      </a:dk1>
      <a:lt1>
        <a:srgbClr val="FFFFFF"/>
      </a:lt1>
      <a:dk2>
        <a:srgbClr val="596E6E"/>
      </a:dk2>
      <a:lt2>
        <a:srgbClr val="9CD100"/>
      </a:lt2>
      <a:accent1>
        <a:srgbClr val="9773AE"/>
      </a:accent1>
      <a:accent2>
        <a:srgbClr val="DC8240"/>
      </a:accent2>
      <a:accent3>
        <a:srgbClr val="FFFFFF"/>
      </a:accent3>
      <a:accent4>
        <a:srgbClr val="06174E"/>
      </a:accent4>
      <a:accent5>
        <a:srgbClr val="C9BCD3"/>
      </a:accent5>
      <a:accent6>
        <a:srgbClr val="C77539"/>
      </a:accent6>
      <a:hlink>
        <a:srgbClr val="577D3D"/>
      </a:hlink>
      <a:folHlink>
        <a:srgbClr val="549CB5"/>
      </a:folHlink>
    </a:clrScheme>
    <a:fontScheme name="report - Deloitte Consulting">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lnDef>
  </a:objectDefaults>
  <a:extraClrSchemeLst>
    <a:extraClrScheme>
      <a:clrScheme name="report - Deloitte Consulting 1">
        <a:dk1>
          <a:srgbClr val="9CD100"/>
        </a:dk1>
        <a:lt1>
          <a:srgbClr val="FFFFFF"/>
        </a:lt1>
        <a:dk2>
          <a:srgbClr val="091D5D"/>
        </a:dk2>
        <a:lt2>
          <a:srgbClr val="FFFFFF"/>
        </a:lt2>
        <a:accent1>
          <a:srgbClr val="9773AE"/>
        </a:accent1>
        <a:accent2>
          <a:srgbClr val="DC8240"/>
        </a:accent2>
        <a:accent3>
          <a:srgbClr val="AAABB6"/>
        </a:accent3>
        <a:accent4>
          <a:srgbClr val="DADADA"/>
        </a:accent4>
        <a:accent5>
          <a:srgbClr val="C9BCD3"/>
        </a:accent5>
        <a:accent6>
          <a:srgbClr val="C77539"/>
        </a:accent6>
        <a:hlink>
          <a:srgbClr val="577D3D"/>
        </a:hlink>
        <a:folHlink>
          <a:srgbClr val="549CB5"/>
        </a:folHlink>
      </a:clrScheme>
      <a:clrMap bg1="dk2" tx1="lt1" bg2="dk1" tx2="lt2" accent1="accent1" accent2="accent2" accent3="accent3" accent4="accent4" accent5="accent5" accent6="accent6" hlink="hlink" folHlink="folHlink"/>
    </a:extraClrScheme>
    <a:extraClrScheme>
      <a:clrScheme name="report - Deloitte Consulting 2">
        <a:dk1>
          <a:srgbClr val="091D5D"/>
        </a:dk1>
        <a:lt1>
          <a:srgbClr val="FFFFFF"/>
        </a:lt1>
        <a:dk2>
          <a:srgbClr val="596E6E"/>
        </a:dk2>
        <a:lt2>
          <a:srgbClr val="9CD100"/>
        </a:lt2>
        <a:accent1>
          <a:srgbClr val="9773AE"/>
        </a:accent1>
        <a:accent2>
          <a:srgbClr val="DC8240"/>
        </a:accent2>
        <a:accent3>
          <a:srgbClr val="FFFFFF"/>
        </a:accent3>
        <a:accent4>
          <a:srgbClr val="06174E"/>
        </a:accent4>
        <a:accent5>
          <a:srgbClr val="C9BCD3"/>
        </a:accent5>
        <a:accent6>
          <a:srgbClr val="C77539"/>
        </a:accent6>
        <a:hlink>
          <a:srgbClr val="577D3D"/>
        </a:hlink>
        <a:folHlink>
          <a:srgbClr val="549CB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loitte White Presentation">
  <a:themeElements>
    <a:clrScheme name="Deloitte White Presentation 4">
      <a:dk1>
        <a:srgbClr val="000066"/>
      </a:dk1>
      <a:lt1>
        <a:srgbClr val="FFFFFF"/>
      </a:lt1>
      <a:dk2>
        <a:srgbClr val="000066"/>
      </a:dk2>
      <a:lt2>
        <a:srgbClr val="D9D9B2"/>
      </a:lt2>
      <a:accent1>
        <a:srgbClr val="800080"/>
      </a:accent1>
      <a:accent2>
        <a:srgbClr val="996633"/>
      </a:accent2>
      <a:accent3>
        <a:srgbClr val="FFFFFF"/>
      </a:accent3>
      <a:accent4>
        <a:srgbClr val="000056"/>
      </a:accent4>
      <a:accent5>
        <a:srgbClr val="C0AAC0"/>
      </a:accent5>
      <a:accent6>
        <a:srgbClr val="8A5C2D"/>
      </a:accent6>
      <a:hlink>
        <a:srgbClr val="336600"/>
      </a:hlink>
      <a:folHlink>
        <a:srgbClr val="6666FF"/>
      </a:folHlink>
    </a:clrScheme>
    <a:fontScheme name="Deloitte White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a:ln>
              <a:noFill/>
            </a:ln>
            <a:solidFill>
              <a:schemeClr val="tx1"/>
            </a:solidFill>
            <a:effectLst/>
            <a:latin typeface="Arial" pitchFamily="-108" charset="0"/>
          </a:defRPr>
        </a:defPPr>
      </a:lstStyle>
    </a:lnDef>
  </a:objectDefaults>
  <a:extraClrSchemeLst>
    <a:extraClrScheme>
      <a:clrScheme name="Deloitte White Presentation 1">
        <a:dk1>
          <a:srgbClr val="99CC00"/>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Deloitte White Presentation 2">
        <a:dk1>
          <a:srgbClr val="000066"/>
        </a:dk1>
        <a:lt1>
          <a:srgbClr val="FFFFFF"/>
        </a:lt1>
        <a:dk2>
          <a:srgbClr val="000066"/>
        </a:dk2>
        <a:lt2>
          <a:srgbClr val="99CC00"/>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Deloitte White Presentation 3">
        <a:dk1>
          <a:srgbClr val="D9DAB2"/>
        </a:dk1>
        <a:lt1>
          <a:srgbClr val="FFFFFF"/>
        </a:lt1>
        <a:dk2>
          <a:srgbClr val="000066"/>
        </a:dk2>
        <a:lt2>
          <a:srgbClr val="FFFFFF"/>
        </a:lt2>
        <a:accent1>
          <a:srgbClr val="800080"/>
        </a:accent1>
        <a:accent2>
          <a:srgbClr val="996633"/>
        </a:accent2>
        <a:accent3>
          <a:srgbClr val="AAAAB8"/>
        </a:accent3>
        <a:accent4>
          <a:srgbClr val="DADADA"/>
        </a:accent4>
        <a:accent5>
          <a:srgbClr val="C0AAC0"/>
        </a:accent5>
        <a:accent6>
          <a:srgbClr val="8A5C2D"/>
        </a:accent6>
        <a:hlink>
          <a:srgbClr val="336600"/>
        </a:hlink>
        <a:folHlink>
          <a:srgbClr val="6666FF"/>
        </a:folHlink>
      </a:clrScheme>
      <a:clrMap bg1="dk2" tx1="lt1" bg2="dk1" tx2="lt2" accent1="accent1" accent2="accent2" accent3="accent3" accent4="accent4" accent5="accent5" accent6="accent6" hlink="hlink" folHlink="folHlink"/>
    </a:extraClrScheme>
    <a:extraClrScheme>
      <a:clrScheme name="Deloitte White Presentation 4">
        <a:dk1>
          <a:srgbClr val="000066"/>
        </a:dk1>
        <a:lt1>
          <a:srgbClr val="FFFFFF"/>
        </a:lt1>
        <a:dk2>
          <a:srgbClr val="000066"/>
        </a:dk2>
        <a:lt2>
          <a:srgbClr val="D9D9B2"/>
        </a:lt2>
        <a:accent1>
          <a:srgbClr val="800080"/>
        </a:accent1>
        <a:accent2>
          <a:srgbClr val="996633"/>
        </a:accent2>
        <a:accent3>
          <a:srgbClr val="FFFFFF"/>
        </a:accent3>
        <a:accent4>
          <a:srgbClr val="000056"/>
        </a:accent4>
        <a:accent5>
          <a:srgbClr val="C0AAC0"/>
        </a:accent5>
        <a:accent6>
          <a:srgbClr val="8A5C2D"/>
        </a:accent6>
        <a:hlink>
          <a:srgbClr val="336600"/>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loitte Standard_white">
  <a:themeElements>
    <a:clrScheme name="2_Deloitte Standard_white 1">
      <a:dk1>
        <a:srgbClr val="D9D9B2"/>
      </a:dk1>
      <a:lt1>
        <a:srgbClr val="FFFFFF"/>
      </a:lt1>
      <a:dk2>
        <a:srgbClr val="E5E5CC"/>
      </a:dk2>
      <a:lt2>
        <a:srgbClr val="000066"/>
      </a:lt2>
      <a:accent1>
        <a:srgbClr val="800080"/>
      </a:accent1>
      <a:accent2>
        <a:srgbClr val="996633"/>
      </a:accent2>
      <a:accent3>
        <a:srgbClr val="F0F0E2"/>
      </a:accent3>
      <a:accent4>
        <a:srgbClr val="DADADA"/>
      </a:accent4>
      <a:accent5>
        <a:srgbClr val="C0AAC0"/>
      </a:accent5>
      <a:accent6>
        <a:srgbClr val="8A5C2D"/>
      </a:accent6>
      <a:hlink>
        <a:srgbClr val="336600"/>
      </a:hlink>
      <a:folHlink>
        <a:srgbClr val="6666FF"/>
      </a:folHlink>
    </a:clrScheme>
    <a:fontScheme name="2_Deloitte 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600" b="1" i="0" u="none" strike="noStrike" cap="none" normalizeH="0" baseline="0">
            <a:ln>
              <a:noFill/>
            </a:ln>
            <a:solidFill>
              <a:schemeClr val="tx1"/>
            </a:solidFill>
            <a:effectLst/>
            <a:latin typeface="Arial" pitchFamily="-108" charset="0"/>
          </a:defRPr>
        </a:defPPr>
      </a:lstStyle>
    </a:lnDef>
  </a:objectDefaults>
  <a:extraClrSchemeLst>
    <a:extraClrScheme>
      <a:clrScheme name="2_Deloitte Standard_white 1">
        <a:dk1>
          <a:srgbClr val="D9D9B2"/>
        </a:dk1>
        <a:lt1>
          <a:srgbClr val="FFFFFF"/>
        </a:lt1>
        <a:dk2>
          <a:srgbClr val="E5E5CC"/>
        </a:dk2>
        <a:lt2>
          <a:srgbClr val="000066"/>
        </a:lt2>
        <a:accent1>
          <a:srgbClr val="800080"/>
        </a:accent1>
        <a:accent2>
          <a:srgbClr val="996633"/>
        </a:accent2>
        <a:accent3>
          <a:srgbClr val="F0F0E2"/>
        </a:accent3>
        <a:accent4>
          <a:srgbClr val="DADADA"/>
        </a:accent4>
        <a:accent5>
          <a:srgbClr val="C0AAC0"/>
        </a:accent5>
        <a:accent6>
          <a:srgbClr val="8A5C2D"/>
        </a:accent6>
        <a:hlink>
          <a:srgbClr val="336600"/>
        </a:hlink>
        <a:folHlink>
          <a:srgbClr val="6666FF"/>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report - Deloitte Consulting">
  <a:themeElements>
    <a:clrScheme name="report - Deloitte Consulting 2">
      <a:dk1>
        <a:srgbClr val="091D5D"/>
      </a:dk1>
      <a:lt1>
        <a:srgbClr val="FFFFFF"/>
      </a:lt1>
      <a:dk2>
        <a:srgbClr val="596E6E"/>
      </a:dk2>
      <a:lt2>
        <a:srgbClr val="9CD100"/>
      </a:lt2>
      <a:accent1>
        <a:srgbClr val="9773AE"/>
      </a:accent1>
      <a:accent2>
        <a:srgbClr val="DC8240"/>
      </a:accent2>
      <a:accent3>
        <a:srgbClr val="FFFFFF"/>
      </a:accent3>
      <a:accent4>
        <a:srgbClr val="06174E"/>
      </a:accent4>
      <a:accent5>
        <a:srgbClr val="C9BCD3"/>
      </a:accent5>
      <a:accent6>
        <a:srgbClr val="C77539"/>
      </a:accent6>
      <a:hlink>
        <a:srgbClr val="577D3D"/>
      </a:hlink>
      <a:folHlink>
        <a:srgbClr val="549CB5"/>
      </a:folHlink>
    </a:clrScheme>
    <a:fontScheme name="report - Deloitte Consulting">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lnDef>
  </a:objectDefaults>
  <a:extraClrSchemeLst>
    <a:extraClrScheme>
      <a:clrScheme name="report - Deloitte Consulting 1">
        <a:dk1>
          <a:srgbClr val="9CD100"/>
        </a:dk1>
        <a:lt1>
          <a:srgbClr val="FFFFFF"/>
        </a:lt1>
        <a:dk2>
          <a:srgbClr val="091D5D"/>
        </a:dk2>
        <a:lt2>
          <a:srgbClr val="FFFFFF"/>
        </a:lt2>
        <a:accent1>
          <a:srgbClr val="9773AE"/>
        </a:accent1>
        <a:accent2>
          <a:srgbClr val="DC8240"/>
        </a:accent2>
        <a:accent3>
          <a:srgbClr val="AAABB6"/>
        </a:accent3>
        <a:accent4>
          <a:srgbClr val="DADADA"/>
        </a:accent4>
        <a:accent5>
          <a:srgbClr val="C9BCD3"/>
        </a:accent5>
        <a:accent6>
          <a:srgbClr val="C77539"/>
        </a:accent6>
        <a:hlink>
          <a:srgbClr val="577D3D"/>
        </a:hlink>
        <a:folHlink>
          <a:srgbClr val="549CB5"/>
        </a:folHlink>
      </a:clrScheme>
      <a:clrMap bg1="dk2" tx1="lt1" bg2="dk1" tx2="lt2" accent1="accent1" accent2="accent2" accent3="accent3" accent4="accent4" accent5="accent5" accent6="accent6" hlink="hlink" folHlink="folHlink"/>
    </a:extraClrScheme>
    <a:extraClrScheme>
      <a:clrScheme name="report - Deloitte Consulting 2">
        <a:dk1>
          <a:srgbClr val="091D5D"/>
        </a:dk1>
        <a:lt1>
          <a:srgbClr val="FFFFFF"/>
        </a:lt1>
        <a:dk2>
          <a:srgbClr val="596E6E"/>
        </a:dk2>
        <a:lt2>
          <a:srgbClr val="9CD100"/>
        </a:lt2>
        <a:accent1>
          <a:srgbClr val="9773AE"/>
        </a:accent1>
        <a:accent2>
          <a:srgbClr val="DC8240"/>
        </a:accent2>
        <a:accent3>
          <a:srgbClr val="FFFFFF"/>
        </a:accent3>
        <a:accent4>
          <a:srgbClr val="06174E"/>
        </a:accent4>
        <a:accent5>
          <a:srgbClr val="C9BCD3"/>
        </a:accent5>
        <a:accent6>
          <a:srgbClr val="C77539"/>
        </a:accent6>
        <a:hlink>
          <a:srgbClr val="577D3D"/>
        </a:hlink>
        <a:folHlink>
          <a:srgbClr val="549CB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blank">
  <a:themeElements>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blank">
  <a:themeElements>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36000" tIns="36000" rIns="36000" bIns="360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blank">
  <a:themeElements>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46800" tIns="46800" rIns="46800" bIns="46800" numCol="1" anchor="ctr"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066B2"/>
        </a:dk2>
        <a:lt2>
          <a:srgbClr val="009999"/>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57D793-D177-4FFA-8EB9-19EBBB8089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3B24DD1-CDE8-4457-81F4-A329547157A5}">
  <ds:schemaRefs>
    <ds:schemaRef ds:uri="http://schemas.microsoft.com/office/2006/metadata/properties"/>
  </ds:schemaRefs>
</ds:datastoreItem>
</file>

<file path=customXml/itemProps3.xml><?xml version="1.0" encoding="utf-8"?>
<ds:datastoreItem xmlns:ds="http://schemas.openxmlformats.org/officeDocument/2006/customXml" ds:itemID="{C94920FE-CB5C-4D59-9FCE-B9A1D3E5F2A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12874</TotalTime>
  <Words>2778</Words>
  <Application>Microsoft Office PowerPoint</Application>
  <PresentationFormat>A4 Paper (210x297 mm)</PresentationFormat>
  <Paragraphs>457</Paragraphs>
  <Slides>24</Slides>
  <Notes>5</Notes>
  <HiddenSlides>3</HiddenSlides>
  <MMClips>0</MMClips>
  <ScaleCrop>false</ScaleCrop>
  <HeadingPairs>
    <vt:vector size="4" baseType="variant">
      <vt:variant>
        <vt:lpstr>Theme</vt:lpstr>
      </vt:variant>
      <vt:variant>
        <vt:i4>8</vt:i4>
      </vt:variant>
      <vt:variant>
        <vt:lpstr>Slide Titles</vt:lpstr>
      </vt:variant>
      <vt:variant>
        <vt:i4>24</vt:i4>
      </vt:variant>
    </vt:vector>
  </HeadingPairs>
  <TitlesOfParts>
    <vt:vector size="32" baseType="lpstr">
      <vt:lpstr>blank</vt:lpstr>
      <vt:lpstr>report - Deloitte Consulting</vt:lpstr>
      <vt:lpstr>Deloitte White Presentation</vt:lpstr>
      <vt:lpstr>2_Deloitte Standard_white</vt:lpstr>
      <vt:lpstr>1_report - Deloitte Consulting</vt:lpstr>
      <vt:lpstr>1_blank</vt:lpstr>
      <vt:lpstr>2_blank</vt:lpstr>
      <vt:lpstr>3_blank</vt:lpstr>
      <vt:lpstr>Administrative burden measurement program - XI European Banking Supervisors XBRL Workshop</vt:lpstr>
      <vt:lpstr>Agenda</vt:lpstr>
      <vt:lpstr>EU project on administrative burden measurement and reduction</vt:lpstr>
      <vt:lpstr>Scope of the measurement work</vt:lpstr>
      <vt:lpstr>The project scope is unique in its size…</vt:lpstr>
      <vt:lpstr>…as well as in its complexity</vt:lpstr>
      <vt:lpstr>Agenda</vt:lpstr>
      <vt:lpstr>Maximum reduction potential can be realised through a combination of legal changes, process optimisations and e-Government solutions</vt:lpstr>
      <vt:lpstr>Overall measurement results for the 13 Priority Areas</vt:lpstr>
      <vt:lpstr>Overall reduction potential results for the 13 Priority Areas</vt:lpstr>
      <vt:lpstr>Legal acts and IOs in scope for the FSI recommendation</vt:lpstr>
      <vt:lpstr>Main findings for the FSI </vt:lpstr>
      <vt:lpstr>Most burdensome IOs identified for Financial Services</vt:lpstr>
      <vt:lpstr>From measurement to reduction of the burden</vt:lpstr>
      <vt:lpstr>Main Financial Services Recommendation (1)</vt:lpstr>
      <vt:lpstr>Main Financial Services Recommendation (2)</vt:lpstr>
      <vt:lpstr>Agenda</vt:lpstr>
      <vt:lpstr>Interoperability advisory in current projects (1)</vt:lpstr>
      <vt:lpstr>Interoperability advisory in current projects (2) Supporting the European Interoperability Strategy Elaboration</vt:lpstr>
      <vt:lpstr>Agenda</vt:lpstr>
      <vt:lpstr>Topics to take into consideration</vt:lpstr>
      <vt:lpstr>XBRL as “just another format”</vt:lpstr>
      <vt:lpstr>XBRL for group consolidation</vt:lpstr>
      <vt:lpstr>XBRL embedded in the business operations</vt:lpstr>
    </vt:vector>
  </TitlesOfParts>
  <Company>Deloitte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sentence case 20-pt Arial bold, line spacing 1,06 lines (two lines max.)</dc:title>
  <dc:creator>MScheepers</dc:creator>
  <cp:lastModifiedBy>kcogghe</cp:lastModifiedBy>
  <cp:revision>812</cp:revision>
  <cp:lastPrinted>2000-05-15T09:48:35Z</cp:lastPrinted>
  <dcterms:created xsi:type="dcterms:W3CDTF">2007-03-09T15:57:08Z</dcterms:created>
  <dcterms:modified xsi:type="dcterms:W3CDTF">2009-11-20T06:59:36Z</dcterms:modified>
</cp:coreProperties>
</file>