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64" r:id="rId3"/>
    <p:sldId id="265" r:id="rId4"/>
    <p:sldId id="257" r:id="rId5"/>
    <p:sldId id="261" r:id="rId6"/>
    <p:sldId id="259" r:id="rId7"/>
    <p:sldId id="266" r:id="rId8"/>
    <p:sldId id="262" r:id="rId9"/>
    <p:sldId id="258" r:id="rId10"/>
  </p:sldIdLst>
  <p:sldSz cx="9144000" cy="6858000" type="screen4x3"/>
  <p:notesSz cx="7099300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4851" autoAdjust="0"/>
    <p:restoredTop sz="91653" autoAdjust="0"/>
  </p:normalViewPr>
  <p:slideViewPr>
    <p:cSldViewPr>
      <p:cViewPr varScale="1">
        <p:scale>
          <a:sx n="79" d="100"/>
          <a:sy n="79" d="100"/>
        </p:scale>
        <p:origin x="-14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234" y="-9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036" cy="511731"/>
          </a:xfrm>
          <a:prstGeom prst="rect">
            <a:avLst/>
          </a:prstGeom>
        </p:spPr>
        <p:txBody>
          <a:bodyPr vert="horz" lIns="93900" tIns="46950" rIns="93900" bIns="4695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4021626" y="1"/>
            <a:ext cx="3076036" cy="511731"/>
          </a:xfrm>
          <a:prstGeom prst="rect">
            <a:avLst/>
          </a:prstGeom>
        </p:spPr>
        <p:txBody>
          <a:bodyPr vert="horz" lIns="93900" tIns="46950" rIns="93900" bIns="46950" rtlCol="0"/>
          <a:lstStyle>
            <a:lvl1pPr algn="r">
              <a:defRPr sz="1200"/>
            </a:lvl1pPr>
          </a:lstStyle>
          <a:p>
            <a:fld id="{8E0F7A15-4645-4D09-B9C9-114BA6C1075D}" type="datetimeFigureOut">
              <a:rPr lang="pl-PL" smtClean="0"/>
              <a:pPr/>
              <a:t>2009-11-23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721258"/>
            <a:ext cx="3076036" cy="511731"/>
          </a:xfrm>
          <a:prstGeom prst="rect">
            <a:avLst/>
          </a:prstGeom>
        </p:spPr>
        <p:txBody>
          <a:bodyPr vert="horz" lIns="93900" tIns="46950" rIns="93900" bIns="4695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4021626" y="9721258"/>
            <a:ext cx="3076036" cy="511731"/>
          </a:xfrm>
          <a:prstGeom prst="rect">
            <a:avLst/>
          </a:prstGeom>
        </p:spPr>
        <p:txBody>
          <a:bodyPr vert="horz" lIns="93900" tIns="46950" rIns="93900" bIns="46950" rtlCol="0" anchor="b"/>
          <a:lstStyle>
            <a:lvl1pPr algn="r">
              <a:defRPr sz="1200"/>
            </a:lvl1pPr>
          </a:lstStyle>
          <a:p>
            <a:fld id="{BBC5511F-8FCC-46C3-89C2-4A77F931C70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36" tIns="49518" rIns="99036" bIns="49518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36" tIns="49518" rIns="99036" bIns="49518" rtlCol="0"/>
          <a:lstStyle>
            <a:lvl1pPr algn="r">
              <a:defRPr sz="1300"/>
            </a:lvl1pPr>
          </a:lstStyle>
          <a:p>
            <a:fld id="{50E96CDF-42F2-448C-8425-C073D7A5CBD0}" type="datetimeFigureOut">
              <a:rPr lang="pl-PL" smtClean="0"/>
              <a:pPr/>
              <a:t>2009-11-23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6" tIns="49518" rIns="99036" bIns="49518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9036" tIns="49518" rIns="99036" bIns="49518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9036" tIns="49518" rIns="99036" bIns="49518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9036" tIns="49518" rIns="99036" bIns="49518" rtlCol="0" anchor="b"/>
          <a:lstStyle>
            <a:lvl1pPr algn="r">
              <a:defRPr sz="1300"/>
            </a:lvl1pPr>
          </a:lstStyle>
          <a:p>
            <a:fld id="{EB530ABF-7E8F-4F51-9388-281F813B205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30ABF-7E8F-4F51-9388-281F813B205C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noProof="0" dirty="0" smtClean="0"/>
          </a:p>
          <a:p>
            <a:r>
              <a:rPr lang="en-GB" baseline="0" noProof="0" dirty="0" smtClean="0"/>
              <a:t>aSISt </a:t>
            </a:r>
            <a:r>
              <a:rPr lang="pl-PL" baseline="0" noProof="0" dirty="0" err="1" smtClean="0"/>
              <a:t>is</a:t>
            </a:r>
            <a:r>
              <a:rPr lang="en-GB" baseline="0" noProof="0" dirty="0" smtClean="0"/>
              <a:t> </a:t>
            </a:r>
            <a:r>
              <a:rPr lang="en-GB" baseline="0" noProof="0" dirty="0" smtClean="0"/>
              <a:t>the most </a:t>
            </a:r>
            <a:r>
              <a:rPr lang="pl-PL" baseline="0" noProof="0" dirty="0" err="1" smtClean="0"/>
              <a:t>widely</a:t>
            </a:r>
            <a:r>
              <a:rPr lang="pl-PL" baseline="0" noProof="0" dirty="0" smtClean="0"/>
              <a:t> </a:t>
            </a:r>
            <a:r>
              <a:rPr lang="en-GB" baseline="0" noProof="0" dirty="0" smtClean="0"/>
              <a:t>used application in Poland for </a:t>
            </a:r>
            <a:r>
              <a:rPr lang="en-GB" baseline="0" noProof="0" dirty="0" err="1" smtClean="0"/>
              <a:t>Corep</a:t>
            </a:r>
            <a:r>
              <a:rPr lang="en-GB" baseline="0" noProof="0" dirty="0" smtClean="0"/>
              <a:t> &amp; FINREP reporting.</a:t>
            </a:r>
            <a:endParaRPr lang="pl-PL" baseline="0" noProof="0" dirty="0" smtClean="0"/>
          </a:p>
          <a:p>
            <a:r>
              <a:rPr lang="pl-PL" baseline="0" noProof="0" dirty="0" smtClean="0"/>
              <a:t>More </a:t>
            </a:r>
            <a:r>
              <a:rPr lang="pl-PL" baseline="0" noProof="0" dirty="0" err="1" smtClean="0"/>
              <a:t>than</a:t>
            </a:r>
            <a:r>
              <a:rPr lang="pl-PL" baseline="0" noProof="0" dirty="0" smtClean="0"/>
              <a:t> 90 % of </a:t>
            </a:r>
            <a:r>
              <a:rPr lang="pl-PL" baseline="0" noProof="0" dirty="0" err="1" smtClean="0"/>
              <a:t>XBRL</a:t>
            </a:r>
            <a:r>
              <a:rPr lang="pl-PL" baseline="0" noProof="0" dirty="0" smtClean="0"/>
              <a:t> </a:t>
            </a:r>
            <a:r>
              <a:rPr lang="pl-PL" baseline="0" noProof="0" dirty="0" err="1" smtClean="0"/>
              <a:t>reports</a:t>
            </a:r>
            <a:r>
              <a:rPr lang="pl-PL" baseline="0" noProof="0" dirty="0" smtClean="0"/>
              <a:t> </a:t>
            </a:r>
            <a:r>
              <a:rPr lang="pl-PL" baseline="0" noProof="0" dirty="0" err="1" smtClean="0"/>
              <a:t>are</a:t>
            </a:r>
            <a:r>
              <a:rPr lang="pl-PL" baseline="0" noProof="0" dirty="0" smtClean="0"/>
              <a:t> </a:t>
            </a:r>
            <a:r>
              <a:rPr lang="pl-PL" baseline="0" noProof="0" dirty="0" err="1" smtClean="0"/>
              <a:t>prepared</a:t>
            </a:r>
            <a:r>
              <a:rPr lang="pl-PL" baseline="0" noProof="0" dirty="0" smtClean="0"/>
              <a:t> </a:t>
            </a:r>
            <a:r>
              <a:rPr lang="pl-PL" baseline="0" noProof="0" dirty="0" err="1" smtClean="0"/>
              <a:t>with</a:t>
            </a:r>
            <a:r>
              <a:rPr lang="pl-PL" baseline="0" noProof="0" dirty="0" smtClean="0"/>
              <a:t> aSISt </a:t>
            </a:r>
            <a:r>
              <a:rPr lang="pl-PL" baseline="0" noProof="0" dirty="0" err="1" smtClean="0"/>
              <a:t>app</a:t>
            </a:r>
            <a:r>
              <a:rPr lang="pl-PL" baseline="0" noProof="0" dirty="0" smtClean="0"/>
              <a:t>.</a:t>
            </a:r>
            <a:endParaRPr lang="en-GB" baseline="0" noProof="0" dirty="0" smtClean="0"/>
          </a:p>
          <a:p>
            <a:endParaRPr lang="en-GB" baseline="0" noProof="0" dirty="0" smtClean="0"/>
          </a:p>
          <a:p>
            <a:r>
              <a:rPr lang="en-GB" baseline="0" noProof="0" dirty="0" smtClean="0"/>
              <a:t>The foundation of the project was to build a tool addressed to business users not to IT technicians.</a:t>
            </a:r>
          </a:p>
          <a:p>
            <a:r>
              <a:rPr lang="en-GB" baseline="0" noProof="0" dirty="0" smtClean="0"/>
              <a:t>It should be easy to use by business people and should cover all difficulties connected with that technology. 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aSISt is different f</a:t>
            </a:r>
            <a:r>
              <a:rPr lang="pl-PL" baseline="0" noProof="0" dirty="0" err="1" smtClean="0"/>
              <a:t>r</a:t>
            </a:r>
            <a:r>
              <a:rPr lang="en-GB" baseline="0" noProof="0" dirty="0" err="1" smtClean="0"/>
              <a:t>om</a:t>
            </a:r>
            <a:r>
              <a:rPr lang="en-GB" baseline="0" noProof="0" dirty="0" smtClean="0"/>
              <a:t> other applications</a:t>
            </a:r>
            <a:r>
              <a:rPr lang="pl-PL" baseline="0" noProof="0" dirty="0" smtClean="0"/>
              <a:t> </a:t>
            </a:r>
            <a:r>
              <a:rPr lang="pl-PL" baseline="0" noProof="0" dirty="0" err="1" smtClean="0"/>
              <a:t>therefore</a:t>
            </a:r>
            <a:r>
              <a:rPr lang="pl-PL" baseline="0" noProof="0" dirty="0" smtClean="0"/>
              <a:t> </a:t>
            </a:r>
            <a:r>
              <a:rPr lang="en-GB" baseline="0" noProof="0" dirty="0" smtClean="0"/>
              <a:t>a </a:t>
            </a:r>
            <a:r>
              <a:rPr lang="en-GB" baseline="0" noProof="0" dirty="0" smtClean="0"/>
              <a:t>short </a:t>
            </a:r>
            <a:r>
              <a:rPr lang="en-GB" baseline="0" noProof="0" dirty="0" err="1" smtClean="0"/>
              <a:t>intr</a:t>
            </a:r>
            <a:r>
              <a:rPr lang="pl-PL" baseline="0" noProof="0" dirty="0" smtClean="0"/>
              <a:t>o</a:t>
            </a:r>
            <a:r>
              <a:rPr lang="en-GB" baseline="0" noProof="0" dirty="0" err="1" smtClean="0"/>
              <a:t>duction</a:t>
            </a:r>
            <a:r>
              <a:rPr lang="en-GB" baseline="0" noProof="0" dirty="0" smtClean="0"/>
              <a:t> is needed. </a:t>
            </a:r>
            <a:r>
              <a:rPr lang="pl-PL" baseline="0" noProof="0" dirty="0" smtClean="0"/>
              <a:t/>
            </a:r>
            <a:br>
              <a:rPr lang="pl-PL" baseline="0" noProof="0" dirty="0" smtClean="0"/>
            </a:br>
            <a:endParaRPr lang="en-GB" baseline="0" noProof="0" dirty="0" smtClean="0"/>
          </a:p>
          <a:p>
            <a:r>
              <a:rPr lang="en-GB" baseline="0" noProof="0" dirty="0" smtClean="0"/>
              <a:t>During the d</a:t>
            </a:r>
            <a:r>
              <a:rPr lang="pl-PL" baseline="0" noProof="0" dirty="0" smtClean="0"/>
              <a:t>e</a:t>
            </a:r>
            <a:r>
              <a:rPr lang="en-GB" baseline="0" noProof="0" dirty="0" err="1" smtClean="0"/>
              <a:t>monstration</a:t>
            </a:r>
            <a:r>
              <a:rPr lang="en-GB" baseline="0" noProof="0" dirty="0" smtClean="0"/>
              <a:t> two different points of view will be presented: </a:t>
            </a:r>
            <a:r>
              <a:rPr lang="pl-PL" baseline="0" noProof="0" dirty="0" smtClean="0"/>
              <a:t>a </a:t>
            </a:r>
            <a:r>
              <a:rPr lang="en-GB" baseline="0" noProof="0" dirty="0" smtClean="0"/>
              <a:t>reporter</a:t>
            </a:r>
            <a:r>
              <a:rPr lang="pl-PL" baseline="0" noProof="0" dirty="0" smtClean="0"/>
              <a:t>’</a:t>
            </a:r>
            <a:r>
              <a:rPr lang="en-GB" baseline="0" noProof="0" dirty="0" smtClean="0"/>
              <a:t>s </a:t>
            </a:r>
            <a:r>
              <a:rPr lang="en-GB" baseline="0" noProof="0" dirty="0" err="1" smtClean="0"/>
              <a:t>POV</a:t>
            </a:r>
            <a:r>
              <a:rPr lang="en-GB" baseline="0" noProof="0" dirty="0" smtClean="0"/>
              <a:t>  &amp; </a:t>
            </a:r>
            <a:r>
              <a:rPr lang="pl-PL" baseline="0" noProof="0" dirty="0" smtClean="0"/>
              <a:t>a</a:t>
            </a:r>
            <a:r>
              <a:rPr lang="en-GB" baseline="0" noProof="0" dirty="0" smtClean="0"/>
              <a:t>regulator</a:t>
            </a:r>
            <a:r>
              <a:rPr lang="pl-PL" baseline="0" noProof="0" dirty="0" smtClean="0"/>
              <a:t>’</a:t>
            </a:r>
            <a:r>
              <a:rPr lang="en-GB" baseline="0" noProof="0" dirty="0" smtClean="0"/>
              <a:t>s </a:t>
            </a:r>
            <a:r>
              <a:rPr lang="en-GB" baseline="0" noProof="0" dirty="0" err="1" smtClean="0"/>
              <a:t>POV</a:t>
            </a:r>
            <a:r>
              <a:rPr lang="en-GB" baseline="0" noProof="0" dirty="0" smtClean="0"/>
              <a:t>.</a:t>
            </a:r>
          </a:p>
          <a:p>
            <a:endParaRPr lang="en-GB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30ABF-7E8F-4F51-9388-281F813B205C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baseline="0" noProof="0" dirty="0" smtClean="0"/>
          </a:p>
          <a:p>
            <a:r>
              <a:rPr lang="en-GB" baseline="0" noProof="0" dirty="0" smtClean="0"/>
              <a:t>We delivered a complete IT infrastructure for </a:t>
            </a:r>
            <a:r>
              <a:rPr lang="en-GB" baseline="0" noProof="0" dirty="0" err="1" smtClean="0"/>
              <a:t>XBRL</a:t>
            </a:r>
            <a:r>
              <a:rPr lang="en-GB" baseline="0" noProof="0" dirty="0" smtClean="0"/>
              <a:t> processing </a:t>
            </a:r>
            <a:r>
              <a:rPr lang="en-GB" baseline="0" noProof="0" dirty="0" err="1" smtClean="0"/>
              <a:t>ie</a:t>
            </a:r>
            <a:endParaRPr lang="en-GB" baseline="0" noProof="0" dirty="0" smtClean="0"/>
          </a:p>
          <a:p>
            <a:pPr>
              <a:buFontTx/>
              <a:buChar char="-"/>
            </a:pPr>
            <a:r>
              <a:rPr lang="en-GB" baseline="0" noProof="0" dirty="0" smtClean="0"/>
              <a:t> preparing COREP &amp; FINREP reports</a:t>
            </a:r>
          </a:p>
          <a:p>
            <a:pPr>
              <a:buFontTx/>
              <a:buChar char="-"/>
            </a:pPr>
            <a:r>
              <a:rPr lang="en-GB" baseline="0" noProof="0" dirty="0" smtClean="0"/>
              <a:t> generating &amp; validating </a:t>
            </a:r>
            <a:r>
              <a:rPr lang="en-GB" baseline="0" noProof="0" dirty="0" err="1" smtClean="0"/>
              <a:t>XBRL</a:t>
            </a:r>
            <a:r>
              <a:rPr lang="en-GB" baseline="0" noProof="0" dirty="0" smtClean="0"/>
              <a:t> reports</a:t>
            </a:r>
          </a:p>
          <a:p>
            <a:pPr>
              <a:buFontTx/>
              <a:buChar char="-"/>
            </a:pPr>
            <a:r>
              <a:rPr lang="en-GB" baseline="0" noProof="0" dirty="0" smtClean="0"/>
              <a:t> collecting reports </a:t>
            </a:r>
          </a:p>
          <a:p>
            <a:pPr>
              <a:buFontTx/>
              <a:buChar char="-"/>
            </a:pPr>
            <a:r>
              <a:rPr lang="en-GB" baseline="0" noProof="0" dirty="0" smtClean="0"/>
              <a:t> verifying &amp; analyzing reports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I’ll focus on two things:</a:t>
            </a:r>
          </a:p>
          <a:p>
            <a:endParaRPr lang="en-GB" baseline="0" noProof="0" dirty="0" smtClean="0"/>
          </a:p>
          <a:p>
            <a:pPr>
              <a:buFontTx/>
              <a:buChar char="-"/>
            </a:pPr>
            <a:r>
              <a:rPr lang="en-GB" baseline="0" noProof="0" dirty="0" smtClean="0"/>
              <a:t>Taxonomy profiling – a unique feature which has been </a:t>
            </a:r>
            <a:r>
              <a:rPr lang="en-GB" baseline="0" noProof="0" dirty="0" err="1" smtClean="0"/>
              <a:t>devoloped</a:t>
            </a:r>
            <a:r>
              <a:rPr lang="en-GB" baseline="0" noProof="0" dirty="0" smtClean="0"/>
              <a:t> in aSISt</a:t>
            </a:r>
          </a:p>
          <a:p>
            <a:pPr>
              <a:buFontTx/>
              <a:buChar char="-"/>
            </a:pPr>
            <a:endParaRPr lang="en-GB" baseline="0" noProof="0" dirty="0" smtClean="0"/>
          </a:p>
          <a:p>
            <a:pPr>
              <a:buFontTx/>
              <a:buNone/>
            </a:pPr>
            <a:r>
              <a:rPr lang="en-GB" baseline="0" noProof="0" dirty="0" smtClean="0"/>
              <a:t>This feature is designed to tailor a taxonomy to bank’s business profile.</a:t>
            </a:r>
          </a:p>
          <a:p>
            <a:pPr>
              <a:buFontTx/>
              <a:buNone/>
            </a:pPr>
            <a:endParaRPr lang="en-GB" baseline="0" noProof="0" dirty="0" smtClean="0"/>
          </a:p>
          <a:p>
            <a:pPr>
              <a:buFontTx/>
              <a:buNone/>
            </a:pPr>
            <a:endParaRPr lang="en-GB" baseline="0" noProof="0" dirty="0" smtClean="0"/>
          </a:p>
          <a:p>
            <a:pPr>
              <a:buFontTx/>
              <a:buNone/>
            </a:pPr>
            <a:r>
              <a:rPr lang="en-GB" baseline="0" noProof="0" dirty="0" smtClean="0"/>
              <a:t>And the second – validation rules editor.</a:t>
            </a:r>
          </a:p>
          <a:p>
            <a:pPr>
              <a:buFontTx/>
              <a:buNone/>
            </a:pPr>
            <a:endParaRPr lang="en-GB" baseline="0" noProof="0" dirty="0" smtClean="0"/>
          </a:p>
          <a:p>
            <a:pPr>
              <a:buFontTx/>
              <a:buNone/>
            </a:pPr>
            <a:r>
              <a:rPr lang="en-GB" baseline="0" noProof="0" dirty="0" smtClean="0"/>
              <a:t>This feature allows regulators to easily define rules. </a:t>
            </a:r>
          </a:p>
          <a:p>
            <a:endParaRPr lang="en-GB" baseline="0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30ABF-7E8F-4F51-9388-281F813B205C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30ABF-7E8F-4F51-9388-281F813B205C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sz="1100" dirty="0" smtClean="0"/>
          </a:p>
          <a:p>
            <a:r>
              <a:rPr lang="pl-PL" sz="1100" dirty="0" smtClean="0"/>
              <a:t>A </a:t>
            </a:r>
            <a:r>
              <a:rPr lang="en-GB" sz="1100" dirty="0" smtClean="0"/>
              <a:t>simple but complete reporting cycle in </a:t>
            </a:r>
            <a:r>
              <a:rPr lang="en-GB" sz="1100" dirty="0" smtClean="0"/>
              <a:t>aSISt</a:t>
            </a:r>
            <a:r>
              <a:rPr lang="pl-PL" sz="1100" dirty="0" smtClean="0"/>
              <a:t>:</a:t>
            </a:r>
            <a:endParaRPr lang="en-GB" sz="1100" dirty="0" smtClean="0"/>
          </a:p>
          <a:p>
            <a:endParaRPr lang="en-GB" sz="1100" dirty="0" smtClean="0"/>
          </a:p>
          <a:p>
            <a:r>
              <a:rPr lang="en-GB" sz="1100" dirty="0" smtClean="0"/>
              <a:t>Lets assume, that we are busy with COREP.</a:t>
            </a:r>
          </a:p>
          <a:p>
            <a:endParaRPr lang="en-GB" sz="1100" dirty="0" smtClean="0"/>
          </a:p>
          <a:p>
            <a:pPr marL="247590" indent="-247590">
              <a:buAutoNum type="arabicPeriod"/>
            </a:pPr>
            <a:r>
              <a:rPr lang="en-GB" sz="1100" dirty="0" smtClean="0"/>
              <a:t>We are opening a CA statement</a:t>
            </a:r>
            <a:br>
              <a:rPr lang="en-GB" sz="1100" dirty="0" smtClean="0"/>
            </a:br>
            <a:endParaRPr lang="en-GB" sz="1100" dirty="0" smtClean="0"/>
          </a:p>
          <a:p>
            <a:pPr marL="247590" indent="-247590">
              <a:buAutoNum type="arabicPeriod"/>
            </a:pPr>
            <a:r>
              <a:rPr lang="en-GB" sz="1100" dirty="0" smtClean="0"/>
              <a:t>I enter data into a report (+ table errors)</a:t>
            </a:r>
            <a:br>
              <a:rPr lang="en-GB" sz="1100" dirty="0" smtClean="0"/>
            </a:br>
            <a:endParaRPr lang="en-GB" sz="1100" dirty="0" smtClean="0"/>
          </a:p>
          <a:p>
            <a:pPr marL="742770" lvl="1" indent="-247590">
              <a:buAutoNum type="arabicPeriod"/>
            </a:pPr>
            <a:r>
              <a:rPr lang="en-GB" sz="1100" dirty="0" smtClean="0"/>
              <a:t>Please notice that validation is performed in real-time – at the same time I can see all figures in my report and all the rules which are not followed. </a:t>
            </a:r>
            <a:br>
              <a:rPr lang="en-GB" sz="1100" dirty="0" smtClean="0"/>
            </a:br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sz="1100" dirty="0" smtClean="0"/>
              <a:t>it is opposite to ‘canonical </a:t>
            </a:r>
            <a:r>
              <a:rPr lang="en-GB" sz="1100" dirty="0" err="1" smtClean="0"/>
              <a:t>XBRL</a:t>
            </a:r>
            <a:r>
              <a:rPr lang="en-GB" sz="1100" dirty="0" smtClean="0"/>
              <a:t> architecture’ </a:t>
            </a:r>
            <a:r>
              <a:rPr lang="en-GB" sz="1100" dirty="0" err="1" smtClean="0"/>
              <a:t>ie</a:t>
            </a:r>
            <a:r>
              <a:rPr lang="en-GB" sz="1100" dirty="0" smtClean="0"/>
              <a:t> an instance is validated against taxonomy</a:t>
            </a:r>
            <a:br>
              <a:rPr lang="en-GB" sz="1100" dirty="0" smtClean="0"/>
            </a:br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sz="1100" dirty="0" smtClean="0"/>
              <a:t>at the same we time work with report figures, we can see errors updated on screen</a:t>
            </a:r>
            <a:br>
              <a:rPr lang="en-GB" sz="1100" dirty="0" smtClean="0"/>
            </a:br>
            <a:endParaRPr lang="en-GB" sz="1100" dirty="0" smtClean="0"/>
          </a:p>
          <a:p>
            <a:pPr marL="742770" lvl="1" indent="-247590">
              <a:buAutoNum type="arabicPeriod"/>
            </a:pPr>
            <a:r>
              <a:rPr lang="en-GB" sz="1100" dirty="0" smtClean="0"/>
              <a:t>Not only can a certain form be validated but also a full COREP report can be validated as well.</a:t>
            </a:r>
            <a:br>
              <a:rPr lang="en-GB" sz="1100" dirty="0" smtClean="0"/>
            </a:br>
            <a:endParaRPr lang="en-GB" sz="1100" dirty="0" smtClean="0"/>
          </a:p>
          <a:p>
            <a:pPr marL="742770" lvl="1" indent="-247590">
              <a:buAutoNum type="arabicPeriod"/>
            </a:pPr>
            <a:r>
              <a:rPr lang="en-GB" sz="1100" dirty="0" smtClean="0"/>
              <a:t>Errors arise </a:t>
            </a:r>
            <a:r>
              <a:rPr lang="en-GB" sz="1100" dirty="0" err="1" smtClean="0"/>
              <a:t>bec</a:t>
            </a:r>
            <a:r>
              <a:rPr lang="pl-PL" sz="1100" dirty="0" smtClean="0"/>
              <a:t>a</a:t>
            </a:r>
            <a:r>
              <a:rPr lang="en-GB" sz="1100" dirty="0" smtClean="0"/>
              <a:t>use not all the calculations have been performed. </a:t>
            </a:r>
          </a:p>
          <a:p>
            <a:pPr marL="742770" lvl="1" indent="-247590">
              <a:buAutoNum type="arabicPeriod"/>
            </a:pPr>
            <a:endParaRPr lang="en-GB" sz="1100" dirty="0" smtClean="0"/>
          </a:p>
          <a:p>
            <a:pPr marL="742770" lvl="1" indent="-247590">
              <a:buAutoNum type="arabicPeriod"/>
            </a:pPr>
            <a:r>
              <a:rPr lang="en-GB" sz="1100" dirty="0" smtClean="0"/>
              <a:t>Lets recalculate it.</a:t>
            </a:r>
            <a:br>
              <a:rPr lang="en-GB" sz="1100" dirty="0" smtClean="0"/>
            </a:br>
            <a:endParaRPr lang="en-GB" sz="1100" dirty="0" smtClean="0"/>
          </a:p>
          <a:p>
            <a:pPr marL="742770" lvl="1" indent="-247590">
              <a:buAutoNum type="arabicPeriod"/>
            </a:pPr>
            <a:r>
              <a:rPr lang="en-GB" sz="1100" dirty="0" smtClean="0"/>
              <a:t>From a formal point of view this is a correct statement.</a:t>
            </a:r>
            <a:br>
              <a:rPr lang="en-GB" sz="1100" dirty="0" smtClean="0"/>
            </a:br>
            <a:endParaRPr lang="en-GB" sz="1100" dirty="0" smtClean="0"/>
          </a:p>
          <a:p>
            <a:pPr marL="742770" lvl="1" indent="-247590">
              <a:buAutoNum type="arabicPeriod"/>
            </a:pPr>
            <a:r>
              <a:rPr lang="en-GB" sz="1100" dirty="0" smtClean="0"/>
              <a:t>This an </a:t>
            </a:r>
            <a:r>
              <a:rPr lang="en-GB" sz="1100" dirty="0" err="1" smtClean="0"/>
              <a:t>XBRL</a:t>
            </a:r>
            <a:r>
              <a:rPr lang="en-GB" sz="1100" dirty="0" smtClean="0"/>
              <a:t> instance document. We all know that this is not what a regulator expects to receive, </a:t>
            </a:r>
            <a:br>
              <a:rPr lang="en-GB" sz="1100" dirty="0" smtClean="0"/>
            </a:br>
            <a:r>
              <a:rPr lang="en-GB" sz="1100" dirty="0" smtClean="0"/>
              <a:t>but as far as we think of reporting cycle it is the final step. </a:t>
            </a:r>
            <a:br>
              <a:rPr lang="en-GB" sz="1100" dirty="0" smtClean="0"/>
            </a:br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sz="1100" dirty="0" smtClean="0"/>
              <a:t>If the subject of this presentation was ‘How generate an </a:t>
            </a:r>
            <a:r>
              <a:rPr lang="en-GB" sz="1100" dirty="0" err="1" smtClean="0"/>
              <a:t>XBRL</a:t>
            </a:r>
            <a:r>
              <a:rPr lang="en-GB" sz="1100" dirty="0" smtClean="0"/>
              <a:t> instance’ it could be finished now.</a:t>
            </a:r>
            <a:br>
              <a:rPr lang="en-GB" sz="1100" dirty="0" smtClean="0"/>
            </a:br>
            <a:r>
              <a:rPr lang="en-GB" sz="1100" dirty="0" smtClean="0"/>
              <a:t/>
            </a:r>
            <a:br>
              <a:rPr lang="en-GB" sz="1100" dirty="0" smtClean="0"/>
            </a:br>
            <a:endParaRPr lang="en-GB" sz="11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30ABF-7E8F-4F51-9388-281F813B205C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1100" dirty="0" smtClean="0"/>
              <a:t>To explain the concept of profiling something obvious must be told.</a:t>
            </a:r>
          </a:p>
          <a:p>
            <a:endParaRPr lang="en-GB" sz="1100" dirty="0" smtClean="0"/>
          </a:p>
          <a:p>
            <a:r>
              <a:rPr lang="en-GB" sz="1100" dirty="0" smtClean="0"/>
              <a:t>The COREP has a built-in option. The report issuer can decide which method will be used for regulatory capital requirements calculations.</a:t>
            </a:r>
          </a:p>
          <a:p>
            <a:r>
              <a:rPr lang="en-GB" sz="1100" dirty="0" smtClean="0"/>
              <a:t>If I decide to use a standard method, it means that I must fill in reports designed for standard method and not for advanced ones.</a:t>
            </a:r>
          </a:p>
          <a:p>
            <a:endParaRPr lang="en-GB" sz="1100" dirty="0" smtClean="0"/>
          </a:p>
          <a:p>
            <a:r>
              <a:rPr lang="en-GB" sz="1100" dirty="0" smtClean="0"/>
              <a:t>The first aspect of taxonomy profiling is a reports tree.</a:t>
            </a:r>
          </a:p>
          <a:p>
            <a:endParaRPr lang="en-GB" sz="1100" dirty="0" smtClean="0"/>
          </a:p>
          <a:p>
            <a:pPr marL="247590" indent="-247590">
              <a:buFont typeface="+mj-lt"/>
              <a:buAutoNum type="arabicPeriod"/>
            </a:pPr>
            <a:r>
              <a:rPr lang="en-GB" sz="1100" dirty="0" smtClean="0"/>
              <a:t>Dealing </a:t>
            </a:r>
            <a:r>
              <a:rPr lang="en-GB" sz="1100" dirty="0" smtClean="0"/>
              <a:t>with reports is easier. </a:t>
            </a:r>
            <a:br>
              <a:rPr lang="en-GB" sz="1100" dirty="0" smtClean="0"/>
            </a:br>
            <a:r>
              <a:rPr lang="en-GB" sz="1100" dirty="0" smtClean="0"/>
              <a:t>Lets compare it with tools which generate </a:t>
            </a:r>
            <a:r>
              <a:rPr lang="en-GB" sz="1100" dirty="0" smtClean="0"/>
              <a:t>excel </a:t>
            </a:r>
            <a:r>
              <a:rPr lang="en-GB" sz="1100" dirty="0" smtClean="0"/>
              <a:t>spread-sheets for each template. To express dimensions there are many templates needed.</a:t>
            </a:r>
            <a:br>
              <a:rPr lang="en-GB" sz="1100" dirty="0" smtClean="0"/>
            </a:br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sz="1100" dirty="0" smtClean="0"/>
              <a:t>Lets say a hundred. Try to navigate through a hundred forms but fill in only a small part of it. </a:t>
            </a:r>
            <a:br>
              <a:rPr lang="en-GB" sz="1100" dirty="0" smtClean="0"/>
            </a:br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sz="1100" dirty="0" smtClean="0"/>
              <a:t>So profiling makes it easier.</a:t>
            </a:r>
            <a:br>
              <a:rPr lang="en-GB" sz="1100" dirty="0" smtClean="0"/>
            </a:br>
            <a:endParaRPr lang="en-GB" sz="1100" dirty="0" smtClean="0"/>
          </a:p>
          <a:p>
            <a:pPr marL="247590" indent="-247590">
              <a:buFont typeface="+mj-lt"/>
              <a:buAutoNum type="arabicPeriod"/>
            </a:pPr>
            <a:r>
              <a:rPr lang="en-GB" sz="1100" dirty="0" smtClean="0"/>
              <a:t>Profiling is a way of avoiding mistakes. There is no other way of revealing some errors. </a:t>
            </a:r>
            <a:br>
              <a:rPr lang="en-GB" sz="1100" dirty="0" smtClean="0"/>
            </a:br>
            <a:endParaRPr lang="en-GB" sz="1100" dirty="0" smtClean="0"/>
          </a:p>
          <a:p>
            <a:pPr marL="247590" indent="-247590">
              <a:buFont typeface="+mj-lt"/>
              <a:buAutoNum type="arabicPeriod"/>
            </a:pPr>
            <a:endParaRPr lang="en-GB" sz="1100" dirty="0" smtClean="0"/>
          </a:p>
          <a:p>
            <a:pPr marL="247590" indent="-247590"/>
            <a:r>
              <a:rPr lang="en-GB" sz="1100" dirty="0" smtClean="0"/>
              <a:t>The second aspect of taxonomy profiling is selection of explicit dimensions</a:t>
            </a:r>
          </a:p>
          <a:p>
            <a:pPr marL="247590" indent="-247590"/>
            <a:endParaRPr lang="en-GB" sz="1100" dirty="0" smtClean="0"/>
          </a:p>
          <a:p>
            <a:pPr marL="247590" indent="-247590">
              <a:buFont typeface="+mj-lt"/>
              <a:buNone/>
            </a:pPr>
            <a:r>
              <a:rPr lang="pl-PL" sz="1100" dirty="0" smtClean="0"/>
              <a:t>	</a:t>
            </a:r>
            <a:r>
              <a:rPr lang="en-GB" sz="1100" dirty="0" smtClean="0"/>
              <a:t>A </a:t>
            </a:r>
            <a:r>
              <a:rPr lang="en-GB" sz="1100" dirty="0" smtClean="0"/>
              <a:t>person dealing with a report doesn’t have to even know if there are any dimensions behind it. </a:t>
            </a:r>
            <a:br>
              <a:rPr lang="en-GB" sz="1100" dirty="0" smtClean="0"/>
            </a:br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sz="1100" dirty="0" smtClean="0"/>
              <a:t>Lets look at an example: CR SA Section Total exposures</a:t>
            </a:r>
            <a:br>
              <a:rPr lang="en-GB" sz="1100" dirty="0" smtClean="0"/>
            </a:br>
            <a:r>
              <a:rPr lang="en-GB" sz="1100" dirty="0" smtClean="0"/>
              <a:t>We can see columns. The selection of columns reflects a method of calculation capital requirements.</a:t>
            </a:r>
            <a:br>
              <a:rPr lang="en-GB" sz="1100" dirty="0" smtClean="0"/>
            </a:br>
            <a:r>
              <a:rPr lang="en-GB" sz="1100" dirty="0" smtClean="0"/>
              <a:t/>
            </a:r>
            <a:br>
              <a:rPr lang="en-GB" sz="1100" dirty="0" smtClean="0"/>
            </a:br>
            <a:endParaRPr lang="en-GB" sz="11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30ABF-7E8F-4F51-9388-281F813B205C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30ABF-7E8F-4F51-9388-281F813B205C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30ABF-7E8F-4F51-9388-281F813B205C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0" dirty="0" err="1" smtClean="0"/>
              <a:t>XBRL</a:t>
            </a:r>
            <a:r>
              <a:rPr lang="en-GB" dirty="0" smtClean="0"/>
              <a:t> wa</a:t>
            </a:r>
            <a:r>
              <a:rPr lang="en-GB" baseline="0" dirty="0" smtClean="0"/>
              <a:t>s invented in 1998. </a:t>
            </a:r>
          </a:p>
          <a:p>
            <a:endParaRPr lang="en-GB" dirty="0" smtClean="0"/>
          </a:p>
          <a:p>
            <a:r>
              <a:rPr lang="en-GB" dirty="0" smtClean="0"/>
              <a:t>A question</a:t>
            </a:r>
            <a:r>
              <a:rPr lang="en-GB" baseline="0" dirty="0" smtClean="0"/>
              <a:t> might appear: is it a mature technology or not. </a:t>
            </a:r>
          </a:p>
          <a:p>
            <a:r>
              <a:rPr lang="en-GB" baseline="0" dirty="0" smtClean="0"/>
              <a:t>At first sight it seems that it is completely irrelevant question, but it is important because it leads us to quite interesting points.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What are mature technologies? We are surrounded by technologies, and most of them are invisible even if we use them often.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I think there is one word which describes mature technologies the best - „they are invisible”.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And that’s the point referring to a future of </a:t>
            </a:r>
            <a:r>
              <a:rPr lang="en-GB" baseline="0" dirty="0" err="1" smtClean="0"/>
              <a:t>XBRL</a:t>
            </a:r>
            <a:r>
              <a:rPr lang="en-GB" baseline="0" dirty="0" smtClean="0"/>
              <a:t> and to my presentation.</a:t>
            </a:r>
          </a:p>
          <a:p>
            <a:r>
              <a:rPr lang="en-GB" baseline="0" dirty="0" smtClean="0"/>
              <a:t>I believe that some day people will not even know that they are in touch with </a:t>
            </a:r>
            <a:r>
              <a:rPr lang="en-GB" baseline="0" dirty="0" err="1" smtClean="0"/>
              <a:t>XBRL</a:t>
            </a:r>
            <a:r>
              <a:rPr lang="en-GB" baseline="0" dirty="0" smtClean="0"/>
              <a:t>. </a:t>
            </a:r>
          </a:p>
          <a:p>
            <a:endParaRPr lang="en-GB" baseline="0" dirty="0" smtClean="0"/>
          </a:p>
          <a:p>
            <a:r>
              <a:rPr lang="en-GB" baseline="0" dirty="0" err="1" smtClean="0"/>
              <a:t>XBRL</a:t>
            </a:r>
            <a:r>
              <a:rPr lang="en-GB" baseline="0" dirty="0" smtClean="0"/>
              <a:t> will standardise the way various systems exchange data with each other - they will be interoperable.</a:t>
            </a:r>
          </a:p>
          <a:p>
            <a:endParaRPr lang="en-GB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30ABF-7E8F-4F51-9388-281F813B205C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71726" cy="3651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A81C-FF1E-44E9-8537-31B5930049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© GPM SYSTEMY, All rights reserved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A81C-FF1E-44E9-8537-31B5930049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Kliknij, aby edytować styl</a:t>
            </a:r>
            <a:endParaRPr lang="en-GB" noProof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err="1" smtClean="0"/>
              <a:t>Kliknij</a:t>
            </a:r>
            <a:r>
              <a:rPr lang="en-GB" noProof="0" dirty="0" smtClean="0"/>
              <a:t>, </a:t>
            </a:r>
            <a:r>
              <a:rPr lang="en-GB" noProof="0" dirty="0" err="1" smtClean="0"/>
              <a:t>aby</a:t>
            </a:r>
            <a:r>
              <a:rPr lang="en-GB" noProof="0" dirty="0" smtClean="0"/>
              <a:t> </a:t>
            </a:r>
            <a:r>
              <a:rPr lang="en-GB" noProof="0" dirty="0" err="1" smtClean="0"/>
              <a:t>edytować</a:t>
            </a:r>
            <a:r>
              <a:rPr lang="en-GB" noProof="0" dirty="0" smtClean="0"/>
              <a:t> style </a:t>
            </a:r>
            <a:r>
              <a:rPr lang="en-GB" noProof="0" dirty="0" err="1" smtClean="0"/>
              <a:t>wzorca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tekstu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Drugi</a:t>
            </a:r>
            <a:r>
              <a:rPr lang="en-GB" noProof="0" dirty="0" smtClean="0"/>
              <a:t> </a:t>
            </a:r>
            <a:r>
              <a:rPr lang="en-GB" noProof="0" dirty="0" err="1" smtClean="0"/>
              <a:t>poziom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Trzeci</a:t>
            </a:r>
            <a:r>
              <a:rPr lang="en-GB" noProof="0" dirty="0" smtClean="0"/>
              <a:t> </a:t>
            </a:r>
            <a:r>
              <a:rPr lang="en-GB" noProof="0" dirty="0" err="1" smtClean="0"/>
              <a:t>poziom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Czwarty</a:t>
            </a:r>
            <a:r>
              <a:rPr lang="en-GB" noProof="0" dirty="0" smtClean="0"/>
              <a:t> </a:t>
            </a:r>
            <a:r>
              <a:rPr lang="en-GB" noProof="0" dirty="0" err="1" smtClean="0"/>
              <a:t>poziom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Piąty</a:t>
            </a:r>
            <a:r>
              <a:rPr lang="en-GB" noProof="0" dirty="0" smtClean="0"/>
              <a:t> </a:t>
            </a:r>
            <a:r>
              <a:rPr lang="en-GB" noProof="0" dirty="0" err="1" smtClean="0"/>
              <a:t>poziom</a:t>
            </a:r>
            <a:endParaRPr lang="en-GB" noProof="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noProof="0" smtClean="0"/>
              <a:t>© GPM SYSTEMY, All rights reserved</a:t>
            </a:r>
            <a:endParaRPr lang="en-GB" noProof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A81C-FF1E-44E9-8537-31B59300493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© GPM SYSTEMY, All rights reserved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A81C-FF1E-44E9-8537-31B5930049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Kliknij, aby edytować styl</a:t>
            </a:r>
            <a:endParaRPr lang="en-GB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noProof="0" smtClean="0"/>
              <a:t>© GPM SYSTEMY, All rights reserved</a:t>
            </a:r>
            <a:endParaRPr lang="en-GB" noProof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A81C-FF1E-44E9-8537-31B59300493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971792" cy="365125"/>
          </a:xfrm>
        </p:spPr>
        <p:txBody>
          <a:bodyPr/>
          <a:lstStyle/>
          <a:p>
            <a:r>
              <a:rPr lang="pl-PL" dirty="0" smtClean="0"/>
              <a:t>© GPM SYSTEMY, All </a:t>
            </a:r>
            <a:r>
              <a:rPr lang="pl-PL" dirty="0" err="1" smtClean="0"/>
              <a:t>rights</a:t>
            </a:r>
            <a:r>
              <a:rPr lang="pl-PL" dirty="0" smtClean="0"/>
              <a:t> </a:t>
            </a:r>
            <a:r>
              <a:rPr lang="pl-PL" dirty="0" err="1" smtClean="0"/>
              <a:t>reserved</a:t>
            </a:r>
            <a:endParaRPr lang="en-GB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A81C-FF1E-44E9-8537-31B593004935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noProof="0" smtClean="0"/>
              <a:t>© GPM SYSTEMY, All rights reserved</a:t>
            </a:r>
            <a:endParaRPr lang="en-GB" noProof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A81C-FF1E-44E9-8537-31B59300493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 smtClean="0"/>
              <a:t>Kliknij, aby edytować styl</a:t>
            </a:r>
            <a:endParaRPr lang="en-GB" noProof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smtClean="0"/>
              <a:t>Kliknij, aby edytować style wzorca tekstu</a:t>
            </a:r>
          </a:p>
          <a:p>
            <a:pPr lvl="1"/>
            <a:r>
              <a:rPr lang="en-GB" noProof="0" smtClean="0"/>
              <a:t>Drugi poziom</a:t>
            </a:r>
          </a:p>
          <a:p>
            <a:pPr lvl="2"/>
            <a:r>
              <a:rPr lang="en-GB" noProof="0" smtClean="0"/>
              <a:t>Trzeci poziom</a:t>
            </a:r>
          </a:p>
          <a:p>
            <a:pPr lvl="3"/>
            <a:r>
              <a:rPr lang="en-GB" noProof="0" smtClean="0"/>
              <a:t>Czwarty poziom</a:t>
            </a:r>
          </a:p>
          <a:p>
            <a:pPr lvl="4"/>
            <a:r>
              <a:rPr lang="en-GB" noProof="0" smtClean="0"/>
              <a:t>Piąty poziom</a:t>
            </a:r>
            <a:endParaRPr lang="en-GB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noProof="0" dirty="0" smtClean="0"/>
              <a:t>© GPM SYSTEMY, All </a:t>
            </a:r>
            <a:r>
              <a:rPr lang="en-GB" noProof="0" dirty="0" smtClean="0"/>
              <a:t>rights</a:t>
            </a:r>
            <a:r>
              <a:rPr lang="pl-PL" noProof="0" dirty="0" smtClean="0"/>
              <a:t> </a:t>
            </a:r>
            <a:r>
              <a:rPr lang="pl-PL" noProof="0" dirty="0" err="1" smtClean="0"/>
              <a:t>reserved</a:t>
            </a:r>
            <a:endParaRPr lang="en-GB" noProof="0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A81C-FF1E-44E9-8537-31B59300493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 smtClean="0"/>
              <a:t>Kliknij, aby edytować styl</a:t>
            </a:r>
            <a:endParaRPr lang="en-GB" noProof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noProof="0" smtClean="0"/>
              <a:t>© GPM SYSTEMY, All rights reserved</a:t>
            </a:r>
            <a:endParaRPr lang="en-GB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A81C-FF1E-44E9-8537-31B59300493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© GPM SYSTEMY, All rights reserved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A81C-FF1E-44E9-8537-31B5930049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://gpm-systemy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smtClean="0"/>
              <a:t>Kliknij, aby edytować styl</a:t>
            </a:r>
            <a:endParaRPr lang="en-GB" noProof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Kliknij</a:t>
            </a:r>
            <a:r>
              <a:rPr lang="en-GB" noProof="0" dirty="0" smtClean="0"/>
              <a:t>, </a:t>
            </a:r>
            <a:r>
              <a:rPr lang="en-GB" noProof="0" dirty="0" err="1" smtClean="0"/>
              <a:t>aby</a:t>
            </a:r>
            <a:r>
              <a:rPr lang="en-GB" noProof="0" dirty="0" smtClean="0"/>
              <a:t> </a:t>
            </a:r>
            <a:r>
              <a:rPr lang="en-GB" noProof="0" dirty="0" err="1" smtClean="0"/>
              <a:t>edytować</a:t>
            </a:r>
            <a:r>
              <a:rPr lang="en-GB" noProof="0" dirty="0" smtClean="0"/>
              <a:t> style </a:t>
            </a:r>
            <a:r>
              <a:rPr lang="en-GB" noProof="0" dirty="0" err="1" smtClean="0"/>
              <a:t>wzorca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tekstu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Drugi</a:t>
            </a:r>
            <a:r>
              <a:rPr lang="en-GB" noProof="0" dirty="0" smtClean="0"/>
              <a:t> </a:t>
            </a:r>
            <a:r>
              <a:rPr lang="en-GB" noProof="0" dirty="0" err="1" smtClean="0"/>
              <a:t>poziom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Trzeci</a:t>
            </a:r>
            <a:r>
              <a:rPr lang="en-GB" noProof="0" dirty="0" smtClean="0"/>
              <a:t> </a:t>
            </a:r>
            <a:r>
              <a:rPr lang="en-GB" noProof="0" dirty="0" err="1" smtClean="0"/>
              <a:t>poziom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Czwarty</a:t>
            </a:r>
            <a:r>
              <a:rPr lang="en-GB" noProof="0" dirty="0" smtClean="0"/>
              <a:t> </a:t>
            </a:r>
            <a:r>
              <a:rPr lang="en-GB" noProof="0" dirty="0" err="1" smtClean="0"/>
              <a:t>poziom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Piąty</a:t>
            </a:r>
            <a:r>
              <a:rPr lang="en-GB" noProof="0" dirty="0" smtClean="0"/>
              <a:t> </a:t>
            </a:r>
            <a:r>
              <a:rPr lang="en-GB" noProof="0" dirty="0" err="1" smtClean="0"/>
              <a:t>poziom</a:t>
            </a:r>
            <a:endParaRPr lang="en-GB" noProof="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4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7A81C-FF1E-44E9-8537-31B59300493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Prostokąt 8"/>
          <p:cNvSpPr/>
          <p:nvPr/>
        </p:nvSpPr>
        <p:spPr>
          <a:xfrm>
            <a:off x="1428728" y="6357958"/>
            <a:ext cx="6197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© GPM SYSTEMY, All </a:t>
            </a:r>
            <a:r>
              <a:rPr lang="pl-PL" dirty="0" err="1" smtClean="0"/>
              <a:t>rights</a:t>
            </a:r>
            <a:r>
              <a:rPr lang="pl-PL" dirty="0" smtClean="0"/>
              <a:t> </a:t>
            </a:r>
            <a:r>
              <a:rPr lang="pl-PL" dirty="0" err="1" smtClean="0"/>
              <a:t>reserved</a:t>
            </a:r>
            <a:r>
              <a:rPr lang="pl-PL" dirty="0" smtClean="0"/>
              <a:t>      </a:t>
            </a:r>
            <a:r>
              <a:rPr lang="pl-PL" dirty="0" smtClean="0">
                <a:hlinkClick r:id="rId12"/>
              </a:rPr>
              <a:t>http://gpm-systemy.com</a:t>
            </a:r>
            <a:r>
              <a:rPr lang="pl-PL" baseline="0" dirty="0" smtClean="0"/>
              <a:t> </a:t>
            </a:r>
            <a:endParaRPr lang="en-GB" dirty="0"/>
          </a:p>
        </p:txBody>
      </p:sp>
      <p:pic>
        <p:nvPicPr>
          <p:cNvPr id="10" name="Obraz 9" descr="logo100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85720" y="6286520"/>
            <a:ext cx="952500" cy="4000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60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znak_wodny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357166"/>
            <a:ext cx="4440803" cy="2472754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2500306"/>
            <a:ext cx="7772400" cy="1528772"/>
          </a:xfrm>
        </p:spPr>
        <p:txBody>
          <a:bodyPr>
            <a:noAutofit/>
          </a:bodyPr>
          <a:lstStyle/>
          <a:p>
            <a:r>
              <a:rPr lang="en-GB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aSISt – simplifying</a:t>
            </a:r>
            <a:br>
              <a:rPr lang="en-GB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GB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reporting effort</a:t>
            </a:r>
            <a:endParaRPr lang="en-GB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1428728" y="4857760"/>
            <a:ext cx="6400800" cy="1285884"/>
          </a:xfrm>
        </p:spPr>
        <p:txBody>
          <a:bodyPr/>
          <a:lstStyle/>
          <a:p>
            <a:r>
              <a:rPr lang="en-GB" dirty="0" err="1" smtClean="0"/>
              <a:t>CEBS</a:t>
            </a:r>
            <a:r>
              <a:rPr lang="en-GB" dirty="0" smtClean="0"/>
              <a:t> Workshop – Vienna 2009</a:t>
            </a:r>
            <a:br>
              <a:rPr lang="en-GB" dirty="0" smtClean="0"/>
            </a:br>
            <a:r>
              <a:rPr lang="en-GB" dirty="0" smtClean="0"/>
              <a:t>Solutions Day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znak_wodny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03197" y="2357430"/>
            <a:ext cx="4440803" cy="2472754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en-GB" smtClean="0"/>
              <a:t>Agenda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8"/>
            <a:ext cx="5186370" cy="4768865"/>
          </a:xfrm>
        </p:spPr>
        <p:txBody>
          <a:bodyPr>
            <a:normAutofit fontScale="92500" lnSpcReduction="10000"/>
          </a:bodyPr>
          <a:lstStyle/>
          <a:p>
            <a:r>
              <a:rPr lang="en-GB" smtClean="0"/>
              <a:t>Introduction</a:t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DEMONSTRATION:</a:t>
            </a:r>
          </a:p>
          <a:p>
            <a:r>
              <a:rPr lang="en-GB" smtClean="0"/>
              <a:t>A reporter’s perspective </a:t>
            </a:r>
          </a:p>
          <a:p>
            <a:pPr lvl="1"/>
            <a:r>
              <a:rPr lang="en-GB" smtClean="0"/>
              <a:t>Reporting cycle in aSISt </a:t>
            </a:r>
          </a:p>
          <a:p>
            <a:pPr lvl="1"/>
            <a:r>
              <a:rPr lang="en-GB" smtClean="0"/>
              <a:t>Profiling – managing complexity</a:t>
            </a:r>
          </a:p>
          <a:p>
            <a:r>
              <a:rPr lang="en-GB" smtClean="0"/>
              <a:t>A regulator’s perspective</a:t>
            </a:r>
          </a:p>
          <a:p>
            <a:pPr lvl="1"/>
            <a:r>
              <a:rPr lang="en-GB" smtClean="0"/>
              <a:t>XBRL Formula – the key to data quality</a:t>
            </a: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A81C-FF1E-44E9-8537-31B59300493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ymbol zastępczy numeru slajdu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A81C-FF1E-44E9-8537-31B59300493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5" name="pole tekstowe 44"/>
          <p:cNvSpPr txBox="1"/>
          <p:nvPr/>
        </p:nvSpPr>
        <p:spPr>
          <a:xfrm>
            <a:off x="214282" y="0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b="1" smtClean="0"/>
              <a:t>Reports issuer</a:t>
            </a:r>
          </a:p>
        </p:txBody>
      </p:sp>
      <p:sp>
        <p:nvSpPr>
          <p:cNvPr id="46" name="pole tekstowe 45"/>
          <p:cNvSpPr txBox="1"/>
          <p:nvPr/>
        </p:nvSpPr>
        <p:spPr>
          <a:xfrm>
            <a:off x="4857752" y="0"/>
            <a:ext cx="4286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smtClean="0"/>
              <a:t>Reports collector</a:t>
            </a:r>
            <a:endParaRPr lang="en-GB" sz="3600" b="1"/>
          </a:p>
        </p:txBody>
      </p:sp>
      <p:cxnSp>
        <p:nvCxnSpPr>
          <p:cNvPr id="48" name="Łącznik prosty 47"/>
          <p:cNvCxnSpPr/>
          <p:nvPr/>
        </p:nvCxnSpPr>
        <p:spPr>
          <a:xfrm rot="5400000">
            <a:off x="1678761" y="3107531"/>
            <a:ext cx="6000794" cy="7143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1285852" y="1385188"/>
            <a:ext cx="2130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smtClean="0"/>
              <a:t>Corep &amp; Finrep</a:t>
            </a:r>
          </a:p>
          <a:p>
            <a:r>
              <a:rPr lang="en-GB" sz="2000" smtClean="0"/>
              <a:t>report preparation</a:t>
            </a:r>
            <a:endParaRPr lang="en-GB" sz="2000"/>
          </a:p>
        </p:txBody>
      </p:sp>
      <p:sp>
        <p:nvSpPr>
          <p:cNvPr id="9" name="pole tekstowe 8"/>
          <p:cNvSpPr txBox="1"/>
          <p:nvPr/>
        </p:nvSpPr>
        <p:spPr>
          <a:xfrm>
            <a:off x="1285852" y="2262363"/>
            <a:ext cx="1587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smtClean="0"/>
              <a:t>Manual input</a:t>
            </a:r>
            <a:endParaRPr lang="en-GB" sz="2000"/>
          </a:p>
        </p:txBody>
      </p:sp>
      <p:cxnSp>
        <p:nvCxnSpPr>
          <p:cNvPr id="11" name="Łącznik prosty 10"/>
          <p:cNvCxnSpPr/>
          <p:nvPr/>
        </p:nvCxnSpPr>
        <p:spPr>
          <a:xfrm rot="16200000" flipH="1">
            <a:off x="3002767" y="2147818"/>
            <a:ext cx="469311" cy="351984"/>
          </a:xfrm>
          <a:prstGeom prst="line">
            <a:avLst/>
          </a:prstGeom>
          <a:ln w="66675" cap="rnd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/>
            <a:bevelB h="25400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2474792" y="2617130"/>
            <a:ext cx="469311" cy="351983"/>
          </a:xfrm>
          <a:prstGeom prst="line">
            <a:avLst/>
          </a:prstGeom>
          <a:ln w="66675" cap="rnd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/>
            <a:bevelB h="25400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285852" y="3966400"/>
            <a:ext cx="1586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smtClean="0"/>
              <a:t>Report </a:t>
            </a:r>
          </a:p>
          <a:p>
            <a:r>
              <a:rPr lang="en-GB" sz="2000" smtClean="0"/>
              <a:t>consolidation</a:t>
            </a:r>
            <a:endParaRPr lang="en-GB" sz="2000"/>
          </a:p>
        </p:txBody>
      </p:sp>
      <p:sp>
        <p:nvSpPr>
          <p:cNvPr id="16" name="pole tekstowe 15"/>
          <p:cNvSpPr txBox="1"/>
          <p:nvPr/>
        </p:nvSpPr>
        <p:spPr>
          <a:xfrm>
            <a:off x="785786" y="4857760"/>
            <a:ext cx="2760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Real-time validation</a:t>
            </a:r>
            <a:endParaRPr lang="en-GB" sz="2400" b="1" dirty="0"/>
          </a:p>
        </p:txBody>
      </p:sp>
      <p:cxnSp>
        <p:nvCxnSpPr>
          <p:cNvPr id="17" name="Łącznik prosty 16"/>
          <p:cNvCxnSpPr/>
          <p:nvPr/>
        </p:nvCxnSpPr>
        <p:spPr>
          <a:xfrm flipV="1">
            <a:off x="2181472" y="3438424"/>
            <a:ext cx="586639" cy="20"/>
          </a:xfrm>
          <a:prstGeom prst="line">
            <a:avLst/>
          </a:prstGeom>
          <a:ln w="66675" cap="rnd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/>
            <a:bevelB h="25400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/>
          <p:cNvCxnSpPr/>
          <p:nvPr/>
        </p:nvCxnSpPr>
        <p:spPr>
          <a:xfrm flipV="1">
            <a:off x="2357464" y="3966400"/>
            <a:ext cx="469311" cy="234656"/>
          </a:xfrm>
          <a:prstGeom prst="line">
            <a:avLst/>
          </a:prstGeom>
          <a:ln w="66675" cap="rnd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/>
            <a:bevelB h="25400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/>
          <p:cNvCxnSpPr/>
          <p:nvPr/>
        </p:nvCxnSpPr>
        <p:spPr>
          <a:xfrm flipV="1">
            <a:off x="2709448" y="4435711"/>
            <a:ext cx="469311" cy="351983"/>
          </a:xfrm>
          <a:prstGeom prst="line">
            <a:avLst/>
          </a:prstGeom>
          <a:ln w="66675" cap="rnd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/>
            <a:bevelB h="25400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28"/>
          <p:cNvCxnSpPr/>
          <p:nvPr/>
        </p:nvCxnSpPr>
        <p:spPr>
          <a:xfrm flipV="1">
            <a:off x="6463939" y="2675794"/>
            <a:ext cx="762631" cy="293320"/>
          </a:xfrm>
          <a:prstGeom prst="line">
            <a:avLst/>
          </a:prstGeom>
          <a:ln w="66675" cap="rnd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/>
            <a:bevelB h="25400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6639930" y="3555752"/>
            <a:ext cx="762631" cy="0"/>
          </a:xfrm>
          <a:prstGeom prst="line">
            <a:avLst/>
          </a:prstGeom>
          <a:ln w="66675" cap="rnd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/>
            <a:bevelB h="25400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33"/>
          <p:cNvCxnSpPr/>
          <p:nvPr/>
        </p:nvCxnSpPr>
        <p:spPr>
          <a:xfrm>
            <a:off x="6581266" y="4142391"/>
            <a:ext cx="703967" cy="351983"/>
          </a:xfrm>
          <a:prstGeom prst="line">
            <a:avLst/>
          </a:prstGeom>
          <a:ln w="66675" cap="rnd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/>
            <a:bevelB h="25400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Elipsa 2"/>
          <p:cNvSpPr/>
          <p:nvPr/>
        </p:nvSpPr>
        <p:spPr>
          <a:xfrm>
            <a:off x="2768112" y="2382474"/>
            <a:ext cx="2463885" cy="2522548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241300" h="152400"/>
            <a:bevelB w="184150" h="1143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" name="Elipsa 3"/>
          <p:cNvSpPr/>
          <p:nvPr/>
        </p:nvSpPr>
        <p:spPr>
          <a:xfrm>
            <a:off x="4117382" y="2382474"/>
            <a:ext cx="2463885" cy="2522548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241300" h="152400"/>
            <a:bevelB w="184150" h="1143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" name="Prostokąt 4"/>
          <p:cNvSpPr/>
          <p:nvPr/>
        </p:nvSpPr>
        <p:spPr>
          <a:xfrm>
            <a:off x="4058718" y="2265146"/>
            <a:ext cx="1231942" cy="2874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8" name="Strzałka w prawo 37"/>
          <p:cNvSpPr/>
          <p:nvPr/>
        </p:nvSpPr>
        <p:spPr>
          <a:xfrm>
            <a:off x="4117382" y="3262433"/>
            <a:ext cx="1173278" cy="8799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smtClean="0">
                <a:solidFill>
                  <a:schemeClr val="tx1"/>
                </a:solidFill>
              </a:rPr>
              <a:t>XBRL</a:t>
            </a:r>
            <a:endParaRPr lang="en-GB" sz="2800" b="1">
              <a:solidFill>
                <a:schemeClr val="tx1"/>
              </a:solidFill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6812418" y="2030491"/>
            <a:ext cx="14219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smtClean="0"/>
              <a:t>XBRL report</a:t>
            </a:r>
          </a:p>
          <a:p>
            <a:pPr algn="r"/>
            <a:r>
              <a:rPr lang="en-GB" sz="2000" smtClean="0"/>
              <a:t>processing</a:t>
            </a:r>
            <a:endParaRPr lang="en-GB" sz="2000"/>
          </a:p>
        </p:txBody>
      </p:sp>
      <p:sp>
        <p:nvSpPr>
          <p:cNvPr id="27" name="pole tekstowe 26"/>
          <p:cNvSpPr txBox="1"/>
          <p:nvPr/>
        </p:nvSpPr>
        <p:spPr>
          <a:xfrm>
            <a:off x="6646090" y="3203769"/>
            <a:ext cx="1588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smtClean="0"/>
              <a:t>Validation</a:t>
            </a:r>
          </a:p>
          <a:p>
            <a:pPr algn="r"/>
            <a:r>
              <a:rPr lang="en-GB" sz="2000" smtClean="0"/>
              <a:t>&amp; verification</a:t>
            </a:r>
            <a:endParaRPr lang="en-GB" sz="2000"/>
          </a:p>
        </p:txBody>
      </p:sp>
      <p:sp>
        <p:nvSpPr>
          <p:cNvPr id="28" name="pole tekstowe 27"/>
          <p:cNvSpPr txBox="1"/>
          <p:nvPr/>
        </p:nvSpPr>
        <p:spPr>
          <a:xfrm>
            <a:off x="6634164" y="4408582"/>
            <a:ext cx="16002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smtClean="0"/>
              <a:t>Data  analysis</a:t>
            </a:r>
            <a:endParaRPr lang="en-GB" sz="2000"/>
          </a:p>
        </p:txBody>
      </p:sp>
      <p:sp>
        <p:nvSpPr>
          <p:cNvPr id="42" name="pole tekstowe 41"/>
          <p:cNvSpPr txBox="1"/>
          <p:nvPr/>
        </p:nvSpPr>
        <p:spPr>
          <a:xfrm>
            <a:off x="2143108" y="5286388"/>
            <a:ext cx="2463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PROFILING</a:t>
            </a:r>
          </a:p>
        </p:txBody>
      </p:sp>
      <p:sp>
        <p:nvSpPr>
          <p:cNvPr id="43" name="pole tekstowe 42"/>
          <p:cNvSpPr txBox="1"/>
          <p:nvPr/>
        </p:nvSpPr>
        <p:spPr>
          <a:xfrm>
            <a:off x="4938677" y="5022350"/>
            <a:ext cx="24638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smtClean="0"/>
              <a:t>VALIDATION RULES EDITOR</a:t>
            </a:r>
            <a:endParaRPr lang="en-GB" sz="2800" b="1"/>
          </a:p>
        </p:txBody>
      </p:sp>
      <p:sp>
        <p:nvSpPr>
          <p:cNvPr id="14" name="pole tekstowe 13"/>
          <p:cNvSpPr txBox="1"/>
          <p:nvPr/>
        </p:nvSpPr>
        <p:spPr>
          <a:xfrm>
            <a:off x="1285852" y="3017806"/>
            <a:ext cx="1096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smtClean="0"/>
              <a:t>Data </a:t>
            </a:r>
            <a:br>
              <a:rPr lang="en-GB" sz="2000" smtClean="0"/>
            </a:br>
            <a:r>
              <a:rPr lang="en-GB" sz="2000" smtClean="0"/>
              <a:t>mapping</a:t>
            </a:r>
            <a:endParaRPr lang="en-GB" sz="2000"/>
          </a:p>
        </p:txBody>
      </p:sp>
      <p:sp>
        <p:nvSpPr>
          <p:cNvPr id="31" name="pole tekstowe 30"/>
          <p:cNvSpPr txBox="1"/>
          <p:nvPr/>
        </p:nvSpPr>
        <p:spPr>
          <a:xfrm>
            <a:off x="2928926" y="3351914"/>
            <a:ext cx="1643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aSISt</a:t>
            </a:r>
          </a:p>
          <a:p>
            <a:endParaRPr lang="en-GB" sz="3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5286380" y="3280476"/>
            <a:ext cx="1643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tranSIS</a:t>
            </a:r>
          </a:p>
          <a:p>
            <a:endParaRPr lang="en-GB" sz="3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rostokąt 43"/>
          <p:cNvSpPr/>
          <p:nvPr/>
        </p:nvSpPr>
        <p:spPr>
          <a:xfrm>
            <a:off x="142844" y="1357298"/>
            <a:ext cx="8786874" cy="47149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Prostokąt 45"/>
          <p:cNvSpPr/>
          <p:nvPr/>
        </p:nvSpPr>
        <p:spPr>
          <a:xfrm>
            <a:off x="571472" y="1500174"/>
            <a:ext cx="5857916" cy="40719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Two-tiered reporting system in Poland</a:t>
            </a:r>
            <a:endParaRPr lang="en-GB" dirty="0"/>
          </a:p>
        </p:txBody>
      </p:sp>
      <p:sp>
        <p:nvSpPr>
          <p:cNvPr id="3" name="Prostokąt zaokrąglony 2"/>
          <p:cNvSpPr/>
          <p:nvPr/>
        </p:nvSpPr>
        <p:spPr>
          <a:xfrm>
            <a:off x="5429256" y="1643050"/>
            <a:ext cx="1643074" cy="21431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National</a:t>
            </a:r>
          </a:p>
          <a:p>
            <a:pPr algn="ctr"/>
            <a:r>
              <a:rPr lang="en-GB" dirty="0" smtClean="0"/>
              <a:t>Bank</a:t>
            </a:r>
          </a:p>
          <a:p>
            <a:pPr algn="ctr"/>
            <a:r>
              <a:rPr lang="en-GB" dirty="0" smtClean="0"/>
              <a:t>of Poland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Statistic</a:t>
            </a:r>
            <a:r>
              <a:rPr lang="pl-PL" dirty="0" smtClean="0"/>
              <a:t>s</a:t>
            </a:r>
            <a:endParaRPr lang="en-GB" dirty="0" smtClean="0"/>
          </a:p>
          <a:p>
            <a:pPr algn="ctr"/>
            <a:r>
              <a:rPr lang="en-GB" dirty="0" smtClean="0"/>
              <a:t>Dep</a:t>
            </a:r>
            <a:r>
              <a:rPr lang="pl-PL" dirty="0" smtClean="0"/>
              <a:t>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Prostokąt zaokrąglony 3"/>
          <p:cNvSpPr/>
          <p:nvPr/>
        </p:nvSpPr>
        <p:spPr>
          <a:xfrm>
            <a:off x="357158" y="1643050"/>
            <a:ext cx="2000264" cy="150019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 bank</a:t>
            </a:r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en-GB" dirty="0"/>
          </a:p>
        </p:txBody>
      </p:sp>
      <p:sp>
        <p:nvSpPr>
          <p:cNvPr id="5" name="Prostokąt zaokrąglony 4"/>
          <p:cNvSpPr/>
          <p:nvPr/>
        </p:nvSpPr>
        <p:spPr>
          <a:xfrm>
            <a:off x="357158" y="3643314"/>
            <a:ext cx="2000264" cy="14287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A co-operative</a:t>
            </a:r>
          </a:p>
          <a:p>
            <a:pPr algn="ctr"/>
            <a:r>
              <a:rPr lang="pl-PL" dirty="0" smtClean="0"/>
              <a:t>b</a:t>
            </a:r>
            <a:r>
              <a:rPr lang="en-GB" dirty="0" err="1" smtClean="0"/>
              <a:t>ank</a:t>
            </a:r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en-GB" dirty="0"/>
          </a:p>
        </p:txBody>
      </p:sp>
      <p:sp>
        <p:nvSpPr>
          <p:cNvPr id="6" name="Prostokąt zaokrąglony 5"/>
          <p:cNvSpPr/>
          <p:nvPr/>
        </p:nvSpPr>
        <p:spPr>
          <a:xfrm>
            <a:off x="3071802" y="3643314"/>
            <a:ext cx="1785950" cy="14287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Federation </a:t>
            </a:r>
          </a:p>
          <a:p>
            <a:pPr algn="ctr"/>
            <a:r>
              <a:rPr lang="en-GB" dirty="0" smtClean="0"/>
              <a:t>of co-op</a:t>
            </a:r>
            <a:r>
              <a:rPr lang="pl-PL" dirty="0" smtClean="0"/>
              <a:t> banks</a:t>
            </a:r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en-GB" dirty="0"/>
          </a:p>
        </p:txBody>
      </p:sp>
      <p:sp>
        <p:nvSpPr>
          <p:cNvPr id="7" name="Prostokąt zaokrąglony 6"/>
          <p:cNvSpPr/>
          <p:nvPr/>
        </p:nvSpPr>
        <p:spPr>
          <a:xfrm>
            <a:off x="7358082" y="1643050"/>
            <a:ext cx="1357322" cy="21431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KNF</a:t>
            </a:r>
          </a:p>
          <a:p>
            <a:pPr algn="ctr"/>
            <a:endParaRPr lang="en-GB" smtClean="0"/>
          </a:p>
          <a:p>
            <a:pPr algn="ctr"/>
            <a:r>
              <a:rPr lang="en-GB" smtClean="0"/>
              <a:t>(Polish FSA)</a:t>
            </a:r>
            <a:endParaRPr lang="en-GB"/>
          </a:p>
        </p:txBody>
      </p:sp>
      <p:cxnSp>
        <p:nvCxnSpPr>
          <p:cNvPr id="9" name="Łącznik łamany 8"/>
          <p:cNvCxnSpPr>
            <a:stCxn id="4" idx="3"/>
            <a:endCxn id="3" idx="1"/>
          </p:cNvCxnSpPr>
          <p:nvPr/>
        </p:nvCxnSpPr>
        <p:spPr>
          <a:xfrm>
            <a:off x="2357422" y="2393149"/>
            <a:ext cx="3071834" cy="32147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łamany 10"/>
          <p:cNvCxnSpPr>
            <a:stCxn id="5" idx="3"/>
            <a:endCxn id="6" idx="1"/>
          </p:cNvCxnSpPr>
          <p:nvPr/>
        </p:nvCxnSpPr>
        <p:spPr>
          <a:xfrm>
            <a:off x="2357422" y="4357694"/>
            <a:ext cx="71438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Kształt 12"/>
          <p:cNvCxnSpPr>
            <a:stCxn id="6" idx="3"/>
            <a:endCxn id="3" idx="1"/>
          </p:cNvCxnSpPr>
          <p:nvPr/>
        </p:nvCxnSpPr>
        <p:spPr>
          <a:xfrm flipV="1">
            <a:off x="4857752" y="2714620"/>
            <a:ext cx="571504" cy="164307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łamany 14"/>
          <p:cNvCxnSpPr>
            <a:stCxn id="3" idx="3"/>
            <a:endCxn id="7" idx="1"/>
          </p:cNvCxnSpPr>
          <p:nvPr/>
        </p:nvCxnSpPr>
        <p:spPr>
          <a:xfrm>
            <a:off x="7072330" y="2714620"/>
            <a:ext cx="285752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Prostokąt zaokrąglony 25"/>
          <p:cNvSpPr/>
          <p:nvPr/>
        </p:nvSpPr>
        <p:spPr>
          <a:xfrm>
            <a:off x="642910" y="2428868"/>
            <a:ext cx="1285884" cy="8572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aSISt</a:t>
            </a:r>
          </a:p>
          <a:p>
            <a:pPr algn="ctr"/>
            <a:r>
              <a:rPr lang="pl-PL" sz="1600" b="1" dirty="0" smtClean="0">
                <a:solidFill>
                  <a:schemeClr val="tx1"/>
                </a:solidFill>
              </a:rPr>
              <a:t>30%</a:t>
            </a:r>
            <a:r>
              <a:rPr lang="pl-PL" sz="1400" dirty="0" smtClean="0">
                <a:solidFill>
                  <a:schemeClr val="tx1"/>
                </a:solidFill>
              </a:rPr>
              <a:t> market </a:t>
            </a:r>
            <a:r>
              <a:rPr lang="pl-PL" sz="1400" dirty="0" err="1" smtClean="0">
                <a:solidFill>
                  <a:schemeClr val="tx1"/>
                </a:solidFill>
              </a:rPr>
              <a:t>share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27" name="Prostokąt zaokrąglony 26"/>
          <p:cNvSpPr/>
          <p:nvPr/>
        </p:nvSpPr>
        <p:spPr>
          <a:xfrm>
            <a:off x="714348" y="4500570"/>
            <a:ext cx="1285884" cy="8572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aSISt</a:t>
            </a:r>
          </a:p>
          <a:p>
            <a:pPr algn="ctr"/>
            <a:r>
              <a:rPr lang="pl-PL" sz="1600" b="1" dirty="0" smtClean="0">
                <a:solidFill>
                  <a:schemeClr val="tx1"/>
                </a:solidFill>
              </a:rPr>
              <a:t>100% </a:t>
            </a:r>
            <a:r>
              <a:rPr lang="pl-PL" sz="1400" dirty="0" smtClean="0">
                <a:solidFill>
                  <a:schemeClr val="tx1"/>
                </a:solidFill>
              </a:rPr>
              <a:t>market </a:t>
            </a:r>
            <a:r>
              <a:rPr lang="pl-PL" sz="1400" dirty="0" err="1" smtClean="0">
                <a:solidFill>
                  <a:schemeClr val="tx1"/>
                </a:solidFill>
              </a:rPr>
              <a:t>share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3214678" y="4500570"/>
            <a:ext cx="1285884" cy="8572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tran </a:t>
            </a:r>
            <a:r>
              <a:rPr lang="pl-PL" b="1" dirty="0" err="1" smtClean="0">
                <a:solidFill>
                  <a:schemeClr val="tx1"/>
                </a:solidFill>
              </a:rPr>
              <a:t>SIS</a:t>
            </a:r>
            <a:endParaRPr lang="pl-PL" b="1" dirty="0" smtClean="0">
              <a:solidFill>
                <a:schemeClr val="tx1"/>
              </a:solidFill>
            </a:endParaRPr>
          </a:p>
          <a:p>
            <a:pPr algn="ctr"/>
            <a:r>
              <a:rPr lang="pl-PL" sz="1600" b="1" dirty="0" smtClean="0">
                <a:solidFill>
                  <a:schemeClr val="tx1"/>
                </a:solidFill>
              </a:rPr>
              <a:t>100% </a:t>
            </a:r>
            <a:r>
              <a:rPr lang="pl-PL" sz="1400" dirty="0" smtClean="0">
                <a:solidFill>
                  <a:schemeClr val="tx1"/>
                </a:solidFill>
              </a:rPr>
              <a:t>market </a:t>
            </a:r>
            <a:r>
              <a:rPr lang="pl-PL" sz="1400" dirty="0" err="1" smtClean="0">
                <a:solidFill>
                  <a:schemeClr val="tx1"/>
                </a:solidFill>
              </a:rPr>
              <a:t>share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5715008" y="3643314"/>
            <a:ext cx="1143008" cy="92869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err="1" smtClean="0">
                <a:solidFill>
                  <a:schemeClr val="tx1"/>
                </a:solidFill>
              </a:rPr>
              <a:t>XBRL</a:t>
            </a:r>
            <a:endParaRPr lang="pl-PL" sz="16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1200" dirty="0" err="1" smtClean="0">
                <a:solidFill>
                  <a:schemeClr val="tx1"/>
                </a:solidFill>
              </a:rPr>
              <a:t>Metadata</a:t>
            </a:r>
            <a:endParaRPr lang="pl-PL" sz="1200" dirty="0" smtClean="0">
              <a:solidFill>
                <a:schemeClr val="tx1"/>
              </a:solidFill>
            </a:endParaRPr>
          </a:p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&amp; </a:t>
            </a:r>
            <a:r>
              <a:rPr lang="pl-PL" sz="1200" dirty="0" err="1" smtClean="0">
                <a:solidFill>
                  <a:schemeClr val="tx1"/>
                </a:solidFill>
              </a:rPr>
              <a:t>validation</a:t>
            </a:r>
            <a:r>
              <a:rPr lang="pl-PL" sz="1200" dirty="0" smtClean="0">
                <a:solidFill>
                  <a:schemeClr val="tx1"/>
                </a:solidFill>
              </a:rPr>
              <a:t> </a:t>
            </a:r>
            <a:r>
              <a:rPr lang="pl-PL" sz="1200" dirty="0" err="1" smtClean="0">
                <a:solidFill>
                  <a:schemeClr val="tx1"/>
                </a:solidFill>
              </a:rPr>
              <a:t>rules</a:t>
            </a:r>
            <a:r>
              <a:rPr lang="pl-PL" sz="1200" dirty="0" smtClean="0">
                <a:solidFill>
                  <a:schemeClr val="tx1"/>
                </a:solidFill>
              </a:rPr>
              <a:t> </a:t>
            </a:r>
            <a:r>
              <a:rPr lang="pl-PL" sz="1200" dirty="0" err="1" smtClean="0">
                <a:solidFill>
                  <a:schemeClr val="tx1"/>
                </a:solidFill>
              </a:rPr>
              <a:t>editor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A81C-FF1E-44E9-8537-31B593004935}" type="slidenum">
              <a:rPr lang="en-GB" noProof="0" smtClean="0"/>
              <a:pPr/>
              <a:t>4</a:t>
            </a:fld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znak_wodny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2643182"/>
            <a:ext cx="4440803" cy="2472754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00108"/>
          </a:xfrm>
        </p:spPr>
        <p:txBody>
          <a:bodyPr>
            <a:normAutofit/>
          </a:bodyPr>
          <a:lstStyle/>
          <a:p>
            <a:r>
              <a:rPr lang="en-GB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reporter’s perspective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4900618" cy="4525963"/>
          </a:xfrm>
        </p:spPr>
        <p:txBody>
          <a:bodyPr>
            <a:noAutofit/>
          </a:bodyPr>
          <a:lstStyle/>
          <a:p>
            <a:r>
              <a:rPr lang="en-GB" sz="3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Reporting cycle in aSISt  </a:t>
            </a:r>
            <a:br>
              <a:rPr lang="en-GB" sz="3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sz="3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3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-&gt; aSISt demonstration</a:t>
            </a:r>
            <a:r>
              <a:rPr lang="en-GB" sz="3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3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GB" sz="3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3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Profiling – managing complexity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i="1" dirty="0" smtClean="0"/>
              <a:t>-&gt; aSISt demonstration</a:t>
            </a:r>
            <a:endParaRPr lang="en-GB" sz="3600" i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A81C-FF1E-44E9-8537-31B593004935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znak_wodny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2643182"/>
            <a:ext cx="4440803" cy="2472754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14422"/>
          </a:xfrm>
        </p:spPr>
        <p:txBody>
          <a:bodyPr>
            <a:normAutofit/>
          </a:bodyPr>
          <a:lstStyle/>
          <a:p>
            <a:r>
              <a:rPr lang="en-GB" dirty="0" smtClean="0"/>
              <a:t>PROFILING</a:t>
            </a:r>
            <a:endParaRPr lang="en-GB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A81C-FF1E-44E9-8537-31B59300493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4294967295"/>
          </p:nvPr>
        </p:nvSpPr>
        <p:spPr>
          <a:xfrm>
            <a:off x="428596" y="1071546"/>
            <a:ext cx="8715404" cy="13573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i="1" dirty="0" smtClean="0"/>
              <a:t>aSISt profiling – tailoring taxonomy to </a:t>
            </a:r>
            <a:r>
              <a:rPr lang="en-GB" i="1" baseline="0" dirty="0" smtClean="0"/>
              <a:t> reflect          a bank’s risk/business profile</a:t>
            </a:r>
            <a:endParaRPr lang="en-GB" i="1" dirty="0"/>
          </a:p>
        </p:txBody>
      </p:sp>
      <p:sp>
        <p:nvSpPr>
          <p:cNvPr id="5" name="Symbol zastępczy tekstu 3"/>
          <p:cNvSpPr txBox="1">
            <a:spLocks/>
          </p:cNvSpPr>
          <p:nvPr/>
        </p:nvSpPr>
        <p:spPr>
          <a:xfrm>
            <a:off x="285720" y="2643182"/>
            <a:ext cx="6858048" cy="328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Profiling is accomplished by: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Selecting templates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Selecting values from defined attributes </a:t>
            </a:r>
            <a:br>
              <a:rPr kumimoji="0" lang="en-GB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(explicit dimensions)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Defining values in user-defined attributes </a:t>
            </a:r>
            <a:br>
              <a:rPr kumimoji="0" lang="en-GB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(typed dimensions)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Łącznik prosty ze strzałką 10"/>
          <p:cNvCxnSpPr/>
          <p:nvPr/>
        </p:nvCxnSpPr>
        <p:spPr>
          <a:xfrm rot="5400000">
            <a:off x="5965041" y="4464851"/>
            <a:ext cx="307183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A81C-FF1E-44E9-8537-31B59300493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3" name="Tytuł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A regulator’s</a:t>
            </a:r>
            <a:r>
              <a:rPr lang="en-GB" baseline="0" smtClean="0"/>
              <a:t> perspective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4294967295"/>
          </p:nvPr>
        </p:nvSpPr>
        <p:spPr>
          <a:xfrm>
            <a:off x="357158" y="1500175"/>
            <a:ext cx="4857784" cy="1500198"/>
          </a:xfrm>
        </p:spPr>
        <p:txBody>
          <a:bodyPr/>
          <a:lstStyle/>
          <a:p>
            <a:r>
              <a:rPr lang="en-GB" smtClean="0"/>
              <a:t>Validation rules editor </a:t>
            </a:r>
            <a:br>
              <a:rPr lang="en-GB" smtClean="0"/>
            </a:br>
            <a:r>
              <a:rPr lang="en-GB" smtClean="0"/>
              <a:t>(demonstration)</a:t>
            </a:r>
            <a:endParaRPr lang="en-GB"/>
          </a:p>
        </p:txBody>
      </p:sp>
      <p:sp>
        <p:nvSpPr>
          <p:cNvPr id="5" name="pole tekstowe 4"/>
          <p:cNvSpPr txBox="1"/>
          <p:nvPr/>
        </p:nvSpPr>
        <p:spPr>
          <a:xfrm flipH="1">
            <a:off x="285720" y="3143248"/>
            <a:ext cx="31689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XBRL Formula</a:t>
            </a:r>
          </a:p>
          <a:p>
            <a:pPr marL="342900" indent="-342900">
              <a:buFont typeface="+mj-lt"/>
              <a:buAutoNum type="arabicPeriod"/>
            </a:pPr>
            <a:r>
              <a:rPr lang="en-GB" smtClean="0"/>
              <a:t>Formula (calculation)</a:t>
            </a:r>
          </a:p>
          <a:p>
            <a:pPr marL="342900" indent="-342900">
              <a:buFont typeface="+mj-lt"/>
              <a:buAutoNum type="arabicPeriod"/>
            </a:pPr>
            <a:r>
              <a:rPr lang="en-GB" smtClean="0"/>
              <a:t>Assertion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mtClean="0"/>
              <a:t>Value assertion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mtClean="0"/>
              <a:t>Consistency assertion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mtClean="0"/>
              <a:t>Existence assertion</a:t>
            </a:r>
            <a:endParaRPr lang="en-GB"/>
          </a:p>
        </p:txBody>
      </p:sp>
      <p:sp>
        <p:nvSpPr>
          <p:cNvPr id="6" name="Prostokąt 5"/>
          <p:cNvSpPr/>
          <p:nvPr/>
        </p:nvSpPr>
        <p:spPr>
          <a:xfrm>
            <a:off x="5500694" y="3500438"/>
            <a:ext cx="3571900" cy="5715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mtClean="0"/>
              <a:t>Solvency ratio existence</a:t>
            </a:r>
            <a:endParaRPr lang="en-GB"/>
          </a:p>
        </p:txBody>
      </p:sp>
      <p:sp>
        <p:nvSpPr>
          <p:cNvPr id="7" name="Prostokąt 6"/>
          <p:cNvSpPr/>
          <p:nvPr/>
        </p:nvSpPr>
        <p:spPr>
          <a:xfrm>
            <a:off x="5500694" y="4286256"/>
            <a:ext cx="3571900" cy="5715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mtClean="0"/>
              <a:t>Solvency ratio calculation</a:t>
            </a:r>
            <a:endParaRPr lang="en-GB"/>
          </a:p>
        </p:txBody>
      </p:sp>
      <p:sp>
        <p:nvSpPr>
          <p:cNvPr id="8" name="Prostokąt 7"/>
          <p:cNvSpPr/>
          <p:nvPr/>
        </p:nvSpPr>
        <p:spPr>
          <a:xfrm>
            <a:off x="5500694" y="5072074"/>
            <a:ext cx="3571900" cy="5715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mtClean="0"/>
              <a:t>Dimensional calculation</a:t>
            </a:r>
            <a:endParaRPr lang="en-GB"/>
          </a:p>
        </p:txBody>
      </p:sp>
      <p:sp>
        <p:nvSpPr>
          <p:cNvPr id="9" name="pole tekstowe 8"/>
          <p:cNvSpPr txBox="1"/>
          <p:nvPr/>
        </p:nvSpPr>
        <p:spPr>
          <a:xfrm>
            <a:off x="4572000" y="2857496"/>
            <a:ext cx="2668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Demonstration</a:t>
            </a:r>
            <a:r>
              <a:rPr lang="pl-PL" dirty="0" smtClean="0"/>
              <a:t> – </a:t>
            </a:r>
            <a:r>
              <a:rPr lang="pl-PL" dirty="0" err="1" smtClean="0"/>
              <a:t>example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13" name="Elipsa 12"/>
          <p:cNvSpPr/>
          <p:nvPr/>
        </p:nvSpPr>
        <p:spPr>
          <a:xfrm>
            <a:off x="3214678" y="471488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Elipsa 13"/>
          <p:cNvSpPr/>
          <p:nvPr/>
        </p:nvSpPr>
        <p:spPr>
          <a:xfrm>
            <a:off x="2714612" y="364331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Elipsa 14"/>
          <p:cNvSpPr/>
          <p:nvPr/>
        </p:nvSpPr>
        <p:spPr>
          <a:xfrm>
            <a:off x="2714612" y="378619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" name="Łącznik zakrzywiony 16"/>
          <p:cNvCxnSpPr>
            <a:stCxn id="6" idx="1"/>
            <a:endCxn id="13" idx="6"/>
          </p:cNvCxnSpPr>
          <p:nvPr/>
        </p:nvCxnSpPr>
        <p:spPr>
          <a:xfrm rot="10800000" flipV="1">
            <a:off x="3286116" y="3786189"/>
            <a:ext cx="2214578" cy="96441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zakrzywiony 18"/>
          <p:cNvCxnSpPr>
            <a:stCxn id="7" idx="1"/>
            <a:endCxn id="14" idx="6"/>
          </p:cNvCxnSpPr>
          <p:nvPr/>
        </p:nvCxnSpPr>
        <p:spPr>
          <a:xfrm rot="10800000">
            <a:off x="2786050" y="3679034"/>
            <a:ext cx="2714644" cy="89297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zakrzywiony 20"/>
          <p:cNvCxnSpPr>
            <a:stCxn id="8" idx="1"/>
            <a:endCxn id="15" idx="6"/>
          </p:cNvCxnSpPr>
          <p:nvPr/>
        </p:nvCxnSpPr>
        <p:spPr>
          <a:xfrm rot="10800000">
            <a:off x="2786050" y="3821910"/>
            <a:ext cx="2714644" cy="153591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/>
          <p:nvPr/>
        </p:nvSpPr>
        <p:spPr>
          <a:xfrm>
            <a:off x="642910" y="2357430"/>
            <a:ext cx="7715304" cy="35623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Prostokąt zaokrąglony 1"/>
          <p:cNvSpPr/>
          <p:nvPr/>
        </p:nvSpPr>
        <p:spPr>
          <a:xfrm>
            <a:off x="1071538" y="4000504"/>
            <a:ext cx="6072230" cy="164307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 </a:t>
            </a:r>
          </a:p>
          <a:p>
            <a:pPr algn="ctr"/>
            <a:endParaRPr lang="en-GB" smtClean="0"/>
          </a:p>
          <a:p>
            <a:pPr algn="ctr"/>
            <a:endParaRPr lang="en-GB" smtClean="0"/>
          </a:p>
          <a:p>
            <a:pPr algn="ctr"/>
            <a:endParaRPr lang="en-GB" smtClean="0"/>
          </a:p>
          <a:p>
            <a:pPr algn="ctr"/>
            <a:r>
              <a:rPr lang="en-GB" smtClean="0"/>
              <a:t>                                                      aSISt – online XBRL processing</a:t>
            </a:r>
            <a:endParaRPr lang="en-GB"/>
          </a:p>
        </p:txBody>
      </p:sp>
      <p:sp>
        <p:nvSpPr>
          <p:cNvPr id="3" name="Prostokąt zaokrąglony 2"/>
          <p:cNvSpPr/>
          <p:nvPr/>
        </p:nvSpPr>
        <p:spPr>
          <a:xfrm>
            <a:off x="1142976" y="4214818"/>
            <a:ext cx="1285884" cy="8572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/>
              <a:t>COREP</a:t>
            </a:r>
          </a:p>
          <a:p>
            <a:pPr algn="ctr"/>
            <a:r>
              <a:rPr lang="en-GB" sz="1600" smtClean="0"/>
              <a:t>taxonomy</a:t>
            </a:r>
            <a:endParaRPr lang="en-GB" sz="1600"/>
          </a:p>
        </p:txBody>
      </p:sp>
      <p:sp>
        <p:nvSpPr>
          <p:cNvPr id="4" name="Prostokąt zaokrąglony 3"/>
          <p:cNvSpPr/>
          <p:nvPr/>
        </p:nvSpPr>
        <p:spPr>
          <a:xfrm>
            <a:off x="2571736" y="4214818"/>
            <a:ext cx="1357322" cy="8572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/>
              <a:t>FINREP taxonomy</a:t>
            </a:r>
            <a:endParaRPr lang="en-GB" sz="1600"/>
          </a:p>
        </p:txBody>
      </p:sp>
      <p:sp>
        <p:nvSpPr>
          <p:cNvPr id="5" name="pole tekstowe 4"/>
          <p:cNvSpPr txBox="1"/>
          <p:nvPr/>
        </p:nvSpPr>
        <p:spPr>
          <a:xfrm>
            <a:off x="1000100" y="1142984"/>
            <a:ext cx="2297057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mtClean="0"/>
              <a:t>XBRL reporting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714744" y="1142984"/>
            <a:ext cx="3429024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mtClean="0"/>
              <a:t>Non-XBRL reporting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571868" y="2714620"/>
            <a:ext cx="1500198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Taxonomy  mapper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5214942" y="2714620"/>
            <a:ext cx="1500198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Taxonomy  mapper</a:t>
            </a:r>
          </a:p>
        </p:txBody>
      </p:sp>
      <p:cxnSp>
        <p:nvCxnSpPr>
          <p:cNvPr id="10" name="Łącznik prosty ze strzałką 9"/>
          <p:cNvCxnSpPr/>
          <p:nvPr/>
        </p:nvCxnSpPr>
        <p:spPr>
          <a:xfrm rot="5400000">
            <a:off x="534959" y="3036091"/>
            <a:ext cx="2786876" cy="794"/>
          </a:xfrm>
          <a:prstGeom prst="straightConnector1">
            <a:avLst/>
          </a:prstGeom>
          <a:ln w="38100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1" name="Łącznik prosty ze strzałką 10"/>
          <p:cNvCxnSpPr/>
          <p:nvPr/>
        </p:nvCxnSpPr>
        <p:spPr>
          <a:xfrm rot="5400000">
            <a:off x="1356496" y="3071016"/>
            <a:ext cx="2857520" cy="1589"/>
          </a:xfrm>
          <a:prstGeom prst="straightConnector1">
            <a:avLst/>
          </a:prstGeom>
          <a:ln w="38100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2" name="Prostokąt zaokrąglony 11"/>
          <p:cNvSpPr/>
          <p:nvPr/>
        </p:nvSpPr>
        <p:spPr>
          <a:xfrm>
            <a:off x="4071934" y="4214818"/>
            <a:ext cx="1357322" cy="8572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/>
              <a:t>BOP taxonomy</a:t>
            </a:r>
            <a:endParaRPr lang="en-GB" sz="1600"/>
          </a:p>
        </p:txBody>
      </p:sp>
      <p:sp>
        <p:nvSpPr>
          <p:cNvPr id="13" name="Prostokąt zaokrąglony 12"/>
          <p:cNvSpPr/>
          <p:nvPr/>
        </p:nvSpPr>
        <p:spPr>
          <a:xfrm>
            <a:off x="5643570" y="4214818"/>
            <a:ext cx="1357322" cy="8572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/>
              <a:t>Monetary statistics  taxonomy</a:t>
            </a:r>
            <a:endParaRPr lang="en-GB" sz="1600"/>
          </a:p>
        </p:txBody>
      </p:sp>
      <p:cxnSp>
        <p:nvCxnSpPr>
          <p:cNvPr id="14" name="Łącznik prosty ze strzałką 13"/>
          <p:cNvCxnSpPr/>
          <p:nvPr/>
        </p:nvCxnSpPr>
        <p:spPr>
          <a:xfrm rot="5400000">
            <a:off x="3857223" y="2285595"/>
            <a:ext cx="1285884" cy="794"/>
          </a:xfrm>
          <a:prstGeom prst="straightConnector1">
            <a:avLst/>
          </a:prstGeom>
          <a:ln w="38100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6" name="Łącznik prosty ze strzałką 15"/>
          <p:cNvCxnSpPr/>
          <p:nvPr/>
        </p:nvCxnSpPr>
        <p:spPr>
          <a:xfrm rot="5400000">
            <a:off x="5142710" y="2285198"/>
            <a:ext cx="1285884" cy="1588"/>
          </a:xfrm>
          <a:prstGeom prst="straightConnector1">
            <a:avLst/>
          </a:prstGeom>
          <a:ln w="38100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7" name="Łącznik prosty ze strzałką 16"/>
          <p:cNvCxnSpPr/>
          <p:nvPr/>
        </p:nvCxnSpPr>
        <p:spPr>
          <a:xfrm rot="5400000">
            <a:off x="4036215" y="4036223"/>
            <a:ext cx="928694" cy="1588"/>
          </a:xfrm>
          <a:prstGeom prst="straightConnector1">
            <a:avLst/>
          </a:prstGeom>
          <a:ln w="38100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8" name="Łącznik prosty ze strzałką 17"/>
          <p:cNvCxnSpPr/>
          <p:nvPr/>
        </p:nvCxnSpPr>
        <p:spPr>
          <a:xfrm rot="5400000">
            <a:off x="5321305" y="4035429"/>
            <a:ext cx="928694" cy="1588"/>
          </a:xfrm>
          <a:prstGeom prst="straightConnector1">
            <a:avLst/>
          </a:prstGeom>
          <a:ln w="38100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25" name="Tytuł 2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28670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XBRL</a:t>
            </a:r>
            <a:r>
              <a:rPr lang="en-GB" dirty="0" smtClean="0"/>
              <a:t> as the reporting system’s foundation</a:t>
            </a:r>
            <a:endParaRPr lang="en-GB" dirty="0"/>
          </a:p>
        </p:txBody>
      </p:sp>
      <p:sp>
        <p:nvSpPr>
          <p:cNvPr id="20" name="Symbol zastępczy numeru slajdu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A81C-FF1E-44E9-8537-31B593004935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Summary      .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4294967295"/>
          </p:nvPr>
        </p:nvSpPr>
        <p:spPr>
          <a:xfrm>
            <a:off x="0" y="1500174"/>
            <a:ext cx="4714908" cy="4240211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Mature technologies are „invisible” to end-users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Complex taxonomies need to be managed by appropriate methods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Data quality is a key factor in a regulator’s perspective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A81C-FF1E-44E9-8537-31B59300493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9" name="Objaśnienie w chmurce 8"/>
          <p:cNvSpPr/>
          <p:nvPr/>
        </p:nvSpPr>
        <p:spPr>
          <a:xfrm>
            <a:off x="4786314" y="785794"/>
            <a:ext cx="4357686" cy="1785950"/>
          </a:xfrm>
          <a:prstGeom prst="cloudCallout">
            <a:avLst>
              <a:gd name="adj1" fmla="val -59664"/>
              <a:gd name="adj2" fmla="val 201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smtClean="0"/>
              <a:t>tools addressed to users with limited or no XBRL knowledge  e.g. aSISt tool</a:t>
            </a:r>
            <a:endParaRPr lang="en-GB" sz="2400" b="1"/>
          </a:p>
        </p:txBody>
      </p:sp>
      <p:sp>
        <p:nvSpPr>
          <p:cNvPr id="10" name="Objaśnienie w chmurce 9"/>
          <p:cNvSpPr/>
          <p:nvPr/>
        </p:nvSpPr>
        <p:spPr>
          <a:xfrm>
            <a:off x="5500694" y="2571744"/>
            <a:ext cx="3259935" cy="1785950"/>
          </a:xfrm>
          <a:prstGeom prst="cloudCallout">
            <a:avLst>
              <a:gd name="adj1" fmla="val -76827"/>
              <a:gd name="adj2" fmla="val 467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ctr"/>
            <a:r>
              <a:rPr lang="en-GB" sz="2400" b="1" smtClean="0"/>
              <a:t>aSISt PROFILING features</a:t>
            </a:r>
          </a:p>
        </p:txBody>
      </p:sp>
      <p:sp>
        <p:nvSpPr>
          <p:cNvPr id="11" name="Objaśnienie w chmurce 10"/>
          <p:cNvSpPr/>
          <p:nvPr/>
        </p:nvSpPr>
        <p:spPr>
          <a:xfrm>
            <a:off x="4500563" y="4500570"/>
            <a:ext cx="4643437" cy="1785950"/>
          </a:xfrm>
          <a:prstGeom prst="cloudCallout">
            <a:avLst>
              <a:gd name="adj1" fmla="val -64338"/>
              <a:gd name="adj2" fmla="val -1271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ctr"/>
            <a:r>
              <a:rPr lang="en-GB" sz="2400" b="1" dirty="0" smtClean="0"/>
              <a:t>tools addressed to end-users required</a:t>
            </a:r>
            <a:br>
              <a:rPr lang="en-GB" sz="2400" b="1" dirty="0" smtClean="0"/>
            </a:br>
            <a:r>
              <a:rPr lang="en-GB" sz="2000" b="1" dirty="0" smtClean="0"/>
              <a:t>e.g. aSISt validation rules editor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6741</TotalTime>
  <Words>636</Words>
  <Application>Microsoft Office PowerPoint</Application>
  <PresentationFormat>Pokaz na ekranie (4:3)</PresentationFormat>
  <Paragraphs>181</Paragraphs>
  <Slides>9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aSISt – simplifying reporting effort</vt:lpstr>
      <vt:lpstr>Agenda</vt:lpstr>
      <vt:lpstr>Slajd 3</vt:lpstr>
      <vt:lpstr>Two-tiered reporting system in Poland</vt:lpstr>
      <vt:lpstr>A reporter’s perspective</vt:lpstr>
      <vt:lpstr>PROFILING</vt:lpstr>
      <vt:lpstr>A regulator’s perspective</vt:lpstr>
      <vt:lpstr>XBRL as the reporting system’s foundation</vt:lpstr>
      <vt:lpstr>Summary      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 </dc:creator>
  <cp:lastModifiedBy> </cp:lastModifiedBy>
  <cp:revision>21</cp:revision>
  <dcterms:created xsi:type="dcterms:W3CDTF">2009-10-26T11:43:22Z</dcterms:created>
  <dcterms:modified xsi:type="dcterms:W3CDTF">2009-11-23T12:54:31Z</dcterms:modified>
</cp:coreProperties>
</file>