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7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3" r:id="rId3"/>
    <p:sldId id="401" r:id="rId4"/>
    <p:sldId id="396" r:id="rId5"/>
    <p:sldId id="397" r:id="rId6"/>
    <p:sldId id="398" r:id="rId7"/>
    <p:sldId id="399" r:id="rId8"/>
    <p:sldId id="400" r:id="rId9"/>
    <p:sldId id="258" r:id="rId1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lnSpc>
        <a:spcPts val="2200"/>
      </a:lnSpc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lnSpc>
        <a:spcPts val="2200"/>
      </a:lnSpc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lnSpc>
        <a:spcPts val="2200"/>
      </a:lnSpc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lnSpc>
        <a:spcPts val="2200"/>
      </a:lnSpc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lnSpc>
        <a:spcPts val="2200"/>
      </a:lnSpc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12889"/>
    <a:srgbClr val="0070C0"/>
    <a:srgbClr val="0099FF"/>
    <a:srgbClr val="0000FF"/>
    <a:srgbClr val="33CC33"/>
    <a:srgbClr val="FF0000"/>
    <a:srgbClr val="848EF0"/>
    <a:srgbClr val="BCD6E6"/>
    <a:srgbClr val="CCE7FF"/>
    <a:srgbClr val="C0E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5833" autoAdjust="0"/>
  </p:normalViewPr>
  <p:slideViewPr>
    <p:cSldViewPr snapToGrid="0">
      <p:cViewPr varScale="1">
        <p:scale>
          <a:sx n="72" d="100"/>
          <a:sy n="72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3900"/>
            <a:ext cx="4787900" cy="3590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59300"/>
            <a:ext cx="5357813" cy="432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9331" tIns="43881" rIns="89331" bIns="43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UROFILI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7368" y="116632"/>
            <a:ext cx="5878332" cy="308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01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0" y="3654425"/>
            <a:ext cx="4884738" cy="879475"/>
          </a:xfrm>
          <a:noFill/>
        </p:spPr>
        <p:txBody>
          <a:bodyPr anchor="ctr"/>
          <a:lstStyle>
            <a:lvl1pPr marL="0" indent="0">
              <a:buFontTx/>
              <a:buNone/>
              <a:defRPr sz="2000" smtClean="0">
                <a:solidFill>
                  <a:srgbClr val="FF9218"/>
                </a:solidFill>
                <a:latin typeface="Arial" charset="0"/>
              </a:defRPr>
            </a:lvl1pPr>
          </a:lstStyle>
          <a:p>
            <a:endParaRPr lang="en-US" dirty="0" smtClean="0"/>
          </a:p>
        </p:txBody>
      </p:sp>
      <p:sp>
        <p:nvSpPr>
          <p:cNvPr id="22016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65525" y="1109663"/>
            <a:ext cx="4892675" cy="2262187"/>
          </a:xfrm>
          <a:noFill/>
        </p:spPr>
        <p:txBody>
          <a:bodyPr lIns="0" tIns="0" rIns="0" bIns="0" anchor="ctr"/>
          <a:lstStyle>
            <a:lvl1pPr>
              <a:lnSpc>
                <a:spcPct val="100000"/>
              </a:lnSpc>
              <a:defRPr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Title of the presentation</a:t>
            </a:r>
          </a:p>
        </p:txBody>
      </p:sp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UROFILI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56751"/>
            <a:ext cx="1145537" cy="60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87EB2-B8C0-42E3-BC5C-DE555C1C10E4}" type="slidenum">
              <a:rPr lang="en-GB"/>
              <a:pPr>
                <a:defRPr/>
              </a:pPr>
              <a:t>‹Nº›</a:t>
            </a:fld>
            <a:endParaRPr lang="en-GB" sz="2400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71563"/>
            <a:ext cx="8281988" cy="5326062"/>
          </a:xfrm>
          <a:prstGeom prst="rect">
            <a:avLst/>
          </a:prstGeom>
          <a:solidFill>
            <a:srgbClr val="BACCC0"/>
          </a:solidFill>
          <a:ln w="9525">
            <a:noFill/>
            <a:miter lim="800000"/>
            <a:headEnd/>
            <a:tailEnd/>
          </a:ln>
        </p:spPr>
        <p:txBody>
          <a:bodyPr vert="horz" wrap="square" lIns="126000" tIns="270000" rIns="90000" bIns="9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63550"/>
            <a:ext cx="8281988" cy="609600"/>
          </a:xfrm>
          <a:prstGeom prst="rect">
            <a:avLst/>
          </a:prstGeom>
          <a:solidFill>
            <a:srgbClr val="446075"/>
          </a:solidFill>
          <a:ln w="9525">
            <a:noFill/>
            <a:miter lim="800000"/>
            <a:headEnd/>
            <a:tailEnd/>
          </a:ln>
        </p:spPr>
        <p:txBody>
          <a:bodyPr vert="horz" wrap="square" lIns="126000" tIns="90000" rIns="9144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538163" y="6500875"/>
            <a:ext cx="7620000" cy="1984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rgbClr val="44607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IT solutions. SCARA meeting, Paris May 20</a:t>
            </a:r>
            <a:r>
              <a:rPr lang="en-US" baseline="30000" dirty="0" smtClean="0"/>
              <a:t>th</a:t>
            </a:r>
            <a:r>
              <a:rPr lang="en-US" dirty="0" smtClean="0"/>
              <a:t>. Ignacio Boixo, XBRL Operational Network coordination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281988" y="6497638"/>
            <a:ext cx="533400" cy="3143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255713-665D-4E20-BA31-D295CB8752CE}" type="slidenum">
              <a:rPr lang="en-GB"/>
              <a:pPr>
                <a:defRPr/>
              </a:pPr>
              <a:t>‹Nº›</a:t>
            </a:fld>
            <a:endParaRPr lang="en-GB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6" r:id="rId2"/>
  </p:sldLayoutIdLst>
  <p:transition/>
  <p:hf hdr="0" dt="0"/>
  <p:txStyles>
    <p:titleStyle>
      <a:lvl1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2pPr>
      <a:lvl3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3pPr>
      <a:lvl4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4pPr>
      <a:lvl5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5pPr>
      <a:lvl6pPr marL="4572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6pPr>
      <a:lvl7pPr marL="9144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7pPr>
      <a:lvl8pPr marL="13716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8pPr>
      <a:lvl9pPr marL="18288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395288" indent="-188913" algn="l" rtl="0" eaLnBrk="0" fontAlgn="base" hangingPunct="0">
        <a:spcBef>
          <a:spcPct val="60000"/>
        </a:spcBef>
        <a:spcAft>
          <a:spcPct val="2000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Arial" pitchFamily="34" charset="0"/>
        </a:defRPr>
      </a:lvl2pPr>
      <a:lvl3pPr marL="766763" indent="-180975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Arial" pitchFamily="34" charset="0"/>
        </a:defRPr>
      </a:lvl3pPr>
      <a:lvl4pPr marL="1146175" indent="-1889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Arial" pitchFamily="34" charset="0"/>
        </a:defRPr>
      </a:lvl4pPr>
      <a:lvl5pPr marL="14303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Arial" pitchFamily="34" charset="0"/>
        </a:defRPr>
      </a:lvl5pPr>
      <a:lvl6pPr marL="18875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3447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28019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2591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4018" y="3392556"/>
            <a:ext cx="6509982" cy="2001079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RECEX: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Really Easy Converter from Excel to XBRL instance documents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Ignacio 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Boixo, EuroFiling </a:t>
            </a: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Coordinator</a:t>
            </a:r>
            <a:b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</a:b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Javi Mora, XBRL Spain Manager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/>
            </a:r>
            <a:br>
              <a:rPr lang="en-US" sz="2200" i="1" dirty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</a:b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Madrid, 1</a:t>
            </a:r>
            <a:r>
              <a:rPr lang="en-US" sz="2200" i="1" baseline="30000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st</a:t>
            </a: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-111" charset="-128"/>
              </a:rPr>
              <a:t> June 2012</a:t>
            </a:r>
            <a:endParaRPr lang="en-US" sz="22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2</a:t>
            </a:fld>
            <a:endParaRPr lang="en-GB" sz="2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5" name="34 Grupo"/>
          <p:cNvGrpSpPr/>
          <p:nvPr/>
        </p:nvGrpSpPr>
        <p:grpSpPr>
          <a:xfrm>
            <a:off x="2541612" y="3467616"/>
            <a:ext cx="4095552" cy="3109863"/>
            <a:chOff x="2568116" y="3295338"/>
            <a:chExt cx="4095552" cy="3109863"/>
          </a:xfrm>
        </p:grpSpPr>
        <p:sp>
          <p:nvSpPr>
            <p:cNvPr id="36" name="35 Cubo"/>
            <p:cNvSpPr/>
            <p:nvPr/>
          </p:nvSpPr>
          <p:spPr bwMode="auto">
            <a:xfrm>
              <a:off x="2568116" y="3295338"/>
              <a:ext cx="4095552" cy="3109863"/>
            </a:xfrm>
            <a:prstGeom prst="cub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dE Neue Helvetica 55 Roman" pitchFamily="34" charset="0"/>
              </a:endParaRPr>
            </a:p>
          </p:txBody>
        </p:sp>
        <p:cxnSp>
          <p:nvCxnSpPr>
            <p:cNvPr id="37" name="36 Conector recto"/>
            <p:cNvCxnSpPr>
              <a:stCxn id="36" idx="0"/>
              <a:endCxn id="36" idx="1"/>
            </p:cNvCxnSpPr>
            <p:nvPr/>
          </p:nvCxnSpPr>
          <p:spPr bwMode="auto">
            <a:xfrm flipH="1">
              <a:off x="4204204" y="3295338"/>
              <a:ext cx="823375" cy="77746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37 Conector recto"/>
            <p:cNvCxnSpPr>
              <a:stCxn id="36" idx="2"/>
              <a:endCxn id="36" idx="4"/>
            </p:cNvCxnSpPr>
            <p:nvPr/>
          </p:nvCxnSpPr>
          <p:spPr bwMode="auto">
            <a:xfrm>
              <a:off x="2568116" y="5239002"/>
              <a:ext cx="327217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38 Conector recto"/>
            <p:cNvCxnSpPr/>
            <p:nvPr/>
          </p:nvCxnSpPr>
          <p:spPr bwMode="auto">
            <a:xfrm>
              <a:off x="3082905" y="3616261"/>
              <a:ext cx="320960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39 Conector recto"/>
            <p:cNvCxnSpPr/>
            <p:nvPr/>
          </p:nvCxnSpPr>
          <p:spPr bwMode="auto">
            <a:xfrm>
              <a:off x="6292510" y="3616261"/>
              <a:ext cx="29864" cy="233776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40 Conector recto"/>
            <p:cNvCxnSpPr>
              <a:stCxn id="36" idx="3"/>
              <a:endCxn id="36" idx="1"/>
            </p:cNvCxnSpPr>
            <p:nvPr/>
          </p:nvCxnSpPr>
          <p:spPr bwMode="auto">
            <a:xfrm flipV="1">
              <a:off x="4204204" y="4072804"/>
              <a:ext cx="0" cy="23323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42 Conector recto"/>
            <p:cNvCxnSpPr>
              <a:stCxn id="36" idx="4"/>
              <a:endCxn id="36" idx="5"/>
            </p:cNvCxnSpPr>
            <p:nvPr/>
          </p:nvCxnSpPr>
          <p:spPr bwMode="auto">
            <a:xfrm flipV="1">
              <a:off x="5840292" y="4461536"/>
              <a:ext cx="823376" cy="77746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43 CuadroTexto"/>
          <p:cNvSpPr txBox="1"/>
          <p:nvPr/>
        </p:nvSpPr>
        <p:spPr>
          <a:xfrm>
            <a:off x="2756164" y="6220195"/>
            <a:ext cx="2814231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2011               2010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887897" y="4995467"/>
            <a:ext cx="1638244" cy="122084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Entity B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XBRL int.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393635" y="5434247"/>
            <a:ext cx="1325217" cy="9387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€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$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6591" y="4224580"/>
            <a:ext cx="1567842" cy="383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tx1"/>
                </a:solidFill>
              </a:rPr>
              <a:t>Cash 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1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48 CuadroTexto"/>
          <p:cNvSpPr txBox="1"/>
          <p:nvPr/>
        </p:nvSpPr>
        <p:spPr>
          <a:xfrm>
            <a:off x="2634870" y="5632174"/>
            <a:ext cx="318283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/>
                </a:solidFill>
              </a:rPr>
              <a:t>721,596          624,658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7447541" y="4081670"/>
            <a:ext cx="1439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XBRL</a:t>
            </a:r>
          </a:p>
          <a:p>
            <a:pPr>
              <a:lnSpc>
                <a:spcPct val="10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Internal</a:t>
            </a:r>
          </a:p>
          <a:p>
            <a:pPr>
              <a:lnSpc>
                <a:spcPct val="10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Structure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0" y="2661887"/>
            <a:ext cx="85078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>
              <a:lnSpc>
                <a:spcPct val="100000"/>
              </a:lnSpc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us-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gaap:Cash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contextRef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c001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unitRef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u001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"&gt;</a:t>
            </a:r>
            <a:r>
              <a:rPr lang="en-US" sz="1800" b="1" dirty="0" smtClean="0">
                <a:solidFill>
                  <a:schemeClr val="tx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721596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>
              <a:lnSpc>
                <a:spcPct val="100000"/>
              </a:lnSpc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us-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gaap:Cash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contextRef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c002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unitRef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u001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“&gt;</a:t>
            </a:r>
            <a:r>
              <a:rPr lang="en-US" sz="1800" b="1" dirty="0" smtClean="0">
                <a:solidFill>
                  <a:schemeClr val="tx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624658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0" y="815411"/>
            <a:ext cx="8150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&lt;context 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="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c001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“&gt;&lt;</a:t>
            </a:r>
            <a:r>
              <a:rPr lang="en-US" sz="1600" dirty="0" smtClean="0">
                <a:solidFill>
                  <a:srgbClr val="99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….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entity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&gt;&lt;</a:t>
            </a:r>
            <a:r>
              <a:rPr lang="en-US" sz="1600" dirty="0" smtClean="0">
                <a:solidFill>
                  <a:srgbClr val="99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="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www.xbrl.org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"&gt;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XII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xbrli:period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xbrli:instant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2011-06-30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0" y="1329461"/>
            <a:ext cx="8150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xbrli:unit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u001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"&gt;&lt;</a:t>
            </a:r>
            <a:r>
              <a:rPr lang="en-US" sz="1600" dirty="0" smtClean="0">
                <a:solidFill>
                  <a:srgbClr val="99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….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iso4217:USD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53 Rectángulo"/>
          <p:cNvSpPr/>
          <p:nvPr/>
        </p:nvSpPr>
        <p:spPr bwMode="auto">
          <a:xfrm>
            <a:off x="2398643" y="1"/>
            <a:ext cx="4412974" cy="874642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6000" tIns="270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395288" marR="0" indent="-188913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6440556" y="2425148"/>
            <a:ext cx="324679" cy="298173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6000" tIns="270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395288" marR="0" indent="-188913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55 Rectángulo"/>
          <p:cNvSpPr/>
          <p:nvPr/>
        </p:nvSpPr>
        <p:spPr bwMode="auto">
          <a:xfrm>
            <a:off x="8269356" y="2319130"/>
            <a:ext cx="874644" cy="397565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6000" tIns="270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395288" marR="0" indent="-188913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56 Rectángulo"/>
          <p:cNvSpPr/>
          <p:nvPr/>
        </p:nvSpPr>
        <p:spPr bwMode="auto">
          <a:xfrm>
            <a:off x="6831496" y="2325756"/>
            <a:ext cx="801756" cy="397565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6000" tIns="270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395288" marR="0" indent="-188913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57 Rectángulo"/>
          <p:cNvSpPr/>
          <p:nvPr/>
        </p:nvSpPr>
        <p:spPr bwMode="auto">
          <a:xfrm>
            <a:off x="185530" y="2372139"/>
            <a:ext cx="503583" cy="344557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6000" tIns="270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395288" marR="0" indent="-188913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3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Description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75" name="Picture 51" descr="E:\RECEX-instructions_Página_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900" y="1514475"/>
            <a:ext cx="5156200" cy="38274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4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UML description</a:t>
            </a:r>
          </a:p>
        </p:txBody>
      </p:sp>
      <p:pic>
        <p:nvPicPr>
          <p:cNvPr id="52225" name="Picture 1" descr="E:\RECEX-instructions_Página_0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529" y="620571"/>
            <a:ext cx="5082181" cy="62434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5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UML description</a:t>
            </a:r>
          </a:p>
        </p:txBody>
      </p:sp>
      <p:pic>
        <p:nvPicPr>
          <p:cNvPr id="51201" name="Picture 1" descr="E:\RECEX-instructions_Página_08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75" y="1331913"/>
            <a:ext cx="4970463" cy="41925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6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UML description</a:t>
            </a:r>
          </a:p>
        </p:txBody>
      </p:sp>
      <p:pic>
        <p:nvPicPr>
          <p:cNvPr id="50177" name="Picture 1" descr="E:\RECEX-instructions_Página_08 - copi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8513" y="1341438"/>
            <a:ext cx="5006975" cy="41735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7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UML description</a:t>
            </a:r>
          </a:p>
        </p:txBody>
      </p:sp>
      <p:pic>
        <p:nvPicPr>
          <p:cNvPr id="49153" name="Picture 1" descr="E:\RECEX-instructions_Página_09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013" y="721275"/>
            <a:ext cx="5641975" cy="5934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87EB2-B8C0-42E3-BC5C-DE555C1C10E4}" type="slidenum">
              <a:rPr lang="en-GB" smtClean="0"/>
              <a:pPr>
                <a:defRPr/>
              </a:pPr>
              <a:t>8</a:t>
            </a:fld>
            <a:endParaRPr lang="en-GB" sz="2400" dirty="0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0" y="217229"/>
            <a:ext cx="9143999" cy="49844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UML description</a:t>
            </a:r>
          </a:p>
        </p:txBody>
      </p:sp>
      <p:pic>
        <p:nvPicPr>
          <p:cNvPr id="48129" name="Picture 1" descr="E:\RECEX-instructions_Página_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375" y="1720850"/>
            <a:ext cx="4919663" cy="34147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6038" y="5323792"/>
            <a:ext cx="4892675" cy="1375182"/>
          </a:xfrm>
          <a:noFill/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Ignacio Boixo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/>
            </a:r>
            <a:b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boixo [at] eurofiling.info</a:t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</a:br>
            <a: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/>
            </a:r>
            <a:b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Javi Mora</a:t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</a:br>
            <a: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info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  <a:t>[at] eurofiling.info </a:t>
            </a:r>
            <a:b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-111" charset="-128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-111" charset="-128"/>
            </a:endParaRPr>
          </a:p>
        </p:txBody>
      </p:sp>
      <p:sp>
        <p:nvSpPr>
          <p:cNvPr id="3" name="2 CuadroTexto"/>
          <p:cNvSpPr txBox="1"/>
          <p:nvPr/>
        </p:nvSpPr>
        <p:spPr>
          <a:xfrm flipH="1">
            <a:off x="0" y="3934286"/>
            <a:ext cx="9144000" cy="4664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4800" i="1" dirty="0" smtClean="0">
                <a:solidFill>
                  <a:schemeClr val="tx1"/>
                </a:solidFill>
                <a:latin typeface="Calibri" pitchFamily="34" charset="0"/>
              </a:rPr>
              <a:t>Many thanks!</a:t>
            </a:r>
            <a:endParaRPr lang="en-GB" sz="4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 template">
  <a:themeElements>
    <a:clrScheme name="CEBS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esentation 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CC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6000" tIns="270000" rIns="90000" bIns="90000" numCol="1" anchor="t" anchorCtr="0" compatLnSpc="1">
        <a:prstTxWarp prst="textNoShape">
          <a:avLst/>
        </a:prstTxWarp>
      </a:bodyPr>
      <a:lstStyle>
        <a:defPPr marL="395288" marR="0" indent="-188913" algn="l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20000"/>
          </a:spcAft>
          <a:buClr>
            <a:schemeClr val="tx1"/>
          </a:buClr>
          <a:buSzTx/>
          <a:buFont typeface="Times" pitchFamily="18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CC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6000" tIns="270000" rIns="90000" bIns="90000" numCol="1" anchor="t" anchorCtr="0" compatLnSpc="1">
        <a:prstTxWarp prst="textNoShape">
          <a:avLst/>
        </a:prstTxWarp>
      </a:bodyPr>
      <a:lstStyle>
        <a:defPPr marL="395288" marR="0" indent="-188913" algn="l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20000"/>
          </a:spcAft>
          <a:buClr>
            <a:schemeClr val="tx1"/>
          </a:buClr>
          <a:buSzTx/>
          <a:buFont typeface="Times" pitchFamily="18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BS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BS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6982</TotalTime>
  <Words>107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1_Presentation template</vt:lpstr>
      <vt:lpstr>RECEX: Really Easy Converter from Excel to XBRL instance documents   Ignacio Boixo, EuroFiling Coordinator Javi Mora, XBRL Spain Manager Madrid, 1st June 2012</vt:lpstr>
      <vt:lpstr>Diapositiva 2</vt:lpstr>
      <vt:lpstr>Description</vt:lpstr>
      <vt:lpstr>UML description</vt:lpstr>
      <vt:lpstr>UML description</vt:lpstr>
      <vt:lpstr>UML description</vt:lpstr>
      <vt:lpstr>UML description</vt:lpstr>
      <vt:lpstr>UML description</vt:lpstr>
      <vt:lpstr>Ignacio Boixo boixo [at] eurofiling.info  Javi Mora  info [at] eurofiling.info  </vt:lpstr>
    </vt:vector>
  </TitlesOfParts>
  <Manager> </Manager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New European Supervisory Authority: Rules, Oversight and Stress Testing</dc:title>
  <dc:subject> </dc:subject>
  <dc:creator>Franca Rosa Congiu</dc:creator>
  <cp:keywords> </cp:keywords>
  <dc:description> </dc:description>
  <cp:lastModifiedBy>infboi</cp:lastModifiedBy>
  <cp:revision>111</cp:revision>
  <dcterms:created xsi:type="dcterms:W3CDTF">2011-02-16T18:10:20Z</dcterms:created>
  <dcterms:modified xsi:type="dcterms:W3CDTF">2012-06-01T09:01:17Z</dcterms:modified>
  <cp:category> </cp:category>
</cp:coreProperties>
</file>