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comments/comment1.xml" ContentType="application/vnd.openxmlformats-officedocument.presentationml.comments+xml"/>
  <Override PartName="/ppt/notesSlides/notesSlide8.xml" ContentType="application/vnd.openxmlformats-officedocument.presentationml.notesSlide+xml"/>
  <Default Extension="gif" ContentType="image/gif"/>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18"/>
  </p:notesMasterIdLst>
  <p:handoutMasterIdLst>
    <p:handoutMasterId r:id="rId19"/>
  </p:handoutMasterIdLst>
  <p:sldIdLst>
    <p:sldId id="257" r:id="rId2"/>
    <p:sldId id="261" r:id="rId3"/>
    <p:sldId id="273" r:id="rId4"/>
    <p:sldId id="262" r:id="rId5"/>
    <p:sldId id="274" r:id="rId6"/>
    <p:sldId id="281" r:id="rId7"/>
    <p:sldId id="275" r:id="rId8"/>
    <p:sldId id="282" r:id="rId9"/>
    <p:sldId id="279" r:id="rId10"/>
    <p:sldId id="278" r:id="rId11"/>
    <p:sldId id="285" r:id="rId12"/>
    <p:sldId id="284" r:id="rId13"/>
    <p:sldId id="283" r:id="rId14"/>
    <p:sldId id="280" r:id="rId15"/>
    <p:sldId id="286" r:id="rId16"/>
    <p:sldId id="272" r:id="rId17"/>
  </p:sldIdLst>
  <p:sldSz cx="9144000" cy="6858000" type="screen4x3"/>
  <p:notesSz cx="6797675" cy="9928225"/>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clerck"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8F8F8"/>
    <a:srgbClr val="237410"/>
    <a:srgbClr val="F6AF33"/>
    <a:srgbClr val="5DA4D2"/>
    <a:srgbClr val="074B7D"/>
    <a:srgbClr val="356A9A"/>
  </p:clrMru>
</p:presentationPr>
</file>

<file path=ppt/tableStyles.xml><?xml version="1.0" encoding="utf-8"?>
<a:tblStyleLst xmlns:a="http://schemas.openxmlformats.org/drawingml/2006/main" def="{5C22544A-7EE6-4342-B048-85BDC9FD1C3A}">
  <a:tblStyle styleId="{69C7853C-536D-4A76-A0AE-DD22124D55A5}" styleName="Stijl, thema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ijl, thema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Stijl, thema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Stijl, thema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A488322-F2BA-4B5B-9748-0D474271808F}" styleName="Stijl, gemiddeld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FD0F851-EC5A-4D38-B0AD-8093EC10F338}" styleName="Stijl, licht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ijl, licht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D083AE6-46FA-4A59-8FB0-9F97EB10719F}" styleName="Stijl, licht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Stijl, donker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Stijl, donker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09" autoAdjust="0"/>
    <p:restoredTop sz="90167" autoAdjust="0"/>
  </p:normalViewPr>
  <p:slideViewPr>
    <p:cSldViewPr snapToGrid="0">
      <p:cViewPr varScale="1">
        <p:scale>
          <a:sx n="67" d="100"/>
          <a:sy n="67" d="100"/>
        </p:scale>
        <p:origin x="-131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5" d="100"/>
          <a:sy n="105" d="100"/>
        </p:scale>
        <p:origin x="-3252" y="-90"/>
      </p:cViewPr>
      <p:guideLst>
        <p:guide orient="horz" pos="3127"/>
        <p:guide pos="2141"/>
      </p:guideLst>
    </p:cSldViewPr>
  </p:notesViewPr>
  <p:gridSpacing cx="1106058875" cy="110605887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12-06T16:17:53.017" idx="1">
    <p:pos x="10" y="10"/>
    <p:text>Really not central or reelvant, just a detail: In case you manage to get the string "Europena Filing Rules' in red wihin thte "Brocken Glass Graphics", it would be nice, since your presentation is on European Filing Rules and less on DPM.</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D45C10C-F159-4EB3-BA10-0F90EB71B903}" type="datetimeFigureOut">
              <a:rPr lang="nl-NL"/>
              <a:pPr>
                <a:defRPr/>
              </a:pPr>
              <a:t>16-12-2012</a:t>
            </a:fld>
            <a:endParaRPr lang="nl-NL"/>
          </a:p>
        </p:txBody>
      </p:sp>
      <p:sp>
        <p:nvSpPr>
          <p:cNvPr id="4" name="Tijdelijke aanduiding voor voet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5" name="Tijdelijke aanduiding voor dia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2A32514-F486-4BBE-8792-4AB2744C3270}" type="slidenum">
              <a:rPr lang="nl-NL"/>
              <a:pPr>
                <a:defRPr/>
              </a:pPr>
              <a:t>‹Nº›</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6D7DB47-2A9A-49AF-8D5C-2C1DF8993F39}" type="datetimeFigureOut">
              <a:rPr lang="nl-NL"/>
              <a:pPr>
                <a:defRPr/>
              </a:pPr>
              <a:t>16-12-2012</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nl-NL"/>
          </a:p>
        </p:txBody>
      </p:sp>
      <p:sp>
        <p:nvSpPr>
          <p:cNvPr id="7" name="Tijdelijke aanduiding voor dia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1219386-11F0-405A-9E4D-707A833BF8B7}" type="slidenum">
              <a:rPr lang="nl-NL"/>
              <a:pPr>
                <a:defRPr/>
              </a:pPr>
              <a:t>‹Nº›</a:t>
            </a:fld>
            <a:endParaRPr 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12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38055F-9BA8-45C6-AE0C-D6B8EFD41868}" type="slidenum">
              <a:rPr lang="en-GB"/>
              <a:pPr fontAlgn="base">
                <a:spcBef>
                  <a:spcPct val="0"/>
                </a:spcBef>
                <a:spcAft>
                  <a:spcPct val="0"/>
                </a:spcAft>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txBox="1">
            <a:spLocks noGrp="1" noChangeArrowheads="1"/>
          </p:cNvSpPr>
          <p:nvPr/>
        </p:nvSpPr>
        <p:spPr>
          <a:xfrm>
            <a:off x="3849688" y="9429750"/>
            <a:ext cx="2946400" cy="496888"/>
          </a:xfrm>
          <a:prstGeom prst="rect">
            <a:avLst/>
          </a:prstGeom>
          <a:noFill/>
        </p:spPr>
        <p:txBody>
          <a:bodyPr anchor="b"/>
          <a:lstStyle/>
          <a:p>
            <a:pPr algn="r" fontAlgn="auto">
              <a:spcBef>
                <a:spcPts val="0"/>
              </a:spcBef>
              <a:spcAft>
                <a:spcPts val="0"/>
              </a:spcAft>
              <a:defRPr/>
            </a:pPr>
            <a:fld id="{9F85E555-8F51-4A96-92A8-2BE7236B7A9D}" type="slidenum">
              <a:rPr lang="sv-SE" sz="1200">
                <a:latin typeface="+mn-lt"/>
              </a:rPr>
              <a:pPr algn="r" fontAlgn="auto">
                <a:spcBef>
                  <a:spcPts val="0"/>
                </a:spcBef>
                <a:spcAft>
                  <a:spcPts val="0"/>
                </a:spcAft>
                <a:defRPr/>
              </a:pPr>
              <a:t>16</a:t>
            </a:fld>
            <a:endParaRPr lang="sv-SE" sz="1200">
              <a:latin typeface="+mn-lt"/>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EE68B4A-77F5-4001-BF3C-39343207E5FF}" type="slidenum">
              <a:rPr lang="sv-SE"/>
              <a:pPr>
                <a:defRPr/>
              </a:pPr>
              <a:t>2</a:t>
            </a:fld>
            <a:endParaRPr lang="sv-SE"/>
          </a:p>
        </p:txBody>
      </p:sp>
      <p:sp>
        <p:nvSpPr>
          <p:cNvPr id="235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r>
              <a:rPr lang="nl-NL" smtClean="0"/>
              <a:t>First level reporting: reporting entities are banks and insurance companies, supervisors are NSAs</a:t>
            </a:r>
          </a:p>
          <a:p>
            <a:r>
              <a:rPr lang="nl-NL" smtClean="0"/>
              <a:t>Second level reporting: reporting entities are national supervisors, European supervisorsa are EBA and EIOPA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28DCED2-E201-492E-B8F0-DC8EEBD6C9EC}" type="slidenum">
              <a:rPr lang="sv-SE"/>
              <a:pPr>
                <a:defRPr/>
              </a:pPr>
              <a:t>4</a:t>
            </a:fld>
            <a:endParaRPr lang="sv-SE"/>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F7926BA-2B68-40E2-928C-9049776D060D}" type="slidenum">
              <a:rPr lang="sv-SE"/>
              <a:pPr>
                <a:defRPr/>
              </a:pPr>
              <a:t>5</a:t>
            </a:fld>
            <a:endParaRPr lang="sv-SE"/>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sv-S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Titel 9"/>
          <p:cNvSpPr>
            <a:spLocks noGrp="1"/>
          </p:cNvSpPr>
          <p:nvPr>
            <p:ph type="title"/>
          </p:nvPr>
        </p:nvSpPr>
        <p:spPr>
          <a:xfrm>
            <a:off x="457200" y="269776"/>
            <a:ext cx="8229600" cy="1143000"/>
          </a:xfrm>
        </p:spPr>
        <p:txBody>
          <a:bodyPr/>
          <a:lstStyle>
            <a:lvl1pPr>
              <a:defRPr sz="4000"/>
            </a:lvl1pPr>
          </a:lstStyle>
          <a:p>
            <a:r>
              <a:rPr lang="nl-NL" dirty="0" smtClean="0"/>
              <a:t>Klik om de stijl te bewerken</a:t>
            </a:r>
            <a:endParaRPr lang="nl-NL" dirty="0"/>
          </a:p>
        </p:txBody>
      </p:sp>
      <p:sp>
        <p:nvSpPr>
          <p:cNvPr id="11" name="Tijdelijke aanduiding voor tekst 2"/>
          <p:cNvSpPr>
            <a:spLocks noGrp="1"/>
          </p:cNvSpPr>
          <p:nvPr>
            <p:ph idx="1"/>
          </p:nvPr>
        </p:nvSpPr>
        <p:spPr bwMode="auto">
          <a:xfrm>
            <a:off x="457200" y="1600200"/>
            <a:ext cx="8229600" cy="4525963"/>
          </a:xfrm>
          <a:prstGeom prst="rect">
            <a:avLst/>
          </a:prstGeom>
          <a:noFill/>
          <a:ln w="9525">
            <a:noFill/>
            <a:miter lim="800000"/>
            <a:headEnd/>
            <a:tailEnd/>
          </a:ln>
        </p:spPr>
        <p:txBody>
          <a:bodyPr/>
          <a:lstStyle>
            <a:lvl1pPr marL="540000">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p>
        </p:txBody>
      </p:sp>
      <p:sp>
        <p:nvSpPr>
          <p:cNvPr id="4" name="Tijdelijke aanduiding voor voettekst 22"/>
          <p:cNvSpPr>
            <a:spLocks noGrp="1"/>
          </p:cNvSpPr>
          <p:nvPr>
            <p:ph type="ftr" sz="quarter" idx="10"/>
          </p:nvPr>
        </p:nvSpPr>
        <p:spPr/>
        <p:txBody>
          <a:bodyPr/>
          <a:lstStyle>
            <a:lvl1pPr>
              <a:defRPr/>
            </a:lvl1pPr>
          </a:lstStyle>
          <a:p>
            <a:pPr>
              <a:defRPr/>
            </a:pPr>
            <a:endParaRPr lang="nl-NL"/>
          </a:p>
        </p:txBody>
      </p:sp>
      <p:sp>
        <p:nvSpPr>
          <p:cNvPr id="5" name="Tijdelijke aanduiding voor dianummer 23"/>
          <p:cNvSpPr>
            <a:spLocks noGrp="1"/>
          </p:cNvSpPr>
          <p:nvPr>
            <p:ph type="sldNum" sz="quarter" idx="11"/>
          </p:nvPr>
        </p:nvSpPr>
        <p:spPr>
          <a:xfrm>
            <a:off x="468313" y="6370638"/>
            <a:ext cx="2133600" cy="365125"/>
          </a:xfrm>
        </p:spPr>
        <p:txBody>
          <a:bodyPr/>
          <a:lstStyle>
            <a:lvl1pPr algn="l">
              <a:defRPr/>
            </a:lvl1pPr>
          </a:lstStyle>
          <a:p>
            <a:pPr>
              <a:defRPr/>
            </a:pPr>
            <a:fld id="{68870235-E284-40C0-9C5B-296E14EB0C96}" type="slidenum">
              <a:rPr lang="nl-NL"/>
              <a:pPr>
                <a:defRPr/>
              </a:pPr>
              <a:t>‹Nº›</a:t>
            </a:fld>
            <a:endParaRPr lang="nl-NL"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74B7D"/>
                </a:solidFill>
              </a:defRPr>
            </a:lvl1p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marL="360000" indent="-360000">
              <a:buFontTx/>
              <a:buBlip>
                <a:blip r:embed="rId2"/>
              </a:buBlip>
              <a:defRPr sz="2800">
                <a:solidFill>
                  <a:srgbClr val="074B7D"/>
                </a:solidFill>
              </a:defRPr>
            </a:lvl1pPr>
            <a:lvl2pPr marL="742950" indent="-285750">
              <a:buFontTx/>
              <a:buBlip>
                <a:blip r:embed="rId2"/>
              </a:buBlip>
              <a:defRPr sz="2400">
                <a:solidFill>
                  <a:srgbClr val="074B7D"/>
                </a:solidFill>
              </a:defRPr>
            </a:lvl2pPr>
            <a:lvl3pPr marL="1143000" indent="-228600">
              <a:buFontTx/>
              <a:buBlip>
                <a:blip r:embed="rId2"/>
              </a:buBlip>
              <a:defRPr sz="2000">
                <a:solidFill>
                  <a:srgbClr val="074B7D"/>
                </a:solidFill>
              </a:defRPr>
            </a:lvl3pPr>
            <a:lvl4pPr marL="1600200" indent="-228600">
              <a:buFontTx/>
              <a:buBlip>
                <a:blip r:embed="rId2"/>
              </a:buBlip>
              <a:defRPr sz="1800">
                <a:solidFill>
                  <a:srgbClr val="074B7D"/>
                </a:solidFill>
              </a:defRPr>
            </a:lvl4pPr>
            <a:lvl5pPr marL="2057400" indent="-228600">
              <a:buFontTx/>
              <a:buBlip>
                <a:blip r:embed="rId2"/>
              </a:buBlip>
              <a:defRPr sz="1800">
                <a:solidFill>
                  <a:srgbClr val="074B7D"/>
                </a:solidFill>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marL="360000" indent="-360000">
              <a:buFontTx/>
              <a:buBlip>
                <a:blip r:embed="rId2"/>
              </a:buBlip>
              <a:defRPr sz="2800">
                <a:solidFill>
                  <a:srgbClr val="074B7D"/>
                </a:solidFill>
              </a:defRPr>
            </a:lvl1pPr>
            <a:lvl2pPr marL="742950" indent="-285750">
              <a:buFontTx/>
              <a:buBlip>
                <a:blip r:embed="rId2"/>
              </a:buBlip>
              <a:defRPr sz="2400">
                <a:solidFill>
                  <a:srgbClr val="074B7D"/>
                </a:solidFill>
              </a:defRPr>
            </a:lvl2pPr>
            <a:lvl3pPr marL="1143000" indent="-228600">
              <a:buFontTx/>
              <a:buBlip>
                <a:blip r:embed="rId2"/>
              </a:buBlip>
              <a:defRPr sz="2000">
                <a:solidFill>
                  <a:srgbClr val="074B7D"/>
                </a:solidFill>
              </a:defRPr>
            </a:lvl3pPr>
            <a:lvl4pPr marL="1600200" indent="-228600">
              <a:buFontTx/>
              <a:buBlip>
                <a:blip r:embed="rId2"/>
              </a:buBlip>
              <a:defRPr sz="1800">
                <a:solidFill>
                  <a:srgbClr val="074B7D"/>
                </a:solidFill>
              </a:defRPr>
            </a:lvl4pPr>
            <a:lvl5pPr marL="2057400" indent="-228600">
              <a:buFontTx/>
              <a:buBlip>
                <a:blip r:embed="rId2"/>
              </a:buBlip>
              <a:defRPr sz="1800">
                <a:solidFill>
                  <a:srgbClr val="074B7D"/>
                </a:solidFill>
              </a:defRPr>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voettekst 4"/>
          <p:cNvSpPr>
            <a:spLocks noGrp="1"/>
          </p:cNvSpPr>
          <p:nvPr>
            <p:ph type="ftr" sz="quarter" idx="10"/>
          </p:nvPr>
        </p:nvSpPr>
        <p:spPr/>
        <p:txBody>
          <a:bodyPr/>
          <a:lstStyle>
            <a:lvl1pPr>
              <a:defRPr/>
            </a:lvl1pPr>
          </a:lstStyle>
          <a:p>
            <a:pPr>
              <a:defRPr/>
            </a:pPr>
            <a:endParaRPr lang="nl-NL"/>
          </a:p>
        </p:txBody>
      </p:sp>
      <p:sp>
        <p:nvSpPr>
          <p:cNvPr id="6" name="Tijdelijke aanduiding voor dianummer 5"/>
          <p:cNvSpPr>
            <a:spLocks noGrp="1"/>
          </p:cNvSpPr>
          <p:nvPr>
            <p:ph type="sldNum" sz="quarter" idx="11"/>
          </p:nvPr>
        </p:nvSpPr>
        <p:spPr/>
        <p:txBody>
          <a:bodyPr/>
          <a:lstStyle>
            <a:lvl1pPr>
              <a:defRPr/>
            </a:lvl1pPr>
          </a:lstStyle>
          <a:p>
            <a:pPr>
              <a:defRPr/>
            </a:pPr>
            <a:fld id="{1297D84F-F127-4C22-933E-88CBC8F793C4}" type="slidenum">
              <a:rPr lang="nl-NL"/>
              <a:pPr>
                <a:defRPr/>
              </a:pPr>
              <a:t>‹Nº›</a:t>
            </a:fld>
            <a:endParaRPr lang="nl-NL"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074B7D"/>
                </a:solidFill>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solidFill>
                  <a:srgbClr val="074B7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marL="360000" indent="-360000">
              <a:buFontTx/>
              <a:buBlip>
                <a:blip r:embed="rId2"/>
              </a:buBlip>
              <a:defRPr sz="2400">
                <a:solidFill>
                  <a:srgbClr val="074B7D"/>
                </a:solidFill>
              </a:defRPr>
            </a:lvl1pPr>
            <a:lvl2pPr marL="742950" indent="-285750">
              <a:buFontTx/>
              <a:buBlip>
                <a:blip r:embed="rId2"/>
              </a:buBlip>
              <a:defRPr sz="2000">
                <a:solidFill>
                  <a:srgbClr val="074B7D"/>
                </a:solidFill>
              </a:defRPr>
            </a:lvl2pPr>
            <a:lvl3pPr marL="1143000" indent="-228600">
              <a:buFontTx/>
              <a:buBlip>
                <a:blip r:embed="rId2"/>
              </a:buBlip>
              <a:defRPr sz="1800">
                <a:solidFill>
                  <a:srgbClr val="074B7D"/>
                </a:solidFill>
              </a:defRPr>
            </a:lvl3pPr>
            <a:lvl4pPr marL="1600200" indent="-228600">
              <a:buFontTx/>
              <a:buBlip>
                <a:blip r:embed="rId2"/>
              </a:buBlip>
              <a:defRPr sz="1600">
                <a:solidFill>
                  <a:srgbClr val="074B7D"/>
                </a:solidFill>
              </a:defRPr>
            </a:lvl4pPr>
            <a:lvl5pPr marL="2057400" indent="-228600">
              <a:buFontTx/>
              <a:buBlip>
                <a:blip r:embed="rId2"/>
              </a:buBlip>
              <a:defRPr sz="1600">
                <a:solidFill>
                  <a:srgbClr val="074B7D"/>
                </a:solidFill>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solidFill>
                  <a:srgbClr val="074B7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marL="360000" indent="-360000">
              <a:buFontTx/>
              <a:buBlip>
                <a:blip r:embed="rId2"/>
              </a:buBlip>
              <a:defRPr sz="2400">
                <a:solidFill>
                  <a:srgbClr val="074B7D"/>
                </a:solidFill>
              </a:defRPr>
            </a:lvl1pPr>
            <a:lvl2pPr marL="742950" indent="-285750">
              <a:buFontTx/>
              <a:buBlip>
                <a:blip r:embed="rId2"/>
              </a:buBlip>
              <a:defRPr sz="2000">
                <a:solidFill>
                  <a:srgbClr val="074B7D"/>
                </a:solidFill>
              </a:defRPr>
            </a:lvl2pPr>
            <a:lvl3pPr marL="1143000" indent="-228600">
              <a:buFontTx/>
              <a:buBlip>
                <a:blip r:embed="rId2"/>
              </a:buBlip>
              <a:defRPr sz="1800">
                <a:solidFill>
                  <a:srgbClr val="074B7D"/>
                </a:solidFill>
              </a:defRPr>
            </a:lvl3pPr>
            <a:lvl4pPr marL="1600200" indent="-228600">
              <a:buFontTx/>
              <a:buBlip>
                <a:blip r:embed="rId2"/>
              </a:buBlip>
              <a:defRPr sz="1600">
                <a:solidFill>
                  <a:srgbClr val="074B7D"/>
                </a:solidFill>
              </a:defRPr>
            </a:lvl4pPr>
            <a:lvl5pPr marL="2057400" indent="-228600">
              <a:buFontTx/>
              <a:buBlip>
                <a:blip r:embed="rId2"/>
              </a:buBlip>
              <a:defRPr sz="1600">
                <a:solidFill>
                  <a:srgbClr val="074B7D"/>
                </a:solidFill>
              </a:defRPr>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voettekst 4"/>
          <p:cNvSpPr>
            <a:spLocks noGrp="1"/>
          </p:cNvSpPr>
          <p:nvPr>
            <p:ph type="ftr" sz="quarter" idx="10"/>
          </p:nvPr>
        </p:nvSpPr>
        <p:spPr/>
        <p:txBody>
          <a:bodyPr/>
          <a:lstStyle>
            <a:lvl1pPr>
              <a:defRPr/>
            </a:lvl1pPr>
          </a:lstStyle>
          <a:p>
            <a:pPr>
              <a:defRPr/>
            </a:pPr>
            <a:endParaRPr lang="nl-NL"/>
          </a:p>
        </p:txBody>
      </p:sp>
      <p:sp>
        <p:nvSpPr>
          <p:cNvPr id="8" name="Tijdelijke aanduiding voor dianummer 5"/>
          <p:cNvSpPr>
            <a:spLocks noGrp="1"/>
          </p:cNvSpPr>
          <p:nvPr>
            <p:ph type="sldNum" sz="quarter" idx="11"/>
          </p:nvPr>
        </p:nvSpPr>
        <p:spPr/>
        <p:txBody>
          <a:bodyPr/>
          <a:lstStyle>
            <a:lvl1pPr>
              <a:defRPr/>
            </a:lvl1pPr>
          </a:lstStyle>
          <a:p>
            <a:pPr>
              <a:defRPr/>
            </a:pPr>
            <a:fld id="{684902BC-B5D4-40EF-904F-C1F28934FED3}" type="slidenum">
              <a:rPr lang="nl-NL"/>
              <a:pPr>
                <a:defRPr/>
              </a:pPr>
              <a:t>‹Nº›</a:t>
            </a:fld>
            <a:endParaRPr lang="nl-NL"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pag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310903"/>
            <a:ext cx="7774632" cy="1470025"/>
          </a:xfrm>
        </p:spPr>
        <p:txBody>
          <a:bodyPr>
            <a:normAutofit/>
          </a:bodyPr>
          <a:lstStyle>
            <a:lvl1pPr algn="l">
              <a:defRPr sz="4400">
                <a:solidFill>
                  <a:srgbClr val="074B7D"/>
                </a:solidFill>
              </a:defRPr>
            </a:lvl1pPr>
          </a:lstStyle>
          <a:p>
            <a:r>
              <a:rPr lang="nl-NL" dirty="0" smtClean="0"/>
              <a:t>Klik om de stijl te bewerken</a:t>
            </a:r>
            <a:endParaRPr lang="nl-NL" dirty="0"/>
          </a:p>
        </p:txBody>
      </p:sp>
      <p:sp>
        <p:nvSpPr>
          <p:cNvPr id="3" name="Ondertitel 2"/>
          <p:cNvSpPr>
            <a:spLocks noGrp="1"/>
          </p:cNvSpPr>
          <p:nvPr>
            <p:ph type="subTitle" idx="1"/>
          </p:nvPr>
        </p:nvSpPr>
        <p:spPr>
          <a:xfrm>
            <a:off x="683568" y="2780928"/>
            <a:ext cx="7776864" cy="1080120"/>
          </a:xfrm>
        </p:spPr>
        <p:txBody>
          <a:bodyPr>
            <a:normAutofit/>
          </a:bodyPr>
          <a:lstStyle>
            <a:lvl1pPr marL="0" indent="0" algn="l">
              <a:buNone/>
              <a:defRPr sz="2800">
                <a:solidFill>
                  <a:srgbClr val="F6AF3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ondertitelstijl van het model te bewerken</a:t>
            </a:r>
            <a:endParaRPr lang="nl-NL" dirty="0"/>
          </a:p>
        </p:txBody>
      </p:sp>
      <p:sp>
        <p:nvSpPr>
          <p:cNvPr id="4" name="Tijdelijke aanduiding voor voettekst 4"/>
          <p:cNvSpPr>
            <a:spLocks noGrp="1"/>
          </p:cNvSpPr>
          <p:nvPr>
            <p:ph type="ftr" sz="quarter" idx="10"/>
          </p:nvPr>
        </p:nvSpPr>
        <p:spPr/>
        <p:txBody>
          <a:bodyPr/>
          <a:lstStyle>
            <a:lvl1pPr>
              <a:defRPr/>
            </a:lvl1pPr>
          </a:lstStyle>
          <a:p>
            <a:pPr>
              <a:defRPr/>
            </a:pPr>
            <a:endParaRPr lang="nl-NL"/>
          </a:p>
        </p:txBody>
      </p:sp>
      <p:sp>
        <p:nvSpPr>
          <p:cNvPr id="5" name="Tijdelijke aanduiding voor dianummer 5"/>
          <p:cNvSpPr>
            <a:spLocks noGrp="1"/>
          </p:cNvSpPr>
          <p:nvPr>
            <p:ph type="sldNum" sz="quarter" idx="11"/>
          </p:nvPr>
        </p:nvSpPr>
        <p:spPr/>
        <p:txBody>
          <a:bodyPr/>
          <a:lstStyle>
            <a:lvl1pPr>
              <a:defRPr/>
            </a:lvl1pPr>
          </a:lstStyle>
          <a:p>
            <a:pPr>
              <a:defRPr/>
            </a:pPr>
            <a:fld id="{1F862C9A-1376-48DE-97C5-C540119A06E7}" type="slidenum">
              <a:rPr lang="nl-NL"/>
              <a:pPr>
                <a:defRPr/>
              </a:pPr>
              <a:t>‹Nº›</a:t>
            </a:fld>
            <a:endParaRPr lang="nl-NL"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a:xfrm>
            <a:off x="7239000" y="6415088"/>
            <a:ext cx="1800225" cy="304800"/>
          </a:xfrm>
          <a:prstGeom prst="rect">
            <a:avLst/>
          </a:prstGeom>
        </p:spPr>
        <p:txBody>
          <a:bodyPr/>
          <a:lstStyle>
            <a:lvl1pPr>
              <a:defRPr/>
            </a:lvl1pPr>
          </a:lstStyle>
          <a:p>
            <a:pPr>
              <a:defRPr/>
            </a:pPr>
            <a:r>
              <a:rPr lang="sv-SE"/>
              <a:t>2012-03</a:t>
            </a:r>
            <a:endParaRPr lang="en-US"/>
          </a:p>
        </p:txBody>
      </p:sp>
      <p:sp>
        <p:nvSpPr>
          <p:cNvPr id="5" name="Platshållare för sidfot 4"/>
          <p:cNvSpPr>
            <a:spLocks noGrp="1"/>
          </p:cNvSpPr>
          <p:nvPr>
            <p:ph type="ftr" sz="quarter" idx="11"/>
          </p:nvPr>
        </p:nvSpPr>
        <p:spPr/>
        <p:txBody>
          <a:bodyPr/>
          <a:lstStyle>
            <a:lvl1pPr>
              <a:defRPr/>
            </a:lvl1pPr>
          </a:lstStyle>
          <a:p>
            <a:pPr>
              <a:defRPr/>
            </a:pPr>
            <a:r>
              <a:rPr lang="en-US"/>
              <a:t>PT135 &amp; 136 kick off kit from WG1</a:t>
            </a:r>
          </a:p>
        </p:txBody>
      </p:sp>
      <p:sp>
        <p:nvSpPr>
          <p:cNvPr id="6" name="Platshållare för bildnummer 5"/>
          <p:cNvSpPr>
            <a:spLocks noGrp="1"/>
          </p:cNvSpPr>
          <p:nvPr>
            <p:ph type="sldNum" sz="quarter" idx="12"/>
          </p:nvPr>
        </p:nvSpPr>
        <p:spPr/>
        <p:txBody>
          <a:bodyPr/>
          <a:lstStyle>
            <a:lvl1pPr>
              <a:defRPr/>
            </a:lvl1pPr>
          </a:lstStyle>
          <a:p>
            <a:pPr>
              <a:defRPr/>
            </a:pPr>
            <a:r>
              <a:rPr lang="en-US"/>
              <a:t>Page </a:t>
            </a:r>
            <a:fld id="{4C06A7DC-A719-43B7-9F53-A939587504C5}" type="slidenum">
              <a:rPr lang="en-US"/>
              <a:pPr>
                <a:defRPr/>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AndTx">
  <p:cSld name="Rubrik, innehåll och text">
    <p:spTree>
      <p:nvGrpSpPr>
        <p:cNvPr id="1" name=""/>
        <p:cNvGrpSpPr/>
        <p:nvPr/>
      </p:nvGrpSpPr>
      <p:grpSpPr>
        <a:xfrm>
          <a:off x="0" y="0"/>
          <a:ext cx="0" cy="0"/>
          <a:chOff x="0" y="0"/>
          <a:chExt cx="0" cy="0"/>
        </a:xfrm>
      </p:grpSpPr>
      <p:sp>
        <p:nvSpPr>
          <p:cNvPr id="2" name="Rubrik 1"/>
          <p:cNvSpPr>
            <a:spLocks noGrp="1"/>
          </p:cNvSpPr>
          <p:nvPr>
            <p:ph type="title"/>
          </p:nvPr>
        </p:nvSpPr>
        <p:spPr>
          <a:xfrm>
            <a:off x="590550" y="374650"/>
            <a:ext cx="8064500" cy="1143000"/>
          </a:xfr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590550" y="1611313"/>
            <a:ext cx="3956050" cy="448468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699000" y="1611313"/>
            <a:ext cx="3956050" cy="448468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a:xfrm>
            <a:off x="7239000" y="6415088"/>
            <a:ext cx="1800225" cy="304800"/>
          </a:xfrm>
          <a:prstGeom prst="rect">
            <a:avLst/>
          </a:prstGeom>
        </p:spPr>
        <p:txBody>
          <a:bodyPr/>
          <a:lstStyle>
            <a:lvl1pPr>
              <a:defRPr/>
            </a:lvl1pPr>
          </a:lstStyle>
          <a:p>
            <a:pPr>
              <a:defRPr/>
            </a:pPr>
            <a:r>
              <a:rPr lang="sv-SE"/>
              <a:t>2012-03</a:t>
            </a:r>
            <a:endParaRPr lang="en-US"/>
          </a:p>
        </p:txBody>
      </p:sp>
      <p:sp>
        <p:nvSpPr>
          <p:cNvPr id="6" name="Platshållare för sidfot 5"/>
          <p:cNvSpPr>
            <a:spLocks noGrp="1"/>
          </p:cNvSpPr>
          <p:nvPr>
            <p:ph type="ftr" sz="quarter" idx="11"/>
          </p:nvPr>
        </p:nvSpPr>
        <p:spPr>
          <a:xfrm>
            <a:off x="1654175" y="6407150"/>
            <a:ext cx="4857750" cy="347663"/>
          </a:xfrm>
        </p:spPr>
        <p:txBody>
          <a:bodyPr/>
          <a:lstStyle>
            <a:lvl1pPr>
              <a:defRPr/>
            </a:lvl1pPr>
          </a:lstStyle>
          <a:p>
            <a:pPr>
              <a:defRPr/>
            </a:pPr>
            <a:r>
              <a:rPr lang="en-US"/>
              <a:t>PT135 &amp; 136 kick off kit from WG1</a:t>
            </a:r>
          </a:p>
        </p:txBody>
      </p:sp>
      <p:sp>
        <p:nvSpPr>
          <p:cNvPr id="7" name="Platshållare för bildnummer 6"/>
          <p:cNvSpPr>
            <a:spLocks noGrp="1"/>
          </p:cNvSpPr>
          <p:nvPr>
            <p:ph type="sldNum" sz="quarter" idx="12"/>
          </p:nvPr>
        </p:nvSpPr>
        <p:spPr>
          <a:xfrm>
            <a:off x="7245350" y="6553200"/>
            <a:ext cx="1800225" cy="304800"/>
          </a:xfrm>
        </p:spPr>
        <p:txBody>
          <a:bodyPr/>
          <a:lstStyle>
            <a:lvl1pPr>
              <a:defRPr/>
            </a:lvl1pPr>
          </a:lstStyle>
          <a:p>
            <a:pPr>
              <a:defRPr/>
            </a:pPr>
            <a:r>
              <a:rPr lang="en-US"/>
              <a:t>Page </a:t>
            </a:r>
            <a:fld id="{59E005BA-D72D-42E9-BBC1-58654DE04207}" type="slidenum">
              <a:rPr lang="en-US"/>
              <a:pPr>
                <a:defRPr/>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l="-13000" r="-13000"/>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Klik om de stijl te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400">
                <a:solidFill>
                  <a:srgbClr val="074B7D"/>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468313" y="6356350"/>
            <a:ext cx="2303462" cy="365125"/>
          </a:xfrm>
          <a:prstGeom prst="rect">
            <a:avLst/>
          </a:prstGeom>
        </p:spPr>
        <p:txBody>
          <a:bodyPr vert="horz" lIns="91440" tIns="45720" rIns="91440" bIns="45720" rtlCol="0" anchor="ctr"/>
          <a:lstStyle>
            <a:lvl1pPr algn="l" fontAlgn="auto">
              <a:spcBef>
                <a:spcPts val="0"/>
              </a:spcBef>
              <a:spcAft>
                <a:spcPts val="0"/>
              </a:spcAft>
              <a:defRPr sz="1400" b="1">
                <a:solidFill>
                  <a:srgbClr val="074B7D"/>
                </a:solidFill>
                <a:latin typeface="+mn-lt"/>
              </a:defRPr>
            </a:lvl1pPr>
          </a:lstStyle>
          <a:p>
            <a:pPr>
              <a:defRPr/>
            </a:pPr>
            <a:fld id="{B42DFD6E-BA78-485A-995E-44315A16EDA7}" type="slidenum">
              <a:rPr lang="nl-NL"/>
              <a:pPr>
                <a:defRPr/>
              </a:pPr>
              <a:t>‹Nº›</a:t>
            </a:fld>
            <a:endParaRPr lang="nl-NL" dirty="0"/>
          </a:p>
        </p:txBody>
      </p:sp>
      <p:pic>
        <p:nvPicPr>
          <p:cNvPr id="1030" name="Picture 2" descr="D:\My Documents\Mpeele\Downloads\logo.png"/>
          <p:cNvPicPr>
            <a:picLocks noChangeAspect="1" noChangeArrowheads="1"/>
          </p:cNvPicPr>
          <p:nvPr userDrawn="1"/>
        </p:nvPicPr>
        <p:blipFill>
          <a:blip r:embed="rId9" cstate="print"/>
          <a:srcRect/>
          <a:stretch>
            <a:fillRect/>
          </a:stretch>
        </p:blipFill>
        <p:spPr bwMode="auto">
          <a:xfrm>
            <a:off x="7991475" y="5753100"/>
            <a:ext cx="933450" cy="9144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 id="2147483726" r:id="rId2"/>
    <p:sldLayoutId id="2147483727" r:id="rId3"/>
    <p:sldLayoutId id="2147483728" r:id="rId4"/>
    <p:sldLayoutId id="2147483730" r:id="rId5"/>
    <p:sldLayoutId id="2147483731" r:id="rId6"/>
  </p:sldLayoutIdLst>
  <p:transition spd="med">
    <p:fade/>
  </p:transition>
  <p:timing>
    <p:tnLst>
      <p:par>
        <p:cTn id="1" dur="indefinite" restart="never" nodeType="tmRoot"/>
      </p:par>
    </p:tnLst>
  </p:timing>
  <p:hf hdr="0" ftr="0" dt="0"/>
  <p:txStyles>
    <p:titleStyle>
      <a:lvl1pPr algn="ctr" rtl="0" eaLnBrk="0" fontAlgn="base" hangingPunct="0">
        <a:spcBef>
          <a:spcPct val="0"/>
        </a:spcBef>
        <a:spcAft>
          <a:spcPct val="0"/>
        </a:spcAft>
        <a:defRPr sz="4000" kern="1200">
          <a:solidFill>
            <a:srgbClr val="074B7D"/>
          </a:solidFill>
          <a:latin typeface="+mj-lt"/>
          <a:ea typeface="+mj-ea"/>
          <a:cs typeface="+mj-cs"/>
        </a:defRPr>
      </a:lvl1pPr>
      <a:lvl2pPr algn="ctr" rtl="0" eaLnBrk="0" fontAlgn="base" hangingPunct="0">
        <a:spcBef>
          <a:spcPct val="0"/>
        </a:spcBef>
        <a:spcAft>
          <a:spcPct val="0"/>
        </a:spcAft>
        <a:defRPr sz="4000">
          <a:solidFill>
            <a:srgbClr val="074B7D"/>
          </a:solidFill>
          <a:latin typeface="Calibri" pitchFamily="34" charset="0"/>
        </a:defRPr>
      </a:lvl2pPr>
      <a:lvl3pPr algn="ctr" rtl="0" eaLnBrk="0" fontAlgn="base" hangingPunct="0">
        <a:spcBef>
          <a:spcPct val="0"/>
        </a:spcBef>
        <a:spcAft>
          <a:spcPct val="0"/>
        </a:spcAft>
        <a:defRPr sz="4000">
          <a:solidFill>
            <a:srgbClr val="074B7D"/>
          </a:solidFill>
          <a:latin typeface="Calibri" pitchFamily="34" charset="0"/>
        </a:defRPr>
      </a:lvl3pPr>
      <a:lvl4pPr algn="ctr" rtl="0" eaLnBrk="0" fontAlgn="base" hangingPunct="0">
        <a:spcBef>
          <a:spcPct val="0"/>
        </a:spcBef>
        <a:spcAft>
          <a:spcPct val="0"/>
        </a:spcAft>
        <a:defRPr sz="4000">
          <a:solidFill>
            <a:srgbClr val="074B7D"/>
          </a:solidFill>
          <a:latin typeface="Calibri" pitchFamily="34" charset="0"/>
        </a:defRPr>
      </a:lvl4pPr>
      <a:lvl5pPr algn="ctr" rtl="0" eaLnBrk="0" fontAlgn="base" hangingPunct="0">
        <a:spcBef>
          <a:spcPct val="0"/>
        </a:spcBef>
        <a:spcAft>
          <a:spcPct val="0"/>
        </a:spcAft>
        <a:defRPr sz="4000">
          <a:solidFill>
            <a:srgbClr val="074B7D"/>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539750" indent="-539750" algn="l" rtl="0" eaLnBrk="0" fontAlgn="base" hangingPunct="0">
        <a:spcBef>
          <a:spcPts val="300"/>
        </a:spcBef>
        <a:spcAft>
          <a:spcPct val="0"/>
        </a:spcAft>
        <a:buBlip>
          <a:blip r:embed="rId10"/>
        </a:buBlip>
        <a:defRPr sz="2800" kern="1200">
          <a:solidFill>
            <a:srgbClr val="074B7D"/>
          </a:solidFill>
          <a:latin typeface="+mn-lt"/>
          <a:ea typeface="+mn-ea"/>
          <a:cs typeface="+mn-cs"/>
        </a:defRPr>
      </a:lvl1pPr>
      <a:lvl2pPr marL="742950" indent="-358775" algn="l" rtl="0" eaLnBrk="0" fontAlgn="base" hangingPunct="0">
        <a:spcBef>
          <a:spcPts val="300"/>
        </a:spcBef>
        <a:spcAft>
          <a:spcPct val="0"/>
        </a:spcAft>
        <a:buBlip>
          <a:blip r:embed="rId10"/>
        </a:buBlip>
        <a:defRPr sz="2400" kern="1200">
          <a:solidFill>
            <a:srgbClr val="074B7D"/>
          </a:solidFill>
          <a:latin typeface="+mn-lt"/>
          <a:ea typeface="+mn-ea"/>
          <a:cs typeface="+mn-cs"/>
        </a:defRPr>
      </a:lvl2pPr>
      <a:lvl3pPr marL="1143000" indent="-323850" algn="l" rtl="0" eaLnBrk="0" fontAlgn="base" hangingPunct="0">
        <a:spcBef>
          <a:spcPts val="300"/>
        </a:spcBef>
        <a:spcAft>
          <a:spcPct val="0"/>
        </a:spcAft>
        <a:buBlip>
          <a:blip r:embed="rId10"/>
        </a:buBlip>
        <a:defRPr sz="2000" kern="1200">
          <a:solidFill>
            <a:srgbClr val="074B7D"/>
          </a:solidFill>
          <a:latin typeface="+mn-lt"/>
          <a:ea typeface="+mn-ea"/>
          <a:cs typeface="+mn-cs"/>
        </a:defRPr>
      </a:lvl3pPr>
      <a:lvl4pPr marL="1600200" indent="-287338" algn="l" rtl="0" eaLnBrk="0" fontAlgn="base" hangingPunct="0">
        <a:spcBef>
          <a:spcPct val="20000"/>
        </a:spcBef>
        <a:spcAft>
          <a:spcPct val="0"/>
        </a:spcAft>
        <a:buBlip>
          <a:blip r:embed="rId10"/>
        </a:buBlip>
        <a:defRPr kern="1200">
          <a:solidFill>
            <a:srgbClr val="074B7D"/>
          </a:solidFill>
          <a:latin typeface="+mn-lt"/>
          <a:ea typeface="+mn-ea"/>
          <a:cs typeface="+mn-cs"/>
        </a:defRPr>
      </a:lvl4pPr>
      <a:lvl5pPr marL="2057400" indent="-250825" algn="l" rtl="0" eaLnBrk="0" fontAlgn="base" hangingPunct="0">
        <a:spcBef>
          <a:spcPct val="20000"/>
        </a:spcBef>
        <a:spcAft>
          <a:spcPct val="0"/>
        </a:spcAft>
        <a:buBlip>
          <a:blip r:embed="rId10"/>
        </a:buBlip>
        <a:defRPr kern="1200">
          <a:solidFill>
            <a:srgbClr val="074B7D"/>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4.gi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2.xml"/><Relationship Id="rId1" Type="http://schemas.openxmlformats.org/officeDocument/2006/relationships/slideLayout" Target="../slideLayouts/slideLayout5.xml"/><Relationship Id="rId5" Type="http://schemas.openxmlformats.org/officeDocument/2006/relationships/image" Target="../media/image27.png"/><Relationship Id="rId4" Type="http://schemas.openxmlformats.org/officeDocument/2006/relationships/image" Target="../media/image26.png"/></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18" Type="http://schemas.openxmlformats.org/officeDocument/2006/relationships/image" Target="../media/image20.png"/><Relationship Id="rId3" Type="http://schemas.openxmlformats.org/officeDocument/2006/relationships/image" Target="../media/image5.png"/><Relationship Id="rId7" Type="http://schemas.openxmlformats.org/officeDocument/2006/relationships/image" Target="../media/image9.jpeg"/><Relationship Id="rId12" Type="http://schemas.openxmlformats.org/officeDocument/2006/relationships/image" Target="../media/image14.png"/><Relationship Id="rId17" Type="http://schemas.openxmlformats.org/officeDocument/2006/relationships/image" Target="../media/image19.png"/><Relationship Id="rId2" Type="http://schemas.openxmlformats.org/officeDocument/2006/relationships/notesSlide" Target="../notesSlides/notesSlide3.xml"/><Relationship Id="rId16" Type="http://schemas.openxmlformats.org/officeDocument/2006/relationships/image" Target="../media/image18.png"/><Relationship Id="rId1" Type="http://schemas.openxmlformats.org/officeDocument/2006/relationships/slideLayout" Target="../slideLayouts/slideLayout5.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wmf"/><Relationship Id="rId9" Type="http://schemas.openxmlformats.org/officeDocument/2006/relationships/image" Target="../media/image11.png"/><Relationship Id="rId14" Type="http://schemas.openxmlformats.org/officeDocument/2006/relationships/image" Target="../media/image16.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powwownow.com/"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comments" Target="../comments/comment1.xml"/><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20.png"/><Relationship Id="rId5" Type="http://schemas.openxmlformats.org/officeDocument/2006/relationships/image" Target="../media/image18.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23.png"/><Relationship Id="rId4" Type="http://schemas.openxmlformats.org/officeDocument/2006/relationships/image" Target="../media/image22.gi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ubtitle 2"/>
          <p:cNvSpPr txBox="1">
            <a:spLocks/>
          </p:cNvSpPr>
          <p:nvPr/>
        </p:nvSpPr>
        <p:spPr bwMode="auto">
          <a:xfrm>
            <a:off x="684213" y="4175125"/>
            <a:ext cx="4967287" cy="814388"/>
          </a:xfrm>
          <a:prstGeom prst="rect">
            <a:avLst/>
          </a:prstGeom>
          <a:noFill/>
          <a:ln w="9525">
            <a:noFill/>
            <a:miter lim="800000"/>
            <a:headEnd/>
            <a:tailEnd/>
          </a:ln>
        </p:spPr>
        <p:txBody>
          <a:bodyPr/>
          <a:lstStyle/>
          <a:p>
            <a:pPr marL="342900" indent="-342900"/>
            <a:r>
              <a:rPr lang="en-GB" sz="2800">
                <a:latin typeface="Calibri" pitchFamily="34" charset="0"/>
                <a:cs typeface="Arial" charset="0"/>
              </a:rPr>
              <a:t>12 December, 2012</a:t>
            </a:r>
          </a:p>
          <a:p>
            <a:pPr marL="342900" indent="-342900"/>
            <a:endParaRPr lang="en-GB" sz="2800">
              <a:latin typeface="Calibri" pitchFamily="34" charset="0"/>
              <a:cs typeface="Arial" charset="0"/>
            </a:endParaRPr>
          </a:p>
          <a:p>
            <a:pPr marL="342900" indent="-342900"/>
            <a:r>
              <a:rPr lang="en-GB" sz="2800">
                <a:latin typeface="Calibri" pitchFamily="34" charset="0"/>
                <a:cs typeface="Arial" charset="0"/>
              </a:rPr>
              <a:t>Katrin Heinze, Bundesbank</a:t>
            </a:r>
          </a:p>
        </p:txBody>
      </p:sp>
      <p:pic>
        <p:nvPicPr>
          <p:cNvPr id="5123" name="Picture 1039" descr="E:\images\cen-logo.gif"/>
          <p:cNvPicPr>
            <a:picLocks noChangeAspect="1" noChangeArrowheads="1"/>
          </p:cNvPicPr>
          <p:nvPr/>
        </p:nvPicPr>
        <p:blipFill>
          <a:blip r:embed="rId3" cstate="print"/>
          <a:srcRect/>
          <a:stretch>
            <a:fillRect/>
          </a:stretch>
        </p:blipFill>
        <p:spPr bwMode="auto">
          <a:xfrm>
            <a:off x="5795963" y="5748338"/>
            <a:ext cx="3141662" cy="966787"/>
          </a:xfrm>
          <a:prstGeom prst="rect">
            <a:avLst/>
          </a:prstGeom>
          <a:noFill/>
          <a:ln w="9525">
            <a:noFill/>
            <a:miter lim="800000"/>
            <a:headEnd/>
            <a:tailEnd/>
          </a:ln>
        </p:spPr>
      </p:pic>
      <p:sp>
        <p:nvSpPr>
          <p:cNvPr id="5124" name="Titel 4"/>
          <p:cNvSpPr>
            <a:spLocks noGrp="1"/>
          </p:cNvSpPr>
          <p:nvPr>
            <p:ph type="ctrTitle"/>
          </p:nvPr>
        </p:nvSpPr>
        <p:spPr>
          <a:xfrm>
            <a:off x="685800" y="1336675"/>
            <a:ext cx="7773988" cy="1439863"/>
          </a:xfrm>
        </p:spPr>
        <p:txBody>
          <a:bodyPr/>
          <a:lstStyle/>
          <a:p>
            <a:pPr eaLnBrk="1" hangingPunct="1"/>
            <a:r>
              <a:rPr lang="nl-NL" dirty="0" smtClean="0"/>
              <a:t>CEN/WS XBRL</a:t>
            </a:r>
            <a:br>
              <a:rPr lang="nl-NL" dirty="0" smtClean="0"/>
            </a:br>
            <a:endParaRPr lang="nl-NL" dirty="0" smtClean="0"/>
          </a:p>
        </p:txBody>
      </p:sp>
      <p:sp>
        <p:nvSpPr>
          <p:cNvPr id="5125" name="Ondertitel 8"/>
          <p:cNvSpPr>
            <a:spLocks noGrp="1"/>
          </p:cNvSpPr>
          <p:nvPr>
            <p:ph type="subTitle" idx="1"/>
          </p:nvPr>
        </p:nvSpPr>
        <p:spPr>
          <a:xfrm>
            <a:off x="684213" y="2781300"/>
            <a:ext cx="7775575" cy="1079500"/>
          </a:xfrm>
        </p:spPr>
        <p:txBody>
          <a:bodyPr/>
          <a:lstStyle/>
          <a:p>
            <a:pPr eaLnBrk="1" hangingPunct="1"/>
            <a:r>
              <a:rPr lang="en-GB" sz="3200" smtClean="0"/>
              <a:t>CWA1: European </a:t>
            </a:r>
            <a:r>
              <a:rPr lang="en-GB" sz="3200" dirty="0" smtClean="0"/>
              <a:t>Filing Rules</a:t>
            </a:r>
            <a:endParaRPr lang="nl-NL" sz="3200" dirty="0" smtClean="0"/>
          </a:p>
        </p:txBody>
      </p:sp>
      <p:pic>
        <p:nvPicPr>
          <p:cNvPr id="5126" name="Picture 2" descr="D:\My Documents\Mpeele\Downloads\logo.png"/>
          <p:cNvPicPr>
            <a:picLocks noChangeAspect="1" noChangeArrowheads="1"/>
          </p:cNvPicPr>
          <p:nvPr/>
        </p:nvPicPr>
        <p:blipFill>
          <a:blip r:embed="rId4" cstate="print"/>
          <a:srcRect/>
          <a:stretch>
            <a:fillRect/>
          </a:stretch>
        </p:blipFill>
        <p:spPr bwMode="auto">
          <a:xfrm>
            <a:off x="285750" y="276225"/>
            <a:ext cx="933450" cy="914400"/>
          </a:xfrm>
          <a:prstGeom prst="rect">
            <a:avLst/>
          </a:prstGeom>
          <a:noFill/>
          <a:ln w="9525">
            <a:noFill/>
            <a:miter lim="800000"/>
            <a:headEnd/>
            <a:tailEnd/>
          </a:ln>
        </p:spPr>
      </p:pic>
      <p:sp>
        <p:nvSpPr>
          <p:cNvPr id="5127" name="Platshållare för sidfot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sz="1400">
                <a:solidFill>
                  <a:srgbClr val="074B7D"/>
                </a:solidFill>
                <a:latin typeface="Calibri" pitchFamily="34" charset="0"/>
              </a:rPr>
              <a:t>CWA1</a:t>
            </a:r>
          </a:p>
        </p:txBody>
      </p:sp>
      <p:sp>
        <p:nvSpPr>
          <p:cNvPr id="5128" name="Foliennummernplatzhalter 3"/>
          <p:cNvSpPr>
            <a:spLocks noGrp="1"/>
          </p:cNvSpPr>
          <p:nvPr>
            <p:ph type="sldNum"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t>Page </a:t>
            </a:r>
            <a:fld id="{BB8DD67F-0750-47DD-B4AC-D4B360305C12}" type="slidenum">
              <a:rPr lang="en-US" smtClean="0"/>
              <a:pPr fontAlgn="base">
                <a:spcBef>
                  <a:spcPct val="0"/>
                </a:spcBef>
                <a:spcAft>
                  <a:spcPct val="0"/>
                </a:spcAft>
              </a:pPr>
              <a:t>1</a:t>
            </a:fld>
            <a:endParaRPr lang="en-US" smtClean="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r>
              <a:rPr lang="en-US" smtClean="0"/>
              <a:t>Modeling aspects for standardization</a:t>
            </a:r>
          </a:p>
        </p:txBody>
      </p:sp>
      <p:sp>
        <p:nvSpPr>
          <p:cNvPr id="13315" name="Inhaltsplatzhalter 2"/>
          <p:cNvSpPr>
            <a:spLocks noGrp="1"/>
          </p:cNvSpPr>
          <p:nvPr>
            <p:ph idx="1"/>
          </p:nvPr>
        </p:nvSpPr>
        <p:spPr/>
        <p:txBody>
          <a:bodyPr/>
          <a:lstStyle/>
          <a:p>
            <a:r>
              <a:rPr lang="en-US" sz="2000" smtClean="0"/>
              <a:t>Filing rules need to be implemented on sender and receiver side to ensure that the requirements of the filings are met</a:t>
            </a:r>
          </a:p>
          <a:p>
            <a:r>
              <a:rPr lang="en-US" sz="2000" smtClean="0"/>
              <a:t>FRIS and GFM define rules in natural language exclusively</a:t>
            </a:r>
          </a:p>
          <a:p>
            <a:pPr lvl="1"/>
            <a:r>
              <a:rPr lang="en-US" sz="1600" smtClean="0">
                <a:sym typeface="Wingdings" pitchFamily="2" charset="2"/>
              </a:rPr>
              <a:t> possible ambiguities while interpreting the rules</a:t>
            </a:r>
          </a:p>
          <a:p>
            <a:r>
              <a:rPr lang="en-US" sz="2000" smtClean="0">
                <a:sym typeface="Wingdings" pitchFamily="2" charset="2"/>
              </a:rPr>
              <a:t>Rules must be easily understandable by software developers</a:t>
            </a:r>
          </a:p>
          <a:p>
            <a:endParaRPr lang="en-US" sz="2000" smtClean="0">
              <a:sym typeface="Wingdings" pitchFamily="2" charset="2"/>
            </a:endParaRPr>
          </a:p>
          <a:p>
            <a:r>
              <a:rPr lang="en-US" sz="2000" smtClean="0">
                <a:sym typeface="Wingdings" pitchFamily="2" charset="2"/>
              </a:rPr>
              <a:t>Way forward by using modeling techniques for the defined constraints </a:t>
            </a:r>
          </a:p>
          <a:p>
            <a:pPr lvl="1"/>
            <a:r>
              <a:rPr lang="en-US" sz="1600" smtClean="0">
                <a:sym typeface="Wingdings" pitchFamily="2" charset="2"/>
              </a:rPr>
              <a:t>Current rules are based on texts and represent an informal model</a:t>
            </a:r>
          </a:p>
          <a:p>
            <a:pPr lvl="1"/>
            <a:r>
              <a:rPr lang="en-US" sz="1600" smtClean="0">
                <a:sym typeface="Wingdings" pitchFamily="2" charset="2"/>
              </a:rPr>
              <a:t>Formal models </a:t>
            </a:r>
            <a:r>
              <a:rPr lang="en-US" sz="1600" smtClean="0"/>
              <a:t>limit the margin of interpretation </a:t>
            </a:r>
            <a:r>
              <a:rPr lang="en-US" sz="1600" smtClean="0">
                <a:sym typeface="Wingdings" pitchFamily="2" charset="2"/>
              </a:rPr>
              <a:t>for persons with mathematical background</a:t>
            </a:r>
          </a:p>
          <a:p>
            <a:pPr lvl="1"/>
            <a:r>
              <a:rPr lang="en-US" sz="1600" smtClean="0">
                <a:sym typeface="Wingdings" pitchFamily="2" charset="2"/>
              </a:rPr>
              <a:t>Formal models are based on an appropriate meta model which provide </a:t>
            </a:r>
            <a:r>
              <a:rPr lang="en-US" sz="1600" smtClean="0"/>
              <a:t>formal syntax and semantic</a:t>
            </a:r>
          </a:p>
          <a:p>
            <a:pPr lvl="1"/>
            <a:r>
              <a:rPr lang="en-US" sz="1600" b="1" smtClean="0">
                <a:sym typeface="Wingdings" pitchFamily="2" charset="2"/>
              </a:rPr>
              <a:t>Aim</a:t>
            </a:r>
            <a:r>
              <a:rPr lang="en-US" sz="1600" smtClean="0">
                <a:sym typeface="Wingdings" pitchFamily="2" charset="2"/>
              </a:rPr>
              <a:t>: Rules should be covered to a high degree in a formal model</a:t>
            </a:r>
          </a:p>
        </p:txBody>
      </p:sp>
      <p:sp>
        <p:nvSpPr>
          <p:cNvPr id="4" name="Foliennummernplatzhalter 3"/>
          <p:cNvSpPr>
            <a:spLocks noGrp="1"/>
          </p:cNvSpPr>
          <p:nvPr>
            <p:ph type="sldNum" sz="quarter" idx="12"/>
          </p:nvPr>
        </p:nvSpPr>
        <p:spPr/>
        <p:txBody>
          <a:bodyPr/>
          <a:lstStyle/>
          <a:p>
            <a:pPr>
              <a:defRPr/>
            </a:pPr>
            <a:r>
              <a:rPr lang="en-US" smtClean="0"/>
              <a:t>Page </a:t>
            </a:r>
            <a:fld id="{94450377-956C-43C0-9D71-068FB72F1616}" type="slidenum">
              <a:rPr lang="en-US" smtClean="0"/>
              <a:pPr>
                <a:defRPr/>
              </a:pPr>
              <a:t>10</a:t>
            </a:fld>
            <a:endParaRPr lang="en-US"/>
          </a:p>
        </p:txBody>
      </p:sp>
      <p:pic>
        <p:nvPicPr>
          <p:cNvPr id="13317" name="Picture 5" descr="v:\Office\Cliparts\FILES\PFILES\MSOFFICE\MEDIA\CNTCD1\Animated\j0283267.gif"/>
          <p:cNvPicPr>
            <a:picLocks noChangeAspect="1" noChangeArrowheads="1" noCrop="1"/>
          </p:cNvPicPr>
          <p:nvPr/>
        </p:nvPicPr>
        <p:blipFill>
          <a:blip r:embed="rId3" cstate="print"/>
          <a:srcRect/>
          <a:stretch>
            <a:fillRect/>
          </a:stretch>
        </p:blipFill>
        <p:spPr bwMode="auto">
          <a:xfrm>
            <a:off x="3806825" y="5722938"/>
            <a:ext cx="1338263" cy="90487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5">
                                            <p:txEl>
                                              <p:pRg st="9" end="9"/>
                                            </p:txEl>
                                          </p:spTgt>
                                        </p:tgtEl>
                                        <p:attrNameLst>
                                          <p:attrName>style.visibility</p:attrName>
                                        </p:attrNameLst>
                                      </p:cBhvr>
                                      <p:to>
                                        <p:strVal val="visible"/>
                                      </p:to>
                                    </p:set>
                                    <p:animEffect transition="in" filter="blinds(horizontal)">
                                      <p:cBhvr>
                                        <p:cTn id="7" dur="500"/>
                                        <p:tgtEl>
                                          <p:spTgt spid="13315">
                                            <p:txEl>
                                              <p:pRg st="9" end="9"/>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3317"/>
                                        </p:tgtEl>
                                        <p:attrNameLst>
                                          <p:attrName>style.visibility</p:attrName>
                                        </p:attrNameLst>
                                      </p:cBhvr>
                                      <p:to>
                                        <p:strVal val="visible"/>
                                      </p:to>
                                    </p:set>
                                    <p:animEffect transition="in" filter="blinds(horizontal)">
                                      <p:cBhvr>
                                        <p:cTn id="10"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bgerundetes Rechteck 9"/>
          <p:cNvSpPr/>
          <p:nvPr/>
        </p:nvSpPr>
        <p:spPr>
          <a:xfrm>
            <a:off x="1427163" y="2076450"/>
            <a:ext cx="5683250" cy="896938"/>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de-DE" dirty="0"/>
          </a:p>
        </p:txBody>
      </p:sp>
      <p:sp>
        <p:nvSpPr>
          <p:cNvPr id="15363" name="Titel 1"/>
          <p:cNvSpPr>
            <a:spLocks noGrp="1"/>
          </p:cNvSpPr>
          <p:nvPr>
            <p:ph type="title"/>
          </p:nvPr>
        </p:nvSpPr>
        <p:spPr/>
        <p:txBody>
          <a:bodyPr/>
          <a:lstStyle/>
          <a:p>
            <a:r>
              <a:rPr lang="en-US" smtClean="0"/>
              <a:t>Modeling the European Filing Rules</a:t>
            </a:r>
          </a:p>
        </p:txBody>
      </p:sp>
      <p:sp>
        <p:nvSpPr>
          <p:cNvPr id="15364" name="Inhaltsplatzhalter 2"/>
          <p:cNvSpPr>
            <a:spLocks noGrp="1"/>
          </p:cNvSpPr>
          <p:nvPr>
            <p:ph idx="1"/>
          </p:nvPr>
        </p:nvSpPr>
        <p:spPr>
          <a:xfrm>
            <a:off x="457200" y="3162300"/>
            <a:ext cx="8229600" cy="3203575"/>
          </a:xfrm>
        </p:spPr>
        <p:txBody>
          <a:bodyPr/>
          <a:lstStyle/>
          <a:p>
            <a:r>
              <a:rPr lang="en-US" sz="1600" smtClean="0"/>
              <a:t>Object system comprises the clearly delimited real system and also its relevant environment.</a:t>
            </a:r>
          </a:p>
          <a:p>
            <a:pPr lvl="1"/>
            <a:r>
              <a:rPr lang="en-US" sz="1400" smtClean="0"/>
              <a:t>The object system is the XBRL instance document and the constraints defined on the preparation of XBRL instance documents. The constraints are based on the objects contained in an instance document and the relations among each other.</a:t>
            </a:r>
          </a:p>
          <a:p>
            <a:r>
              <a:rPr lang="en-US" sz="1600" smtClean="0"/>
              <a:t>Meta model provides model components, rules on how to combine components and the meaning (semantic)  for the components and relations. </a:t>
            </a:r>
          </a:p>
          <a:p>
            <a:pPr lvl="1"/>
            <a:r>
              <a:rPr lang="en-US" sz="1400" smtClean="0"/>
              <a:t>UML class diagram to describe the structure of the XBRL instance by showing the classes, their attributes and possible methods.</a:t>
            </a:r>
          </a:p>
          <a:p>
            <a:pPr lvl="1"/>
            <a:r>
              <a:rPr lang="en-US" sz="1400" smtClean="0"/>
              <a:t>OCL (Object Constraint </a:t>
            </a:r>
            <a:r>
              <a:rPr lang="en-US" sz="1400" smtClean="0">
                <a:solidFill>
                  <a:schemeClr val="hlink"/>
                </a:solidFill>
              </a:rPr>
              <a:t>L</a:t>
            </a:r>
            <a:r>
              <a:rPr lang="en-US" sz="1400" smtClean="0"/>
              <a:t>anguage) is a formal language for specifications</a:t>
            </a:r>
            <a:r>
              <a:rPr lang="en-US" sz="1400" smtClean="0">
                <a:solidFill>
                  <a:schemeClr val="hlink"/>
                </a:solidFill>
              </a:rPr>
              <a:t>,</a:t>
            </a:r>
            <a:r>
              <a:rPr lang="en-US" sz="1400" smtClean="0"/>
              <a:t> which refers to an UML model to describe constraints about the objects in the model.</a:t>
            </a:r>
          </a:p>
          <a:p>
            <a:r>
              <a:rPr lang="en-US" sz="1600" smtClean="0"/>
              <a:t>Model system must be consistent and complete. It must reflect the structure </a:t>
            </a:r>
            <a:br>
              <a:rPr lang="en-US" sz="1600" smtClean="0"/>
            </a:br>
            <a:r>
              <a:rPr lang="en-US" sz="1600" smtClean="0"/>
              <a:t>of the object system.</a:t>
            </a:r>
          </a:p>
          <a:p>
            <a:endParaRPr lang="en-US" sz="1400" smtClean="0"/>
          </a:p>
          <a:p>
            <a:endParaRPr lang="en-US" sz="1400" smtClean="0"/>
          </a:p>
          <a:p>
            <a:pPr lvl="1"/>
            <a:endParaRPr lang="en-US" sz="1400" smtClean="0"/>
          </a:p>
          <a:p>
            <a:endParaRPr lang="en-US" smtClean="0"/>
          </a:p>
        </p:txBody>
      </p:sp>
      <p:sp>
        <p:nvSpPr>
          <p:cNvPr id="4" name="Foliennummernplatzhalter 3"/>
          <p:cNvSpPr>
            <a:spLocks noGrp="1"/>
          </p:cNvSpPr>
          <p:nvPr>
            <p:ph type="sldNum" sz="quarter" idx="12"/>
          </p:nvPr>
        </p:nvSpPr>
        <p:spPr/>
        <p:txBody>
          <a:bodyPr/>
          <a:lstStyle/>
          <a:p>
            <a:pPr>
              <a:defRPr/>
            </a:pPr>
            <a:r>
              <a:rPr lang="en-US" dirty="0" smtClean="0"/>
              <a:t>Page </a:t>
            </a:r>
            <a:fld id="{A34053B1-CBDD-417B-8460-7449EF4F4425}" type="slidenum">
              <a:rPr lang="en-US" smtClean="0"/>
              <a:pPr>
                <a:defRPr/>
              </a:pPr>
              <a:t>11</a:t>
            </a:fld>
            <a:endParaRPr lang="en-US" dirty="0"/>
          </a:p>
        </p:txBody>
      </p:sp>
      <p:sp>
        <p:nvSpPr>
          <p:cNvPr id="5" name="Ellipse 4"/>
          <p:cNvSpPr/>
          <p:nvPr/>
        </p:nvSpPr>
        <p:spPr>
          <a:xfrm>
            <a:off x="1598613" y="2282825"/>
            <a:ext cx="1308100" cy="554038"/>
          </a:xfrm>
          <a:prstGeom prst="ellipse">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r>
              <a:rPr lang="en-US" sz="1600" b="1" dirty="0">
                <a:solidFill>
                  <a:schemeClr val="bg1">
                    <a:lumMod val="20000"/>
                    <a:lumOff val="80000"/>
                  </a:schemeClr>
                </a:solidFill>
              </a:rPr>
              <a:t>Object system</a:t>
            </a:r>
          </a:p>
        </p:txBody>
      </p:sp>
      <p:sp>
        <p:nvSpPr>
          <p:cNvPr id="6" name="Rechteck 5"/>
          <p:cNvSpPr/>
          <p:nvPr/>
        </p:nvSpPr>
        <p:spPr>
          <a:xfrm>
            <a:off x="5605463" y="2301875"/>
            <a:ext cx="1277937" cy="484188"/>
          </a:xfrm>
          <a:prstGeom prst="rect">
            <a:avLst/>
          </a:prstGeom>
        </p:spPr>
        <p:style>
          <a:lnRef idx="1">
            <a:schemeClr val="accent6"/>
          </a:lnRef>
          <a:fillRef idx="3">
            <a:schemeClr val="accent6"/>
          </a:fillRef>
          <a:effectRef idx="2">
            <a:schemeClr val="accent6"/>
          </a:effectRef>
          <a:fontRef idx="minor">
            <a:schemeClr val="lt1"/>
          </a:fontRef>
        </p:style>
        <p:txBody>
          <a:bodyPr anchor="ctr"/>
          <a:lstStyle/>
          <a:p>
            <a:pPr algn="ctr">
              <a:defRPr/>
            </a:pPr>
            <a:r>
              <a:rPr lang="en-US" sz="1600" b="1" dirty="0">
                <a:solidFill>
                  <a:schemeClr val="bg1">
                    <a:lumMod val="20000"/>
                    <a:lumOff val="80000"/>
                  </a:schemeClr>
                </a:solidFill>
              </a:rPr>
              <a:t>Model system</a:t>
            </a:r>
          </a:p>
        </p:txBody>
      </p:sp>
      <p:cxnSp>
        <p:nvCxnSpPr>
          <p:cNvPr id="8" name="Gerade Verbindung mit Pfeil 7"/>
          <p:cNvCxnSpPr>
            <a:stCxn id="5" idx="6"/>
            <a:endCxn id="6" idx="1"/>
          </p:cNvCxnSpPr>
          <p:nvPr/>
        </p:nvCxnSpPr>
        <p:spPr>
          <a:xfrm flipV="1">
            <a:off x="2906713" y="2543175"/>
            <a:ext cx="2698750" cy="174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9" name="Ellipse 8"/>
          <p:cNvSpPr/>
          <p:nvPr/>
        </p:nvSpPr>
        <p:spPr>
          <a:xfrm>
            <a:off x="5595938" y="1136650"/>
            <a:ext cx="1309687" cy="554038"/>
          </a:xfrm>
          <a:prstGeom prst="ellipse">
            <a:avLst/>
          </a:prstGeom>
        </p:spPr>
        <p:style>
          <a:lnRef idx="1">
            <a:schemeClr val="accent5"/>
          </a:lnRef>
          <a:fillRef idx="3">
            <a:schemeClr val="accent5"/>
          </a:fillRef>
          <a:effectRef idx="2">
            <a:schemeClr val="accent5"/>
          </a:effectRef>
          <a:fontRef idx="minor">
            <a:schemeClr val="lt1"/>
          </a:fontRef>
        </p:style>
        <p:txBody>
          <a:bodyPr anchor="ctr"/>
          <a:lstStyle/>
          <a:p>
            <a:pPr algn="ctr">
              <a:defRPr/>
            </a:pPr>
            <a:r>
              <a:rPr lang="en-US" sz="1600" b="1" dirty="0">
                <a:solidFill>
                  <a:schemeClr val="bg1">
                    <a:lumMod val="20000"/>
                    <a:lumOff val="80000"/>
                  </a:schemeClr>
                </a:solidFill>
              </a:rPr>
              <a:t>Meta model</a:t>
            </a:r>
          </a:p>
        </p:txBody>
      </p:sp>
      <p:cxnSp>
        <p:nvCxnSpPr>
          <p:cNvPr id="11" name="Gerade Verbindung mit Pfeil 10"/>
          <p:cNvCxnSpPr>
            <a:stCxn id="9" idx="4"/>
            <a:endCxn id="6" idx="0"/>
          </p:cNvCxnSpPr>
          <p:nvPr/>
        </p:nvCxnSpPr>
        <p:spPr>
          <a:xfrm flipH="1">
            <a:off x="6245225" y="1690688"/>
            <a:ext cx="4763" cy="61118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4" name="Textfeld 13"/>
          <p:cNvSpPr txBox="1"/>
          <p:nvPr/>
        </p:nvSpPr>
        <p:spPr>
          <a:xfrm>
            <a:off x="3768725" y="2262188"/>
            <a:ext cx="1058863" cy="339725"/>
          </a:xfrm>
          <a:prstGeom prst="rect">
            <a:avLst/>
          </a:prstGeom>
          <a:noFill/>
        </p:spPr>
        <p:txBody>
          <a:bodyPr>
            <a:spAutoFit/>
          </a:bodyPr>
          <a:lstStyle/>
          <a:p>
            <a:pPr>
              <a:defRPr/>
            </a:pPr>
            <a:r>
              <a:rPr lang="en-US" sz="1600" dirty="0">
                <a:solidFill>
                  <a:schemeClr val="accent6">
                    <a:lumMod val="75000"/>
                  </a:schemeClr>
                </a:solidFill>
              </a:rPr>
              <a:t>modeling</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p:txBody>
          <a:bodyPr/>
          <a:lstStyle/>
          <a:p>
            <a:r>
              <a:rPr lang="de-DE" smtClean="0"/>
              <a:t>Draft model system for EFR</a:t>
            </a:r>
          </a:p>
        </p:txBody>
      </p:sp>
      <p:sp>
        <p:nvSpPr>
          <p:cNvPr id="4" name="Foliennummernplatzhalter 3"/>
          <p:cNvSpPr>
            <a:spLocks noGrp="1"/>
          </p:cNvSpPr>
          <p:nvPr>
            <p:ph type="sldNum" sz="quarter" idx="12"/>
          </p:nvPr>
        </p:nvSpPr>
        <p:spPr/>
        <p:txBody>
          <a:bodyPr/>
          <a:lstStyle/>
          <a:p>
            <a:pPr>
              <a:defRPr/>
            </a:pPr>
            <a:r>
              <a:rPr lang="en-US" smtClean="0"/>
              <a:t>Page </a:t>
            </a:r>
            <a:fld id="{99B2C760-B36C-45CC-A448-F6262117FF42}" type="slidenum">
              <a:rPr lang="en-US" smtClean="0"/>
              <a:pPr>
                <a:defRPr/>
              </a:pPr>
              <a:t>12</a:t>
            </a:fld>
            <a:endParaRPr lang="en-US"/>
          </a:p>
        </p:txBody>
      </p:sp>
      <p:pic>
        <p:nvPicPr>
          <p:cNvPr id="16388" name="Picture 2" descr="\\HomedirFiler01.zentrale.in.bundesbank.de.\homedirs01$\d2504ks\Eigene Dateien\EBA XBRL Subgroup\CEN-XBRL WG\documents\CWA1\UML-filing-rules.jpg"/>
          <p:cNvPicPr>
            <a:picLocks noChangeAspect="1" noChangeArrowheads="1"/>
          </p:cNvPicPr>
          <p:nvPr/>
        </p:nvPicPr>
        <p:blipFill>
          <a:blip r:embed="rId3" cstate="print"/>
          <a:srcRect/>
          <a:stretch>
            <a:fillRect/>
          </a:stretch>
        </p:blipFill>
        <p:spPr bwMode="auto">
          <a:xfrm>
            <a:off x="860425" y="1200150"/>
            <a:ext cx="7138988" cy="5208588"/>
          </a:xfrm>
          <a:prstGeom prst="rect">
            <a:avLst/>
          </a:prstGeom>
          <a:noFill/>
          <a:ln w="9525">
            <a:noFill/>
            <a:miter lim="800000"/>
            <a:headEnd/>
            <a:tailEnd/>
          </a:ln>
        </p:spPr>
      </p:pic>
      <p:pic>
        <p:nvPicPr>
          <p:cNvPr id="16389" name="Picture 3"/>
          <p:cNvPicPr>
            <a:picLocks noChangeAspect="1" noChangeArrowheads="1"/>
          </p:cNvPicPr>
          <p:nvPr/>
        </p:nvPicPr>
        <p:blipFill>
          <a:blip r:embed="rId4" cstate="print"/>
          <a:srcRect/>
          <a:stretch>
            <a:fillRect/>
          </a:stretch>
        </p:blipFill>
        <p:spPr bwMode="auto">
          <a:xfrm>
            <a:off x="4006850" y="1531938"/>
            <a:ext cx="4343400" cy="647700"/>
          </a:xfrm>
          <a:prstGeom prst="rect">
            <a:avLst/>
          </a:prstGeom>
          <a:noFill/>
          <a:ln w="9525">
            <a:noFill/>
            <a:miter lim="800000"/>
            <a:headEnd/>
            <a:tailEnd/>
          </a:ln>
        </p:spPr>
      </p:pic>
      <p:pic>
        <p:nvPicPr>
          <p:cNvPr id="16390" name="Picture 4"/>
          <p:cNvPicPr>
            <a:picLocks noChangeAspect="1" noChangeArrowheads="1"/>
          </p:cNvPicPr>
          <p:nvPr/>
        </p:nvPicPr>
        <p:blipFill>
          <a:blip r:embed="rId5" cstate="print"/>
          <a:srcRect/>
          <a:stretch>
            <a:fillRect/>
          </a:stretch>
        </p:blipFill>
        <p:spPr bwMode="auto">
          <a:xfrm>
            <a:off x="3895725" y="5329238"/>
            <a:ext cx="4017963" cy="60801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r>
              <a:rPr lang="en-US" sz="3600" smtClean="0"/>
              <a:t>Collaborative work progresses in XBRL Wiki</a:t>
            </a:r>
          </a:p>
        </p:txBody>
      </p:sp>
      <p:sp>
        <p:nvSpPr>
          <p:cNvPr id="4" name="Foliennummernplatzhalter 3"/>
          <p:cNvSpPr>
            <a:spLocks noGrp="1"/>
          </p:cNvSpPr>
          <p:nvPr>
            <p:ph type="sldNum" sz="quarter" idx="12"/>
          </p:nvPr>
        </p:nvSpPr>
        <p:spPr/>
        <p:txBody>
          <a:bodyPr/>
          <a:lstStyle/>
          <a:p>
            <a:pPr>
              <a:defRPr/>
            </a:pPr>
            <a:r>
              <a:rPr lang="en-US" smtClean="0"/>
              <a:t>Page </a:t>
            </a:r>
            <a:fld id="{5991EDD2-7468-49CE-899D-98767DB330E7}" type="slidenum">
              <a:rPr lang="en-US" smtClean="0"/>
              <a:pPr>
                <a:defRPr/>
              </a:pPr>
              <a:t>13</a:t>
            </a:fld>
            <a:endParaRPr lang="en-US"/>
          </a:p>
        </p:txBody>
      </p:sp>
      <p:pic>
        <p:nvPicPr>
          <p:cNvPr id="17412" name="Picture 2"/>
          <p:cNvPicPr>
            <a:picLocks noChangeAspect="1" noChangeArrowheads="1"/>
          </p:cNvPicPr>
          <p:nvPr/>
        </p:nvPicPr>
        <p:blipFill>
          <a:blip r:embed="rId3" cstate="print"/>
          <a:srcRect/>
          <a:stretch>
            <a:fillRect/>
          </a:stretch>
        </p:blipFill>
        <p:spPr bwMode="auto">
          <a:xfrm>
            <a:off x="1512888" y="1311275"/>
            <a:ext cx="5716587" cy="4625975"/>
          </a:xfrm>
          <a:prstGeom prst="rect">
            <a:avLst/>
          </a:prstGeom>
          <a:noFill/>
          <a:ln w="9525">
            <a:noFill/>
            <a:miter lim="800000"/>
            <a:headEnd/>
            <a:tailEnd/>
          </a:ln>
        </p:spPr>
      </p:pic>
      <p:sp>
        <p:nvSpPr>
          <p:cNvPr id="17413" name="Textfeld 5"/>
          <p:cNvSpPr txBox="1">
            <a:spLocks noChangeArrowheads="1"/>
          </p:cNvSpPr>
          <p:nvPr/>
        </p:nvSpPr>
        <p:spPr bwMode="auto">
          <a:xfrm>
            <a:off x="1065213" y="6038850"/>
            <a:ext cx="6873875" cy="400050"/>
          </a:xfrm>
          <a:prstGeom prst="rect">
            <a:avLst/>
          </a:prstGeom>
          <a:noFill/>
          <a:ln w="9525">
            <a:noFill/>
            <a:miter lim="800000"/>
            <a:headEnd/>
            <a:tailEnd/>
          </a:ln>
        </p:spPr>
        <p:txBody>
          <a:bodyPr>
            <a:spAutoFit/>
          </a:bodyPr>
          <a:lstStyle/>
          <a:p>
            <a:r>
              <a:rPr lang="de-DE" sz="2000"/>
              <a:t>http://xbrlwiki.info/index.php?title=European_Filing_Rules</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en-US" smtClean="0"/>
              <a:t>How to contribute</a:t>
            </a:r>
          </a:p>
        </p:txBody>
      </p:sp>
      <p:sp>
        <p:nvSpPr>
          <p:cNvPr id="18435" name="Inhaltsplatzhalter 2"/>
          <p:cNvSpPr>
            <a:spLocks noGrp="1"/>
          </p:cNvSpPr>
          <p:nvPr>
            <p:ph idx="1"/>
          </p:nvPr>
        </p:nvSpPr>
        <p:spPr/>
        <p:txBody>
          <a:bodyPr/>
          <a:lstStyle/>
          <a:p>
            <a:r>
              <a:rPr lang="en-US" smtClean="0"/>
              <a:t>Take part in the discussions on XBRL Wiki</a:t>
            </a:r>
          </a:p>
          <a:p>
            <a:pPr lvl="2"/>
            <a:r>
              <a:rPr lang="en-US" smtClean="0"/>
              <a:t>Login request via info@eurofiling.info</a:t>
            </a:r>
          </a:p>
          <a:p>
            <a:r>
              <a:rPr lang="en-US" smtClean="0"/>
              <a:t>Via Google group CEN-WS-XBRL-CWA1</a:t>
            </a:r>
          </a:p>
        </p:txBody>
      </p:sp>
      <p:sp>
        <p:nvSpPr>
          <p:cNvPr id="4" name="Foliennummernplatzhalter 3"/>
          <p:cNvSpPr>
            <a:spLocks noGrp="1"/>
          </p:cNvSpPr>
          <p:nvPr>
            <p:ph type="sldNum" sz="quarter" idx="12"/>
          </p:nvPr>
        </p:nvSpPr>
        <p:spPr/>
        <p:txBody>
          <a:bodyPr/>
          <a:lstStyle/>
          <a:p>
            <a:pPr>
              <a:defRPr/>
            </a:pPr>
            <a:r>
              <a:rPr lang="en-US" smtClean="0"/>
              <a:t>Page </a:t>
            </a:r>
            <a:fld id="{53C00C8F-EC44-472D-BA35-EA4DA519BECF}" type="slidenum">
              <a:rPr lang="en-US" smtClean="0"/>
              <a:pPr>
                <a:defRPr/>
              </a:pPr>
              <a:t>14</a:t>
            </a:fld>
            <a:endParaRPr lang="en-US"/>
          </a:p>
        </p:txBody>
      </p:sp>
      <p:pic>
        <p:nvPicPr>
          <p:cNvPr id="18437" name="Picture 5"/>
          <p:cNvPicPr>
            <a:picLocks noChangeAspect="1" noChangeArrowheads="1"/>
          </p:cNvPicPr>
          <p:nvPr/>
        </p:nvPicPr>
        <p:blipFill>
          <a:blip r:embed="rId3" cstate="print"/>
          <a:srcRect/>
          <a:stretch>
            <a:fillRect/>
          </a:stretch>
        </p:blipFill>
        <p:spPr bwMode="auto">
          <a:xfrm>
            <a:off x="2084388" y="3130550"/>
            <a:ext cx="4324350" cy="3552825"/>
          </a:xfrm>
          <a:prstGeom prst="rect">
            <a:avLst/>
          </a:prstGeom>
          <a:noFill/>
          <a:ln w="9525">
            <a:noFill/>
            <a:miter lim="800000"/>
            <a:headEnd/>
            <a:tailEnd/>
          </a:ln>
        </p:spPr>
      </p:pic>
      <p:sp>
        <p:nvSpPr>
          <p:cNvPr id="7" name="Legende mit Linie 2 6"/>
          <p:cNvSpPr/>
          <p:nvPr/>
        </p:nvSpPr>
        <p:spPr>
          <a:xfrm>
            <a:off x="4127500" y="4529138"/>
            <a:ext cx="1709738" cy="393700"/>
          </a:xfrm>
          <a:prstGeom prst="borderCallout2">
            <a:avLst>
              <a:gd name="adj1" fmla="val 34028"/>
              <a:gd name="adj2" fmla="val -6833"/>
              <a:gd name="adj3" fmla="val 34028"/>
              <a:gd name="adj4" fmla="val -23167"/>
              <a:gd name="adj5" fmla="val -201569"/>
              <a:gd name="adj6" fmla="val -56667"/>
            </a:avLst>
          </a:prstGeom>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en-US" b="1">
                <a:solidFill>
                  <a:srgbClr val="0070C0"/>
                </a:solidFill>
              </a:rPr>
              <a:t>discussion</a:t>
            </a: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en-US" smtClean="0"/>
              <a:t>Next steps</a:t>
            </a:r>
          </a:p>
        </p:txBody>
      </p:sp>
      <p:sp>
        <p:nvSpPr>
          <p:cNvPr id="19459" name="Inhaltsplatzhalter 2"/>
          <p:cNvSpPr>
            <a:spLocks noGrp="1"/>
          </p:cNvSpPr>
          <p:nvPr>
            <p:ph idx="1"/>
          </p:nvPr>
        </p:nvSpPr>
        <p:spPr/>
        <p:txBody>
          <a:bodyPr/>
          <a:lstStyle/>
          <a:p>
            <a:r>
              <a:rPr lang="en-US" smtClean="0"/>
              <a:t>Non-normative document on European Data Point Model</a:t>
            </a:r>
          </a:p>
          <a:p>
            <a:pPr lvl="1"/>
            <a:r>
              <a:rPr lang="en-US" smtClean="0"/>
              <a:t>Identification of its characteristics</a:t>
            </a:r>
          </a:p>
          <a:p>
            <a:pPr lvl="1"/>
            <a:r>
              <a:rPr lang="en-US" smtClean="0"/>
              <a:t>Describe its objects and their relations</a:t>
            </a:r>
          </a:p>
          <a:p>
            <a:pPr lvl="1"/>
            <a:r>
              <a:rPr lang="en-US" smtClean="0"/>
              <a:t>Define rules to be followed for</a:t>
            </a:r>
          </a:p>
          <a:p>
            <a:pPr lvl="2"/>
            <a:r>
              <a:rPr lang="en-US" smtClean="0"/>
              <a:t>Creating data formats</a:t>
            </a:r>
          </a:p>
          <a:p>
            <a:pPr lvl="2"/>
            <a:r>
              <a:rPr lang="en-US" smtClean="0"/>
              <a:t>Ease the understanding for business experts</a:t>
            </a:r>
          </a:p>
          <a:p>
            <a:pPr lvl="2"/>
            <a:r>
              <a:rPr lang="en-US" smtClean="0"/>
              <a:t>Supporting the implementation of interfaces</a:t>
            </a:r>
          </a:p>
          <a:p>
            <a:pPr lvl="2"/>
            <a:r>
              <a:rPr lang="en-US" smtClean="0"/>
              <a:t>Combining related reporting frameworks</a:t>
            </a:r>
          </a:p>
          <a:p>
            <a:pPr lvl="2"/>
            <a:r>
              <a:rPr lang="en-US" smtClean="0"/>
              <a:t>Creating data structures to be used in data warehouses</a:t>
            </a:r>
          </a:p>
          <a:p>
            <a:pPr lvl="1"/>
            <a:r>
              <a:rPr lang="en-US" smtClean="0"/>
              <a:t>Creation of a formal model to ease the implementation</a:t>
            </a:r>
            <a:endParaRPr lang="de-DE" smtClean="0"/>
          </a:p>
        </p:txBody>
      </p:sp>
      <p:sp>
        <p:nvSpPr>
          <p:cNvPr id="4" name="Foliennummernplatzhalter 3"/>
          <p:cNvSpPr>
            <a:spLocks noGrp="1"/>
          </p:cNvSpPr>
          <p:nvPr>
            <p:ph type="sldNum" sz="quarter" idx="12"/>
          </p:nvPr>
        </p:nvSpPr>
        <p:spPr/>
        <p:txBody>
          <a:bodyPr/>
          <a:lstStyle/>
          <a:p>
            <a:pPr>
              <a:defRPr/>
            </a:pPr>
            <a:r>
              <a:rPr lang="en-US" smtClean="0"/>
              <a:t>Page </a:t>
            </a:r>
            <a:fld id="{64D08AB7-E68B-45BA-BE3A-C0D5B5575EB9}" type="slidenum">
              <a:rPr lang="en-US" smtClean="0"/>
              <a:pPr>
                <a:defRPr/>
              </a:pPr>
              <a:t>15</a:t>
            </a:fld>
            <a:endParaRPr lang="en-US"/>
          </a:p>
        </p:txBody>
      </p:sp>
      <p:sp>
        <p:nvSpPr>
          <p:cNvPr id="13" name="Zagięty narożnik 38"/>
          <p:cNvSpPr/>
          <p:nvPr/>
        </p:nvSpPr>
        <p:spPr>
          <a:xfrm>
            <a:off x="6292850" y="2757488"/>
            <a:ext cx="1731963" cy="1047750"/>
          </a:xfrm>
          <a:prstGeom prst="foldedCorner">
            <a:avLst/>
          </a:prstGeom>
          <a:solidFill>
            <a:sysClr val="window" lastClr="FFFFFF">
              <a:alpha val="77000"/>
            </a:sysClr>
          </a:solidFill>
          <a:ln w="25400" cap="flat" cmpd="sng" algn="ctr">
            <a:solidFill>
              <a:schemeClr val="tx1"/>
            </a:solidFill>
            <a:prstDash val="solid"/>
          </a:ln>
          <a:effectLst/>
        </p:spPr>
        <p:txBody>
          <a:bodyPr/>
          <a:lstStyle/>
          <a:p>
            <a:pPr algn="ctr" fontAlgn="auto">
              <a:spcBef>
                <a:spcPts val="0"/>
              </a:spcBef>
              <a:spcAft>
                <a:spcPts val="0"/>
              </a:spcAft>
              <a:defRPr/>
            </a:pPr>
            <a:r>
              <a:rPr lang="de-DE" sz="1600" b="1" kern="0" dirty="0">
                <a:solidFill>
                  <a:sysClr val="windowText" lastClr="000000"/>
                </a:solidFill>
                <a:latin typeface="+mj-lt"/>
                <a:cs typeface="Calibri" pitchFamily="34" charset="0"/>
              </a:rPr>
              <a:t>Data Point Model</a:t>
            </a:r>
          </a:p>
        </p:txBody>
      </p:sp>
      <p:graphicFrame>
        <p:nvGraphicFramePr>
          <p:cNvPr id="14" name="Tabela 39"/>
          <p:cNvGraphicFramePr>
            <a:graphicFrameLocks noGrp="1"/>
          </p:cNvGraphicFramePr>
          <p:nvPr/>
        </p:nvGraphicFramePr>
        <p:xfrm>
          <a:off x="6692900" y="3157538"/>
          <a:ext cx="625475" cy="466725"/>
        </p:xfrm>
        <a:graphic>
          <a:graphicData uri="http://schemas.openxmlformats.org/drawingml/2006/table">
            <a:tbl>
              <a:tblPr firstRow="1" firstCol="1"/>
              <a:tblGrid>
                <a:gridCol w="208280"/>
                <a:gridCol w="208280"/>
                <a:gridCol w="208280"/>
              </a:tblGrid>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aphicFrame>
        <p:nvGraphicFramePr>
          <p:cNvPr id="15" name="Tabela 40"/>
          <p:cNvGraphicFramePr>
            <a:graphicFrameLocks noGrp="1"/>
          </p:cNvGraphicFramePr>
          <p:nvPr/>
        </p:nvGraphicFramePr>
        <p:xfrm>
          <a:off x="6546850" y="3259138"/>
          <a:ext cx="625475" cy="466725"/>
        </p:xfrm>
        <a:graphic>
          <a:graphicData uri="http://schemas.openxmlformats.org/drawingml/2006/table">
            <a:tbl>
              <a:tblPr firstRow="1" firstCol="1"/>
              <a:tblGrid>
                <a:gridCol w="208280"/>
                <a:gridCol w="208280"/>
                <a:gridCol w="208280"/>
              </a:tblGrid>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508000" y="2624138"/>
            <a:ext cx="8229600" cy="1143000"/>
          </a:xfrm>
        </p:spPr>
        <p:txBody>
          <a:bodyPr/>
          <a:lstStyle/>
          <a:p>
            <a:pPr eaLnBrk="1" hangingPunct="1"/>
            <a:r>
              <a:rPr lang="sv-SE" smtClean="0"/>
              <a:t>Thanks for your attention </a:t>
            </a:r>
          </a:p>
        </p:txBody>
      </p:sp>
      <p:sp>
        <p:nvSpPr>
          <p:cNvPr id="6" name="Platshållare för bildnummer 5"/>
          <p:cNvSpPr txBox="1">
            <a:spLocks noGrp="1"/>
          </p:cNvSpPr>
          <p:nvPr/>
        </p:nvSpPr>
        <p:spPr>
          <a:xfrm>
            <a:off x="468313" y="6356350"/>
            <a:ext cx="2303462" cy="365125"/>
          </a:xfrm>
          <a:prstGeom prst="rect">
            <a:avLst/>
          </a:prstGeom>
          <a:noFill/>
        </p:spPr>
        <p:txBody>
          <a:bodyPr anchor="ctr"/>
          <a:lstStyle/>
          <a:p>
            <a:pPr fontAlgn="auto">
              <a:spcBef>
                <a:spcPts val="0"/>
              </a:spcBef>
              <a:spcAft>
                <a:spcPts val="0"/>
              </a:spcAft>
              <a:defRPr/>
            </a:pPr>
            <a:r>
              <a:rPr lang="en-US" sz="1400" b="1">
                <a:solidFill>
                  <a:srgbClr val="074B7D"/>
                </a:solidFill>
                <a:latin typeface="+mn-lt"/>
              </a:rPr>
              <a:t>Page </a:t>
            </a:r>
            <a:fld id="{DFDA8C7C-5934-4382-83CC-20B9CF838927}" type="slidenum">
              <a:rPr lang="en-US" sz="1400" b="1">
                <a:solidFill>
                  <a:srgbClr val="074B7D"/>
                </a:solidFill>
                <a:latin typeface="+mn-lt"/>
              </a:rPr>
              <a:pPr fontAlgn="auto">
                <a:spcBef>
                  <a:spcPts val="0"/>
                </a:spcBef>
                <a:spcAft>
                  <a:spcPts val="0"/>
                </a:spcAft>
                <a:defRPr/>
              </a:pPr>
              <a:t>16</a:t>
            </a:fld>
            <a:endParaRPr lang="en-US" sz="1400" b="1">
              <a:solidFill>
                <a:srgbClr val="074B7D"/>
              </a:solidFill>
              <a:latin typeface="+mn-lt"/>
            </a:endParaRPr>
          </a:p>
        </p:txBody>
      </p:sp>
      <p:sp>
        <p:nvSpPr>
          <p:cNvPr id="20484" name="Text Box 8"/>
          <p:cNvSpPr txBox="1">
            <a:spLocks noChangeArrowheads="1"/>
          </p:cNvSpPr>
          <p:nvPr/>
        </p:nvSpPr>
        <p:spPr bwMode="auto">
          <a:xfrm>
            <a:off x="3140075" y="5089525"/>
            <a:ext cx="2724150" cy="366713"/>
          </a:xfrm>
          <a:prstGeom prst="rect">
            <a:avLst/>
          </a:prstGeom>
          <a:noFill/>
          <a:ln w="9525">
            <a:noFill/>
            <a:miter lim="800000"/>
            <a:headEnd/>
            <a:tailEnd/>
          </a:ln>
        </p:spPr>
        <p:txBody>
          <a:bodyPr wrap="none">
            <a:spAutoFit/>
          </a:bodyPr>
          <a:lstStyle/>
          <a:p>
            <a:r>
              <a:rPr lang="en-GB"/>
              <a:t>Comments or questions?</a:t>
            </a:r>
          </a:p>
        </p:txBody>
      </p:sp>
      <p:sp>
        <p:nvSpPr>
          <p:cNvPr id="20485" name="Text Box 9"/>
          <p:cNvSpPr txBox="1">
            <a:spLocks noChangeArrowheads="1"/>
          </p:cNvSpPr>
          <p:nvPr/>
        </p:nvSpPr>
        <p:spPr bwMode="auto">
          <a:xfrm>
            <a:off x="3316288" y="3956050"/>
            <a:ext cx="3305175" cy="369888"/>
          </a:xfrm>
          <a:prstGeom prst="rect">
            <a:avLst/>
          </a:prstGeom>
          <a:noFill/>
          <a:ln w="9525">
            <a:noFill/>
            <a:miter lim="800000"/>
            <a:headEnd/>
            <a:tailEnd/>
          </a:ln>
        </p:spPr>
        <p:txBody>
          <a:bodyPr wrap="none">
            <a:spAutoFit/>
          </a:bodyPr>
          <a:lstStyle/>
          <a:p>
            <a:r>
              <a:rPr lang="fr-LU"/>
              <a:t>katrin.heinze@bundesbank.de</a:t>
            </a:r>
            <a:endParaRPr lang="en-US"/>
          </a:p>
        </p:txBody>
      </p:sp>
      <p:sp>
        <p:nvSpPr>
          <p:cNvPr id="20486" name="Platshållare för sidfot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sz="1400">
                <a:solidFill>
                  <a:srgbClr val="074B7D"/>
                </a:solidFill>
                <a:latin typeface="Calibri" pitchFamily="34" charset="0"/>
              </a:rPr>
              <a:t>CWA1</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v-SE" smtClean="0"/>
              <a:t>Objectives</a:t>
            </a:r>
          </a:p>
        </p:txBody>
      </p:sp>
      <p:sp>
        <p:nvSpPr>
          <p:cNvPr id="6147" name="Rectangle 3"/>
          <p:cNvSpPr>
            <a:spLocks noGrp="1" noChangeArrowheads="1"/>
          </p:cNvSpPr>
          <p:nvPr>
            <p:ph idx="1"/>
          </p:nvPr>
        </p:nvSpPr>
        <p:spPr>
          <a:xfrm>
            <a:off x="457200" y="1600200"/>
            <a:ext cx="7883525" cy="4525963"/>
          </a:xfrm>
        </p:spPr>
        <p:txBody>
          <a:bodyPr/>
          <a:lstStyle/>
          <a:p>
            <a:pPr marL="0" indent="0" eaLnBrk="1" hangingPunct="1">
              <a:buFontTx/>
              <a:buNone/>
            </a:pPr>
            <a:r>
              <a:rPr lang="en-GB" sz="2400" b="1" smtClean="0"/>
              <a:t>Standardisation of the </a:t>
            </a:r>
          </a:p>
          <a:p>
            <a:pPr lvl="1" eaLnBrk="1" hangingPunct="1"/>
            <a:r>
              <a:rPr lang="en-GB" sz="2000" b="1" smtClean="0"/>
              <a:t>European XBRL architecture</a:t>
            </a:r>
            <a:r>
              <a:rPr lang="en-GB" sz="2000" smtClean="0"/>
              <a:t> and </a:t>
            </a:r>
            <a:r>
              <a:rPr lang="en-GB" sz="2000" b="1" smtClean="0"/>
              <a:t>common</a:t>
            </a:r>
            <a:r>
              <a:rPr lang="en-GB" sz="2000" smtClean="0"/>
              <a:t> </a:t>
            </a:r>
            <a:r>
              <a:rPr lang="en-GB" sz="2000" b="1" smtClean="0"/>
              <a:t>instance filing rules</a:t>
            </a:r>
            <a:r>
              <a:rPr lang="en-GB" sz="2000" smtClean="0"/>
              <a:t> to</a:t>
            </a:r>
          </a:p>
          <a:p>
            <a:pPr lvl="2" eaLnBrk="1" hangingPunct="1"/>
            <a:r>
              <a:rPr lang="en-GB" sz="1600" smtClean="0"/>
              <a:t>cover appropriately the list of harmonisation topics listed in Annex B of the CEN WS XBRL Business Plan</a:t>
            </a:r>
          </a:p>
          <a:p>
            <a:pPr lvl="2" eaLnBrk="1" hangingPunct="1"/>
            <a:r>
              <a:rPr lang="en-GB" sz="1600" smtClean="0"/>
              <a:t>Facilitate</a:t>
            </a:r>
            <a:r>
              <a:rPr lang="en-GB" sz="1600" smtClean="0">
                <a:solidFill>
                  <a:schemeClr val="folHlink"/>
                </a:solidFill>
              </a:rPr>
              <a:t> </a:t>
            </a:r>
            <a:r>
              <a:rPr lang="en-GB" sz="1600" smtClean="0"/>
              <a:t>transparency on the harmonised reporting data across Europe</a:t>
            </a:r>
          </a:p>
          <a:p>
            <a:pPr lvl="2" eaLnBrk="1" hangingPunct="1"/>
            <a:r>
              <a:rPr lang="en-GB" sz="1600" smtClean="0"/>
              <a:t>increase interoperability between services and applications</a:t>
            </a:r>
          </a:p>
          <a:p>
            <a:pPr lvl="2" eaLnBrk="1" hangingPunct="1"/>
            <a:r>
              <a:rPr lang="sv-SE" sz="1600" smtClean="0"/>
              <a:t>overcome lack of harmonisation in the use of the XBRL standards</a:t>
            </a:r>
          </a:p>
          <a:p>
            <a:pPr lvl="2" eaLnBrk="1" hangingPunct="1"/>
            <a:r>
              <a:rPr lang="sv-SE" sz="1600" smtClean="0"/>
              <a:t>reduce the reporting burden of international acting reporting entities by providing the possiblity to standardize the reporting processes</a:t>
            </a:r>
            <a:endParaRPr lang="en-GB" sz="1600" smtClean="0"/>
          </a:p>
          <a:p>
            <a:pPr marL="0" indent="0" eaLnBrk="1" hangingPunct="1">
              <a:buFontTx/>
              <a:buNone/>
            </a:pPr>
            <a:r>
              <a:rPr lang="en-GB" sz="2400" b="1" smtClean="0"/>
              <a:t>Definition of an </a:t>
            </a:r>
          </a:p>
          <a:p>
            <a:pPr lvl="1" eaLnBrk="1" hangingPunct="1"/>
            <a:r>
              <a:rPr lang="en-GB" sz="2000" b="1" smtClean="0"/>
              <a:t>European Data Point Methodology </a:t>
            </a:r>
            <a:r>
              <a:rPr lang="en-GB" sz="2000" smtClean="0"/>
              <a:t>to</a:t>
            </a:r>
          </a:p>
          <a:p>
            <a:pPr lvl="2" eaLnBrk="1" hangingPunct="1"/>
            <a:r>
              <a:rPr lang="en-GB" sz="1600" smtClean="0"/>
              <a:t>represent the requirements of European reporting frameworks in a data model</a:t>
            </a:r>
          </a:p>
          <a:p>
            <a:pPr lvl="2" eaLnBrk="1" hangingPunct="1"/>
            <a:r>
              <a:rPr lang="en-GB" sz="1600" smtClean="0"/>
              <a:t>link the business requirements with the technical transfer format</a:t>
            </a:r>
          </a:p>
          <a:p>
            <a:pPr lvl="2" eaLnBrk="1" hangingPunct="1"/>
            <a:r>
              <a:rPr lang="en-GB" sz="1600" smtClean="0"/>
              <a:t>create a human readable representation of the content and relations </a:t>
            </a:r>
            <a:br>
              <a:rPr lang="en-GB" sz="1600" smtClean="0"/>
            </a:br>
            <a:r>
              <a:rPr lang="en-GB" sz="1600" smtClean="0"/>
              <a:t>defined in XBRL</a:t>
            </a:r>
          </a:p>
        </p:txBody>
      </p:sp>
      <p:sp>
        <p:nvSpPr>
          <p:cNvPr id="6" name="Platshållare för bildnummer 5"/>
          <p:cNvSpPr>
            <a:spLocks noGrp="1"/>
          </p:cNvSpPr>
          <p:nvPr>
            <p:ph type="sldNum" sz="quarter" idx="12"/>
          </p:nvPr>
        </p:nvSpPr>
        <p:spPr/>
        <p:txBody>
          <a:bodyPr/>
          <a:lstStyle/>
          <a:p>
            <a:pPr>
              <a:defRPr/>
            </a:pPr>
            <a:r>
              <a:rPr lang="en-US" dirty="0"/>
              <a:t>Page </a:t>
            </a:r>
            <a:fld id="{7C221DA2-90F2-49DF-8E7F-7C0088889C1B}" type="slidenum">
              <a:rPr lang="en-US"/>
              <a:pPr>
                <a:defRPr/>
              </a:pPr>
              <a:t>2</a:t>
            </a:fld>
            <a:endParaRPr lang="en-US" dirty="0"/>
          </a:p>
        </p:txBody>
      </p:sp>
      <p:sp>
        <p:nvSpPr>
          <p:cNvPr id="6149" name="Platshållare för sidfot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sz="1400">
                <a:solidFill>
                  <a:srgbClr val="074B7D"/>
                </a:solidFill>
                <a:latin typeface="Calibri" pitchFamily="34" charset="0"/>
              </a:rPr>
              <a:t>CWA1</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p:txBody>
          <a:bodyPr/>
          <a:lstStyle/>
          <a:p>
            <a:r>
              <a:rPr lang="de-DE" smtClean="0"/>
              <a:t>Level of Harmonisation in Europe</a:t>
            </a:r>
          </a:p>
        </p:txBody>
      </p:sp>
      <p:sp>
        <p:nvSpPr>
          <p:cNvPr id="4" name="Foliennummernplatzhalter 3"/>
          <p:cNvSpPr>
            <a:spLocks noGrp="1"/>
          </p:cNvSpPr>
          <p:nvPr>
            <p:ph type="sldNum" sz="quarter" idx="12"/>
          </p:nvPr>
        </p:nvSpPr>
        <p:spPr/>
        <p:txBody>
          <a:bodyPr/>
          <a:lstStyle/>
          <a:p>
            <a:pPr>
              <a:defRPr/>
            </a:pPr>
            <a:r>
              <a:rPr lang="en-US" dirty="0" smtClean="0"/>
              <a:t>Page </a:t>
            </a:r>
            <a:fld id="{DD1A7F23-6149-41FD-BD92-B220CA8351DC}" type="slidenum">
              <a:rPr lang="en-US" smtClean="0"/>
              <a:pPr>
                <a:defRPr/>
              </a:pPr>
              <a:t>3</a:t>
            </a:fld>
            <a:endParaRPr lang="en-US" dirty="0"/>
          </a:p>
        </p:txBody>
      </p:sp>
      <p:sp>
        <p:nvSpPr>
          <p:cNvPr id="12" name="Strzałka w lewo i prawo 37"/>
          <p:cNvSpPr/>
          <p:nvPr/>
        </p:nvSpPr>
        <p:spPr>
          <a:xfrm>
            <a:off x="2560638" y="3694113"/>
            <a:ext cx="3024187" cy="428625"/>
          </a:xfrm>
          <a:prstGeom prst="lef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n-GB" sz="4000" kern="0" dirty="0">
              <a:solidFill>
                <a:sysClr val="windowText" lastClr="000000"/>
              </a:solidFill>
              <a:latin typeface="Calibri"/>
            </a:endParaRPr>
          </a:p>
        </p:txBody>
      </p:sp>
      <p:sp>
        <p:nvSpPr>
          <p:cNvPr id="13" name="Strzałka w lewo i prawo 37"/>
          <p:cNvSpPr/>
          <p:nvPr/>
        </p:nvSpPr>
        <p:spPr>
          <a:xfrm rot="5400000">
            <a:off x="2406650" y="3794125"/>
            <a:ext cx="3254375" cy="428625"/>
          </a:xfrm>
          <a:prstGeom prst="leftRightArrow">
            <a:avLst/>
          </a:prstGeom>
          <a:gradFill rotWithShape="1">
            <a:gsLst>
              <a:gs pos="0">
                <a:srgbClr val="4F81BD">
                  <a:tint val="50000"/>
                  <a:satMod val="300000"/>
                </a:srgbClr>
              </a:gs>
              <a:gs pos="35000">
                <a:srgbClr val="4F81BD">
                  <a:tint val="37000"/>
                  <a:satMod val="300000"/>
                </a:srgbClr>
              </a:gs>
              <a:gs pos="100000">
                <a:srgbClr val="4F81BD">
                  <a:tint val="15000"/>
                  <a:satMod val="350000"/>
                </a:srgbClr>
              </a:gs>
            </a:gsLst>
            <a:lin ang="16200000" scaled="1"/>
          </a:gra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n-GB" sz="4000" kern="0" dirty="0">
              <a:solidFill>
                <a:sysClr val="windowText" lastClr="000000"/>
              </a:solidFill>
              <a:latin typeface="Calibri"/>
            </a:endParaRPr>
          </a:p>
        </p:txBody>
      </p:sp>
      <p:pic>
        <p:nvPicPr>
          <p:cNvPr id="7174" name="Obraz 4"/>
          <p:cNvPicPr>
            <a:picLocks noChangeAspect="1"/>
          </p:cNvPicPr>
          <p:nvPr/>
        </p:nvPicPr>
        <p:blipFill>
          <a:blip r:embed="rId3" cstate="print"/>
          <a:srcRect/>
          <a:stretch>
            <a:fillRect/>
          </a:stretch>
        </p:blipFill>
        <p:spPr bwMode="auto">
          <a:xfrm>
            <a:off x="3548063" y="5554663"/>
            <a:ext cx="863600" cy="865187"/>
          </a:xfrm>
          <a:prstGeom prst="rect">
            <a:avLst/>
          </a:prstGeom>
          <a:noFill/>
          <a:ln w="9525">
            <a:noFill/>
            <a:miter lim="800000"/>
            <a:headEnd/>
            <a:tailEnd/>
          </a:ln>
        </p:spPr>
      </p:pic>
      <p:sp>
        <p:nvSpPr>
          <p:cNvPr id="15" name="pole tekstowe 5"/>
          <p:cNvSpPr txBox="1"/>
          <p:nvPr/>
        </p:nvSpPr>
        <p:spPr>
          <a:xfrm>
            <a:off x="5384800" y="5953125"/>
            <a:ext cx="1169988" cy="585788"/>
          </a:xfrm>
          <a:prstGeom prst="rect">
            <a:avLst/>
          </a:prstGeom>
          <a:noFill/>
        </p:spPr>
        <p:txBody>
          <a:bodyPr>
            <a:spAutoFit/>
          </a:bodyPr>
          <a:lstStyle/>
          <a:p>
            <a:pPr algn="ctr" fontAlgn="auto">
              <a:spcBef>
                <a:spcPts val="0"/>
              </a:spcBef>
              <a:spcAft>
                <a:spcPts val="0"/>
              </a:spcAft>
              <a:defRPr/>
            </a:pPr>
            <a:r>
              <a:rPr lang="en-GB" sz="1600" b="1" kern="0" dirty="0">
                <a:solidFill>
                  <a:sysClr val="windowText" lastClr="000000"/>
                </a:solidFill>
                <a:latin typeface="+mj-lt"/>
              </a:rPr>
              <a:t>European Supervisor</a:t>
            </a:r>
          </a:p>
        </p:txBody>
      </p:sp>
      <p:pic>
        <p:nvPicPr>
          <p:cNvPr id="16" name="Picture 2" descr="C:\Users\Bartek\AppData\Local\Microsoft\Windows\Temporary Internet Files\Content.IE5\G8MV67H7\MC900303607[1].wmf"/>
          <p:cNvPicPr>
            <a:picLocks noChangeAspect="1" noChangeArrowheads="1"/>
          </p:cNvPicPr>
          <p:nvPr/>
        </p:nvPicPr>
        <p:blipFill>
          <a:blip r:embed="rId4" cstate="print">
            <a:duotone>
              <a:srgbClr val="9BBB59">
                <a:shade val="45000"/>
                <a:satMod val="135000"/>
              </a:srgbClr>
              <a:prstClr val="white"/>
            </a:duotone>
            <a:extLst>
              <a:ext uri="{28A0092B-C50C-407E-A947-70E740481C1C}"/>
            </a:extLst>
          </a:blip>
          <a:srcRect/>
          <a:stretch>
            <a:fillRect/>
          </a:stretch>
        </p:blipFill>
        <p:spPr bwMode="auto">
          <a:xfrm>
            <a:off x="2277461" y="5443317"/>
            <a:ext cx="1239079" cy="1239079"/>
          </a:xfrm>
          <a:prstGeom prst="rect">
            <a:avLst/>
          </a:prstGeom>
          <a:noFill/>
          <a:extLst>
            <a:ext uri="{909E8E84-426E-40DD-AFC4-6F175D3DCCD1}"/>
          </a:extLst>
        </p:spPr>
      </p:pic>
      <p:grpSp>
        <p:nvGrpSpPr>
          <p:cNvPr id="7177" name="Grupa 8"/>
          <p:cNvGrpSpPr>
            <a:grpSpLocks/>
          </p:cNvGrpSpPr>
          <p:nvPr/>
        </p:nvGrpSpPr>
        <p:grpSpPr bwMode="auto">
          <a:xfrm>
            <a:off x="4640263" y="5638800"/>
            <a:ext cx="727075" cy="766763"/>
            <a:chOff x="7209654" y="4792022"/>
            <a:chExt cx="1044827" cy="1000132"/>
          </a:xfrm>
        </p:grpSpPr>
        <p:pic>
          <p:nvPicPr>
            <p:cNvPr id="19" name="Picture 3" descr="C:\Users\Bartek\Pictures\Microsoft Clip Organizer\j0431637.png"/>
            <p:cNvPicPr>
              <a:picLocks noChangeAspect="1" noChangeArrowheads="1"/>
            </p:cNvPicPr>
            <p:nvPr/>
          </p:nvPicPr>
          <p:blipFill>
            <a:blip r:embed="rId5" cstate="print"/>
            <a:srcRect/>
            <a:stretch>
              <a:fillRect/>
            </a:stretch>
          </p:blipFill>
          <p:spPr bwMode="auto">
            <a:xfrm>
              <a:off x="7209654" y="4792022"/>
              <a:ext cx="999201" cy="1000132"/>
            </a:xfrm>
            <a:prstGeom prst="rect">
              <a:avLst/>
            </a:prstGeom>
            <a:noFill/>
            <a:effectLst>
              <a:outerShdw blurRad="50800" dist="38100" dir="5400000" algn="t" rotWithShape="0">
                <a:prstClr val="black">
                  <a:alpha val="40000"/>
                </a:prstClr>
              </a:outerShdw>
            </a:effectLst>
          </p:spPr>
        </p:pic>
        <p:sp>
          <p:nvSpPr>
            <p:cNvPr id="20" name="Puszka 10"/>
            <p:cNvSpPr/>
            <p:nvPr/>
          </p:nvSpPr>
          <p:spPr>
            <a:xfrm>
              <a:off x="7791380" y="5264134"/>
              <a:ext cx="463101" cy="528020"/>
            </a:xfrm>
            <a:prstGeom prst="can">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n-GB" kern="0">
                <a:solidFill>
                  <a:sysClr val="window" lastClr="FFFFFF"/>
                </a:solidFill>
                <a:latin typeface="Calibri"/>
              </a:endParaRPr>
            </a:p>
          </p:txBody>
        </p:sp>
      </p:grpSp>
      <p:grpSp>
        <p:nvGrpSpPr>
          <p:cNvPr id="7178" name="Grupa 12"/>
          <p:cNvGrpSpPr>
            <a:grpSpLocks/>
          </p:cNvGrpSpPr>
          <p:nvPr/>
        </p:nvGrpSpPr>
        <p:grpSpPr bwMode="auto">
          <a:xfrm>
            <a:off x="660400" y="3235325"/>
            <a:ext cx="1614488" cy="1412875"/>
            <a:chOff x="214282" y="1864370"/>
            <a:chExt cx="1907874" cy="1924670"/>
          </a:xfrm>
        </p:grpSpPr>
        <p:pic>
          <p:nvPicPr>
            <p:cNvPr id="23" name="Obraz 13" descr="10201_single.jpg"/>
            <p:cNvPicPr>
              <a:picLocks noChangeAspect="1"/>
            </p:cNvPicPr>
            <p:nvPr/>
          </p:nvPicPr>
          <p:blipFill>
            <a:blip r:embed="rId6" cstate="print"/>
            <a:stretch>
              <a:fillRect/>
            </a:stretch>
          </p:blipFill>
          <p:spPr>
            <a:xfrm>
              <a:off x="664518" y="1864370"/>
              <a:ext cx="523399" cy="741756"/>
            </a:xfrm>
            <a:prstGeom prst="rect">
              <a:avLst/>
            </a:prstGeom>
            <a:ln>
              <a:noFill/>
            </a:ln>
            <a:effectLst>
              <a:outerShdw blurRad="190500" algn="tl" rotWithShape="0">
                <a:srgbClr val="000000">
                  <a:alpha val="70000"/>
                </a:srgbClr>
              </a:outerShdw>
            </a:effectLst>
          </p:spPr>
        </p:pic>
        <p:pic>
          <p:nvPicPr>
            <p:cNvPr id="24" name="Obraz 14" descr="10200.jpg"/>
            <p:cNvPicPr>
              <a:picLocks noChangeAspect="1"/>
            </p:cNvPicPr>
            <p:nvPr/>
          </p:nvPicPr>
          <p:blipFill>
            <a:blip r:embed="rId7" cstate="print"/>
            <a:stretch>
              <a:fillRect/>
            </a:stretch>
          </p:blipFill>
          <p:spPr>
            <a:xfrm>
              <a:off x="1020954" y="2078463"/>
              <a:ext cx="500888" cy="806631"/>
            </a:xfrm>
            <a:prstGeom prst="rect">
              <a:avLst/>
            </a:prstGeom>
            <a:ln>
              <a:noFill/>
            </a:ln>
            <a:effectLst>
              <a:outerShdw blurRad="190500" algn="tl" rotWithShape="0">
                <a:srgbClr val="000000">
                  <a:alpha val="70000"/>
                </a:srgbClr>
              </a:outerShdw>
            </a:effectLst>
          </p:spPr>
        </p:pic>
        <p:pic>
          <p:nvPicPr>
            <p:cNvPr id="25" name="Obraz 15" descr="2010-04-08_075027.png"/>
            <p:cNvPicPr>
              <a:picLocks noChangeAspect="1"/>
            </p:cNvPicPr>
            <p:nvPr/>
          </p:nvPicPr>
          <p:blipFill>
            <a:blip r:embed="rId8" cstate="print"/>
            <a:stretch>
              <a:fillRect/>
            </a:stretch>
          </p:blipFill>
          <p:spPr>
            <a:xfrm>
              <a:off x="593230" y="2578012"/>
              <a:ext cx="512144" cy="737430"/>
            </a:xfrm>
            <a:prstGeom prst="rect">
              <a:avLst/>
            </a:prstGeom>
            <a:ln>
              <a:noFill/>
            </a:ln>
            <a:effectLst>
              <a:outerShdw blurRad="190500" algn="tl" rotWithShape="0">
                <a:srgbClr val="000000">
                  <a:alpha val="70000"/>
                </a:srgbClr>
              </a:outerShdw>
            </a:effectLst>
          </p:spPr>
        </p:pic>
        <p:pic>
          <p:nvPicPr>
            <p:cNvPr id="26" name="Obraz 16" descr="2010-04-08_075334.png"/>
            <p:cNvPicPr>
              <a:picLocks noChangeAspect="1"/>
            </p:cNvPicPr>
            <p:nvPr/>
          </p:nvPicPr>
          <p:blipFill>
            <a:blip r:embed="rId9" cstate="print"/>
            <a:stretch>
              <a:fillRect/>
            </a:stretch>
          </p:blipFill>
          <p:spPr>
            <a:xfrm>
              <a:off x="1163529" y="2578012"/>
              <a:ext cx="514019" cy="739592"/>
            </a:xfrm>
            <a:prstGeom prst="rect">
              <a:avLst/>
            </a:prstGeom>
            <a:ln>
              <a:noFill/>
            </a:ln>
            <a:effectLst>
              <a:outerShdw blurRad="190500" algn="tl" rotWithShape="0">
                <a:srgbClr val="000000">
                  <a:alpha val="70000"/>
                </a:srgbClr>
              </a:outerShdw>
            </a:effectLst>
          </p:spPr>
        </p:pic>
        <p:pic>
          <p:nvPicPr>
            <p:cNvPr id="27" name="Obraz 17" descr="2010-04-08_075545.png"/>
            <p:cNvPicPr>
              <a:picLocks noChangeAspect="1"/>
            </p:cNvPicPr>
            <p:nvPr/>
          </p:nvPicPr>
          <p:blipFill>
            <a:blip r:embed="rId10" cstate="print"/>
            <a:stretch>
              <a:fillRect/>
            </a:stretch>
          </p:blipFill>
          <p:spPr>
            <a:xfrm>
              <a:off x="1142894" y="2363920"/>
              <a:ext cx="979262" cy="797980"/>
            </a:xfrm>
            <a:prstGeom prst="rect">
              <a:avLst/>
            </a:prstGeom>
            <a:ln>
              <a:noFill/>
            </a:ln>
            <a:effectLst>
              <a:outerShdw blurRad="190500" algn="tl" rotWithShape="0">
                <a:srgbClr val="000000">
                  <a:alpha val="70000"/>
                </a:srgbClr>
              </a:outerShdw>
            </a:effectLst>
          </p:spPr>
        </p:pic>
        <p:pic>
          <p:nvPicPr>
            <p:cNvPr id="28" name="Obraz 6" descr="2009-11-14_125509.jpg"/>
            <p:cNvPicPr>
              <a:picLocks noChangeAspect="1"/>
            </p:cNvPicPr>
            <p:nvPr/>
          </p:nvPicPr>
          <p:blipFill>
            <a:blip r:embed="rId11" cstate="print"/>
            <a:srcRect/>
            <a:stretch>
              <a:fillRect/>
            </a:stretch>
          </p:blipFill>
          <p:spPr bwMode="auto">
            <a:xfrm>
              <a:off x="214282" y="2363920"/>
              <a:ext cx="968007" cy="322219"/>
            </a:xfrm>
            <a:prstGeom prst="rect">
              <a:avLst/>
            </a:prstGeom>
            <a:ln>
              <a:noFill/>
            </a:ln>
            <a:effectLst>
              <a:outerShdw blurRad="190500" algn="tl" rotWithShape="0">
                <a:srgbClr val="000000">
                  <a:alpha val="70000"/>
                </a:srgbClr>
              </a:outerShdw>
            </a:effectLst>
          </p:spPr>
        </p:pic>
        <p:pic>
          <p:nvPicPr>
            <p:cNvPr id="29" name="Obraz 19" descr="2010-04-08_075654.png"/>
            <p:cNvPicPr>
              <a:picLocks noChangeAspect="1"/>
            </p:cNvPicPr>
            <p:nvPr/>
          </p:nvPicPr>
          <p:blipFill>
            <a:blip r:embed="rId12" cstate="print"/>
            <a:stretch>
              <a:fillRect/>
            </a:stretch>
          </p:blipFill>
          <p:spPr>
            <a:xfrm>
              <a:off x="428144" y="3222452"/>
              <a:ext cx="750393" cy="566588"/>
            </a:xfrm>
            <a:prstGeom prst="rect">
              <a:avLst/>
            </a:prstGeom>
            <a:ln>
              <a:noFill/>
            </a:ln>
            <a:effectLst>
              <a:outerShdw blurRad="190500" algn="tl" rotWithShape="0">
                <a:srgbClr val="000000">
                  <a:alpha val="70000"/>
                </a:srgbClr>
              </a:outerShdw>
            </a:effectLst>
          </p:spPr>
        </p:pic>
        <p:pic>
          <p:nvPicPr>
            <p:cNvPr id="30" name="Obraz 20" descr="2010-04-08_075133.png"/>
            <p:cNvPicPr>
              <a:picLocks noChangeAspect="1"/>
            </p:cNvPicPr>
            <p:nvPr/>
          </p:nvPicPr>
          <p:blipFill>
            <a:blip r:embed="rId13" cstate="print"/>
            <a:stretch>
              <a:fillRect/>
            </a:stretch>
          </p:blipFill>
          <p:spPr>
            <a:xfrm>
              <a:off x="949667" y="2936995"/>
              <a:ext cx="523399" cy="722292"/>
            </a:xfrm>
            <a:prstGeom prst="rect">
              <a:avLst/>
            </a:prstGeom>
            <a:ln>
              <a:noFill/>
            </a:ln>
            <a:effectLst>
              <a:outerShdw blurRad="190500" algn="tl" rotWithShape="0">
                <a:srgbClr val="000000">
                  <a:alpha val="70000"/>
                </a:srgbClr>
              </a:outerShdw>
            </a:effectLst>
          </p:spPr>
        </p:pic>
      </p:grpSp>
      <p:sp>
        <p:nvSpPr>
          <p:cNvPr id="31" name="Strzałka w lewo i prawo 23"/>
          <p:cNvSpPr/>
          <p:nvPr/>
        </p:nvSpPr>
        <p:spPr>
          <a:xfrm rot="2527085">
            <a:off x="2017713" y="4746625"/>
            <a:ext cx="1625600" cy="428625"/>
          </a:xfrm>
          <a:prstGeom prst="leftRightArrow">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n-GB" kern="0">
              <a:solidFill>
                <a:sysClr val="windowText" lastClr="000000"/>
              </a:solidFill>
              <a:latin typeface="Calibri"/>
            </a:endParaRPr>
          </a:p>
        </p:txBody>
      </p:sp>
      <p:sp>
        <p:nvSpPr>
          <p:cNvPr id="32" name="Strzałka w lewo i prawo 24"/>
          <p:cNvSpPr/>
          <p:nvPr/>
        </p:nvSpPr>
        <p:spPr>
          <a:xfrm rot="8153846">
            <a:off x="2081213" y="2541588"/>
            <a:ext cx="1390650" cy="428625"/>
          </a:xfrm>
          <a:prstGeom prst="leftRightArrow">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n-GB" kern="0">
              <a:solidFill>
                <a:sysClr val="windowText" lastClr="000000"/>
              </a:solidFill>
              <a:latin typeface="Calibri"/>
            </a:endParaRPr>
          </a:p>
        </p:txBody>
      </p:sp>
      <p:sp>
        <p:nvSpPr>
          <p:cNvPr id="33" name="pole tekstowe 25"/>
          <p:cNvSpPr txBox="1"/>
          <p:nvPr/>
        </p:nvSpPr>
        <p:spPr>
          <a:xfrm>
            <a:off x="5041900" y="1490663"/>
            <a:ext cx="1017588" cy="581025"/>
          </a:xfrm>
          <a:prstGeom prst="rect">
            <a:avLst/>
          </a:prstGeom>
          <a:noFill/>
        </p:spPr>
        <p:txBody>
          <a:bodyPr>
            <a:spAutoFit/>
          </a:bodyPr>
          <a:lstStyle/>
          <a:p>
            <a:pPr algn="ctr" fontAlgn="auto">
              <a:spcBef>
                <a:spcPts val="0"/>
              </a:spcBef>
              <a:spcAft>
                <a:spcPts val="0"/>
              </a:spcAft>
              <a:defRPr/>
            </a:pPr>
            <a:r>
              <a:rPr lang="de-DE" sz="1600" b="1" kern="0" dirty="0">
                <a:solidFill>
                  <a:sysClr val="windowText" lastClr="000000"/>
                </a:solidFill>
                <a:latin typeface="+mj-lt"/>
              </a:rPr>
              <a:t>Reporting </a:t>
            </a:r>
            <a:r>
              <a:rPr lang="de-DE" sz="1600" b="1" kern="0" dirty="0" err="1">
                <a:solidFill>
                  <a:sysClr val="windowText" lastClr="000000"/>
                </a:solidFill>
                <a:latin typeface="+mj-lt"/>
              </a:rPr>
              <a:t>entity</a:t>
            </a:r>
            <a:endParaRPr lang="de-DE" sz="1600" b="1" kern="0" dirty="0">
              <a:solidFill>
                <a:sysClr val="windowText" lastClr="000000"/>
              </a:solidFill>
              <a:latin typeface="+mj-lt"/>
            </a:endParaRPr>
          </a:p>
        </p:txBody>
      </p:sp>
      <p:grpSp>
        <p:nvGrpSpPr>
          <p:cNvPr id="7182" name="Grupa 26"/>
          <p:cNvGrpSpPr>
            <a:grpSpLocks/>
          </p:cNvGrpSpPr>
          <p:nvPr/>
        </p:nvGrpSpPr>
        <p:grpSpPr bwMode="auto">
          <a:xfrm>
            <a:off x="4411663" y="1630363"/>
            <a:ext cx="727075" cy="766762"/>
            <a:chOff x="7209654" y="4792022"/>
            <a:chExt cx="1044827" cy="1000132"/>
          </a:xfrm>
        </p:grpSpPr>
        <p:pic>
          <p:nvPicPr>
            <p:cNvPr id="35" name="Picture 3" descr="C:\Users\Bartek\Pictures\Microsoft Clip Organizer\j0431637.png"/>
            <p:cNvPicPr>
              <a:picLocks noChangeAspect="1" noChangeArrowheads="1"/>
            </p:cNvPicPr>
            <p:nvPr/>
          </p:nvPicPr>
          <p:blipFill>
            <a:blip r:embed="rId5" cstate="print"/>
            <a:srcRect/>
            <a:stretch>
              <a:fillRect/>
            </a:stretch>
          </p:blipFill>
          <p:spPr bwMode="auto">
            <a:xfrm>
              <a:off x="7209654" y="4792022"/>
              <a:ext cx="999201" cy="1000132"/>
            </a:xfrm>
            <a:prstGeom prst="rect">
              <a:avLst/>
            </a:prstGeom>
            <a:noFill/>
            <a:effectLst>
              <a:outerShdw blurRad="50800" dist="38100" dir="5400000" algn="t" rotWithShape="0">
                <a:prstClr val="black">
                  <a:alpha val="40000"/>
                </a:prstClr>
              </a:outerShdw>
            </a:effectLst>
          </p:spPr>
        </p:pic>
        <p:sp>
          <p:nvSpPr>
            <p:cNvPr id="36" name="Puszka 28"/>
            <p:cNvSpPr/>
            <p:nvPr/>
          </p:nvSpPr>
          <p:spPr>
            <a:xfrm>
              <a:off x="7791380" y="5264134"/>
              <a:ext cx="463101" cy="528020"/>
            </a:xfrm>
            <a:prstGeom prst="can">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anchor="ctr"/>
            <a:lstStyle/>
            <a:p>
              <a:pPr algn="ctr" fontAlgn="auto">
                <a:spcBef>
                  <a:spcPts val="0"/>
                </a:spcBef>
                <a:spcAft>
                  <a:spcPts val="0"/>
                </a:spcAft>
                <a:defRPr/>
              </a:pPr>
              <a:endParaRPr lang="en-GB" kern="0">
                <a:solidFill>
                  <a:sysClr val="window" lastClr="FFFFFF"/>
                </a:solidFill>
                <a:latin typeface="Calibri"/>
              </a:endParaRPr>
            </a:p>
          </p:txBody>
        </p:sp>
      </p:grpSp>
      <p:sp>
        <p:nvSpPr>
          <p:cNvPr id="37" name="Strzałka w górę i w dół 30"/>
          <p:cNvSpPr/>
          <p:nvPr/>
        </p:nvSpPr>
        <p:spPr>
          <a:xfrm rot="8012387">
            <a:off x="5460206" y="2148682"/>
            <a:ext cx="428625" cy="1001712"/>
          </a:xfrm>
          <a:prstGeom prst="upDown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n-GB" kern="0">
              <a:solidFill>
                <a:sysClr val="windowText" lastClr="000000"/>
              </a:solidFill>
              <a:latin typeface="Calibri"/>
            </a:endParaRPr>
          </a:p>
        </p:txBody>
      </p:sp>
      <p:sp>
        <p:nvSpPr>
          <p:cNvPr id="39" name="Strzałka w górę i w dół 36"/>
          <p:cNvSpPr/>
          <p:nvPr/>
        </p:nvSpPr>
        <p:spPr>
          <a:xfrm rot="13371254">
            <a:off x="5418138" y="4692650"/>
            <a:ext cx="428625" cy="1001713"/>
          </a:xfrm>
          <a:prstGeom prst="upDownArrow">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endParaRPr lang="en-GB" kern="0">
              <a:solidFill>
                <a:sysClr val="windowText" lastClr="000000"/>
              </a:solidFill>
              <a:latin typeface="Calibri"/>
            </a:endParaRPr>
          </a:p>
        </p:txBody>
      </p:sp>
      <p:sp>
        <p:nvSpPr>
          <p:cNvPr id="40" name="Zagięty narożnik 38"/>
          <p:cNvSpPr/>
          <p:nvPr/>
        </p:nvSpPr>
        <p:spPr>
          <a:xfrm>
            <a:off x="3216275" y="3389313"/>
            <a:ext cx="1731963" cy="1047750"/>
          </a:xfrm>
          <a:prstGeom prst="foldedCorner">
            <a:avLst/>
          </a:prstGeom>
          <a:solidFill>
            <a:sysClr val="window" lastClr="FFFFFF">
              <a:alpha val="77000"/>
            </a:sysClr>
          </a:solidFill>
          <a:ln w="25400" cap="flat" cmpd="sng" algn="ctr">
            <a:solidFill>
              <a:schemeClr val="tx1"/>
            </a:solidFill>
            <a:prstDash val="solid"/>
          </a:ln>
          <a:effectLst/>
        </p:spPr>
        <p:txBody>
          <a:bodyPr/>
          <a:lstStyle/>
          <a:p>
            <a:pPr algn="ctr" fontAlgn="auto">
              <a:spcBef>
                <a:spcPts val="0"/>
              </a:spcBef>
              <a:spcAft>
                <a:spcPts val="0"/>
              </a:spcAft>
              <a:defRPr/>
            </a:pPr>
            <a:r>
              <a:rPr lang="de-DE" sz="1600" b="1" kern="0" dirty="0">
                <a:solidFill>
                  <a:sysClr val="windowText" lastClr="000000"/>
                </a:solidFill>
                <a:latin typeface="+mj-lt"/>
                <a:cs typeface="Calibri" pitchFamily="34" charset="0"/>
              </a:rPr>
              <a:t>Data Point Model</a:t>
            </a:r>
          </a:p>
        </p:txBody>
      </p:sp>
      <p:graphicFrame>
        <p:nvGraphicFramePr>
          <p:cNvPr id="41" name="Tabela 39"/>
          <p:cNvGraphicFramePr>
            <a:graphicFrameLocks noGrp="1"/>
          </p:cNvGraphicFramePr>
          <p:nvPr/>
        </p:nvGraphicFramePr>
        <p:xfrm>
          <a:off x="3616325" y="3789363"/>
          <a:ext cx="624840" cy="467360"/>
        </p:xfrm>
        <a:graphic>
          <a:graphicData uri="http://schemas.openxmlformats.org/drawingml/2006/table">
            <a:tbl>
              <a:tblPr firstRow="1" firstCol="1"/>
              <a:tblGrid>
                <a:gridCol w="208280"/>
                <a:gridCol w="208280"/>
                <a:gridCol w="208280"/>
              </a:tblGrid>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graphicFrame>
        <p:nvGraphicFramePr>
          <p:cNvPr id="42" name="Tabela 40"/>
          <p:cNvGraphicFramePr>
            <a:graphicFrameLocks noGrp="1"/>
          </p:cNvGraphicFramePr>
          <p:nvPr/>
        </p:nvGraphicFramePr>
        <p:xfrm>
          <a:off x="3470275" y="3890963"/>
          <a:ext cx="624840" cy="467360"/>
        </p:xfrm>
        <a:graphic>
          <a:graphicData uri="http://schemas.openxmlformats.org/drawingml/2006/table">
            <a:tbl>
              <a:tblPr firstRow="1" firstCol="1"/>
              <a:tblGrid>
                <a:gridCol w="208280"/>
                <a:gridCol w="208280"/>
                <a:gridCol w="208280"/>
              </a:tblGrid>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0">
                <a:tc>
                  <a:txBody>
                    <a:bodyPr/>
                    <a:lstStyle>
                      <a:lvl1pPr marL="0" algn="l" rtl="0" eaLnBrk="1" latinLnBrk="0" hangingPunct="1">
                        <a:defRPr kumimoji="0" b="1" kern="1200">
                          <a:solidFill>
                            <a:schemeClr val="lt1"/>
                          </a:solidFill>
                          <a:latin typeface="Calibri"/>
                        </a:defRPr>
                      </a:lvl1pPr>
                      <a:lvl2pPr marL="457200" algn="l" rtl="0" eaLnBrk="1" latinLnBrk="0" hangingPunct="1">
                        <a:defRPr kumimoji="0" b="1" kern="1200">
                          <a:solidFill>
                            <a:schemeClr val="lt1"/>
                          </a:solidFill>
                          <a:latin typeface="Calibri"/>
                        </a:defRPr>
                      </a:lvl2pPr>
                      <a:lvl3pPr marL="914400" algn="l" rtl="0" eaLnBrk="1" latinLnBrk="0" hangingPunct="1">
                        <a:defRPr kumimoji="0" b="1" kern="1200">
                          <a:solidFill>
                            <a:schemeClr val="lt1"/>
                          </a:solidFill>
                          <a:latin typeface="Calibri"/>
                        </a:defRPr>
                      </a:lvl3pPr>
                      <a:lvl4pPr marL="1371600" algn="l" rtl="0" eaLnBrk="1" latinLnBrk="0" hangingPunct="1">
                        <a:defRPr kumimoji="0" b="1" kern="1200">
                          <a:solidFill>
                            <a:schemeClr val="lt1"/>
                          </a:solidFill>
                          <a:latin typeface="Calibri"/>
                        </a:defRPr>
                      </a:lvl4pPr>
                      <a:lvl5pPr marL="1828800" algn="l" rtl="0" eaLnBrk="1" latinLnBrk="0" hangingPunct="1">
                        <a:defRPr kumimoji="0" b="1" kern="1200">
                          <a:solidFill>
                            <a:schemeClr val="lt1"/>
                          </a:solidFill>
                          <a:latin typeface="Calibri"/>
                        </a:defRPr>
                      </a:lvl5pPr>
                      <a:lvl6pPr marL="2286000" algn="l" rtl="0" eaLnBrk="1" latinLnBrk="0" hangingPunct="1">
                        <a:defRPr kumimoji="0" b="1" kern="1200">
                          <a:solidFill>
                            <a:schemeClr val="lt1"/>
                          </a:solidFill>
                          <a:latin typeface="Calibri"/>
                        </a:defRPr>
                      </a:lvl6pPr>
                      <a:lvl7pPr marL="2743200" algn="l" rtl="0" eaLnBrk="1" latinLnBrk="0" hangingPunct="1">
                        <a:defRPr kumimoji="0" b="1" kern="1200">
                          <a:solidFill>
                            <a:schemeClr val="lt1"/>
                          </a:solidFill>
                          <a:latin typeface="Calibri"/>
                        </a:defRPr>
                      </a:lvl7pPr>
                      <a:lvl8pPr marL="3200400" algn="l" rtl="0" eaLnBrk="1" latinLnBrk="0" hangingPunct="1">
                        <a:defRPr kumimoji="0" b="1" kern="1200">
                          <a:solidFill>
                            <a:schemeClr val="lt1"/>
                          </a:solidFill>
                          <a:latin typeface="Calibri"/>
                        </a:defRPr>
                      </a:lvl8pPr>
                      <a:lvl9pPr marL="3657600" algn="l" rtl="0" eaLnBrk="1" latinLnBrk="0" hangingPunct="1">
                        <a:defRPr kumimoji="0" b="1" kern="1200">
                          <a:solidFill>
                            <a:schemeClr val="lt1"/>
                          </a:solidFill>
                          <a:latin typeface="Calibri"/>
                        </a:defRPr>
                      </a:lvl9pPr>
                    </a:lstStyle>
                    <a:p>
                      <a:endParaRPr lang="pl-PL" sz="10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rtl="0" eaLnBrk="1" latinLnBrk="0" hangingPunct="1">
                        <a:defRPr kumimoji="0" kern="1200">
                          <a:solidFill>
                            <a:schemeClr val="dk1"/>
                          </a:solidFill>
                          <a:latin typeface="Calibri"/>
                        </a:defRPr>
                      </a:lvl1pPr>
                      <a:lvl2pPr marL="457200" algn="l" rtl="0" eaLnBrk="1" latinLnBrk="0" hangingPunct="1">
                        <a:defRPr kumimoji="0" kern="1200">
                          <a:solidFill>
                            <a:schemeClr val="dk1"/>
                          </a:solidFill>
                          <a:latin typeface="Calibri"/>
                        </a:defRPr>
                      </a:lvl2pPr>
                      <a:lvl3pPr marL="914400" algn="l" rtl="0" eaLnBrk="1" latinLnBrk="0" hangingPunct="1">
                        <a:defRPr kumimoji="0" kern="1200">
                          <a:solidFill>
                            <a:schemeClr val="dk1"/>
                          </a:solidFill>
                          <a:latin typeface="Calibri"/>
                        </a:defRPr>
                      </a:lvl3pPr>
                      <a:lvl4pPr marL="1371600" algn="l" rtl="0" eaLnBrk="1" latinLnBrk="0" hangingPunct="1">
                        <a:defRPr kumimoji="0" kern="1200">
                          <a:solidFill>
                            <a:schemeClr val="dk1"/>
                          </a:solidFill>
                          <a:latin typeface="Calibri"/>
                        </a:defRPr>
                      </a:lvl4pPr>
                      <a:lvl5pPr marL="1828800" algn="l" rtl="0" eaLnBrk="1" latinLnBrk="0" hangingPunct="1">
                        <a:defRPr kumimoji="0" kern="1200">
                          <a:solidFill>
                            <a:schemeClr val="dk1"/>
                          </a:solidFill>
                          <a:latin typeface="Calibri"/>
                        </a:defRPr>
                      </a:lvl5pPr>
                      <a:lvl6pPr marL="2286000" algn="l" rtl="0" eaLnBrk="1" latinLnBrk="0" hangingPunct="1">
                        <a:defRPr kumimoji="0" kern="1200">
                          <a:solidFill>
                            <a:schemeClr val="dk1"/>
                          </a:solidFill>
                          <a:latin typeface="Calibri"/>
                        </a:defRPr>
                      </a:lvl6pPr>
                      <a:lvl7pPr marL="2743200" algn="l" rtl="0" eaLnBrk="1" latinLnBrk="0" hangingPunct="1">
                        <a:defRPr kumimoji="0" kern="1200">
                          <a:solidFill>
                            <a:schemeClr val="dk1"/>
                          </a:solidFill>
                          <a:latin typeface="Calibri"/>
                        </a:defRPr>
                      </a:lvl7pPr>
                      <a:lvl8pPr marL="3200400" algn="l" rtl="0" eaLnBrk="1" latinLnBrk="0" hangingPunct="1">
                        <a:defRPr kumimoji="0" kern="1200">
                          <a:solidFill>
                            <a:schemeClr val="dk1"/>
                          </a:solidFill>
                          <a:latin typeface="Calibri"/>
                        </a:defRPr>
                      </a:lvl8pPr>
                      <a:lvl9pPr marL="3657600" algn="l" rtl="0" eaLnBrk="1" latinLnBrk="0" hangingPunct="1">
                        <a:defRPr kumimoji="0" kern="1200">
                          <a:solidFill>
                            <a:schemeClr val="dk1"/>
                          </a:solidFill>
                          <a:latin typeface="Calibri"/>
                        </a:defRPr>
                      </a:lvl9pPr>
                    </a:lstStyle>
                    <a:p>
                      <a:endParaRPr lang="pl-PL" sz="1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
        <p:nvSpPr>
          <p:cNvPr id="7230" name="pole tekstowe 41"/>
          <p:cNvSpPr txBox="1">
            <a:spLocks noChangeArrowheads="1"/>
          </p:cNvSpPr>
          <p:nvPr/>
        </p:nvSpPr>
        <p:spPr bwMode="auto">
          <a:xfrm>
            <a:off x="6103938" y="3387725"/>
            <a:ext cx="774700" cy="1016000"/>
          </a:xfrm>
          <a:prstGeom prst="rect">
            <a:avLst/>
          </a:prstGeom>
          <a:noFill/>
          <a:ln w="9525">
            <a:noFill/>
            <a:miter lim="800000"/>
            <a:headEnd/>
            <a:tailEnd/>
          </a:ln>
        </p:spPr>
        <p:txBody>
          <a:bodyPr>
            <a:spAutoFit/>
          </a:bodyPr>
          <a:lstStyle/>
          <a:p>
            <a:r>
              <a:rPr lang="pl-PL" sz="6000"/>
              <a:t>?</a:t>
            </a:r>
            <a:endParaRPr lang="en-GB" sz="6000"/>
          </a:p>
        </p:txBody>
      </p:sp>
      <p:grpSp>
        <p:nvGrpSpPr>
          <p:cNvPr id="7231" name="Grupa 31"/>
          <p:cNvGrpSpPr>
            <a:grpSpLocks/>
          </p:cNvGrpSpPr>
          <p:nvPr/>
        </p:nvGrpSpPr>
        <p:grpSpPr bwMode="auto">
          <a:xfrm>
            <a:off x="5738813" y="3227388"/>
            <a:ext cx="1368425" cy="1363662"/>
            <a:chOff x="7018656" y="2078683"/>
            <a:chExt cx="1899746" cy="1635052"/>
          </a:xfrm>
        </p:grpSpPr>
        <p:pic>
          <p:nvPicPr>
            <p:cNvPr id="46" name="Obraz 32" descr="2009-10-01_133325.jpg"/>
            <p:cNvPicPr>
              <a:picLocks noChangeAspect="1"/>
            </p:cNvPicPr>
            <p:nvPr/>
          </p:nvPicPr>
          <p:blipFill>
            <a:blip r:embed="rId14" cstate="print"/>
            <a:srcRect/>
            <a:stretch>
              <a:fillRect/>
            </a:stretch>
          </p:blipFill>
          <p:spPr bwMode="auto">
            <a:xfrm>
              <a:off x="7018656" y="2078683"/>
              <a:ext cx="1018193" cy="1124931"/>
            </a:xfrm>
            <a:prstGeom prst="rect">
              <a:avLst/>
            </a:prstGeom>
            <a:ln>
              <a:noFill/>
            </a:ln>
            <a:effectLst>
              <a:outerShdw blurRad="190500" algn="tl" rotWithShape="0">
                <a:srgbClr val="000000">
                  <a:alpha val="70000"/>
                </a:srgbClr>
              </a:outerShdw>
            </a:effectLst>
          </p:spPr>
        </p:pic>
        <p:pic>
          <p:nvPicPr>
            <p:cNvPr id="47" name="Obraz 33" descr="2008-07-04_155848.png"/>
            <p:cNvPicPr>
              <a:picLocks noChangeAspect="1"/>
            </p:cNvPicPr>
            <p:nvPr/>
          </p:nvPicPr>
          <p:blipFill>
            <a:blip r:embed="rId15" cstate="print"/>
            <a:stretch>
              <a:fillRect/>
            </a:stretch>
          </p:blipFill>
          <p:spPr>
            <a:xfrm>
              <a:off x="7576237" y="2525990"/>
              <a:ext cx="1342165" cy="551997"/>
            </a:xfrm>
            <a:prstGeom prst="rect">
              <a:avLst/>
            </a:prstGeom>
            <a:ln>
              <a:noFill/>
            </a:ln>
            <a:effectLst>
              <a:outerShdw blurRad="190500" algn="tl" rotWithShape="0">
                <a:srgbClr val="000000">
                  <a:alpha val="70000"/>
                </a:srgbClr>
              </a:outerShdw>
            </a:effectLst>
          </p:spPr>
        </p:pic>
        <p:pic>
          <p:nvPicPr>
            <p:cNvPr id="48" name="Obraz 34" descr="2008-07-04_155409.png"/>
            <p:cNvPicPr>
              <a:picLocks noChangeAspect="1"/>
            </p:cNvPicPr>
            <p:nvPr/>
          </p:nvPicPr>
          <p:blipFill>
            <a:blip r:embed="rId16" cstate="print"/>
            <a:stretch>
              <a:fillRect/>
            </a:stretch>
          </p:blipFill>
          <p:spPr>
            <a:xfrm>
              <a:off x="7166315" y="2920002"/>
              <a:ext cx="1655116" cy="793733"/>
            </a:xfrm>
            <a:prstGeom prst="rect">
              <a:avLst/>
            </a:prstGeom>
            <a:ln>
              <a:noFill/>
            </a:ln>
            <a:effectLst>
              <a:outerShdw blurRad="190500" algn="tl" rotWithShape="0">
                <a:srgbClr val="000000">
                  <a:alpha val="70000"/>
                </a:srgbClr>
              </a:outerShdw>
            </a:effectLst>
          </p:spPr>
        </p:pic>
      </p:grpSp>
      <p:pic>
        <p:nvPicPr>
          <p:cNvPr id="7232" name="Obraz 22"/>
          <p:cNvPicPr>
            <a:picLocks noChangeAspect="1"/>
          </p:cNvPicPr>
          <p:nvPr/>
        </p:nvPicPr>
        <p:blipFill>
          <a:blip r:embed="rId17" cstate="print"/>
          <a:srcRect/>
          <a:stretch>
            <a:fillRect/>
          </a:stretch>
        </p:blipFill>
        <p:spPr bwMode="auto">
          <a:xfrm>
            <a:off x="3446463" y="1458913"/>
            <a:ext cx="901700" cy="901700"/>
          </a:xfrm>
          <a:prstGeom prst="rect">
            <a:avLst/>
          </a:prstGeom>
          <a:noFill/>
          <a:ln w="9525">
            <a:noFill/>
            <a:miter lim="800000"/>
            <a:headEnd/>
            <a:tailEnd/>
          </a:ln>
        </p:spPr>
      </p:pic>
      <p:sp>
        <p:nvSpPr>
          <p:cNvPr id="7233" name="Textfeld 50"/>
          <p:cNvSpPr txBox="1">
            <a:spLocks noChangeArrowheads="1"/>
          </p:cNvSpPr>
          <p:nvPr/>
        </p:nvSpPr>
        <p:spPr bwMode="auto">
          <a:xfrm>
            <a:off x="5359400" y="6821488"/>
            <a:ext cx="865188" cy="228600"/>
          </a:xfrm>
          <a:prstGeom prst="rect">
            <a:avLst/>
          </a:prstGeom>
          <a:noFill/>
          <a:ln w="9525">
            <a:noFill/>
            <a:miter lim="800000"/>
            <a:headEnd/>
            <a:tailEnd/>
          </a:ln>
        </p:spPr>
        <p:txBody>
          <a:bodyPr wrap="none">
            <a:spAutoFit/>
          </a:bodyPr>
          <a:lstStyle/>
          <a:p>
            <a:r>
              <a:rPr lang="de-DE" sz="900"/>
              <a:t>© cundus AG</a:t>
            </a:r>
          </a:p>
        </p:txBody>
      </p:sp>
      <p:sp>
        <p:nvSpPr>
          <p:cNvPr id="92" name="Zagięty narożnik 38"/>
          <p:cNvSpPr/>
          <p:nvPr/>
        </p:nvSpPr>
        <p:spPr>
          <a:xfrm>
            <a:off x="5556250" y="3165475"/>
            <a:ext cx="2289175" cy="1525588"/>
          </a:xfrm>
          <a:prstGeom prst="foldedCorner">
            <a:avLst/>
          </a:prstGeom>
          <a:solidFill>
            <a:sysClr val="window" lastClr="FFFFFF">
              <a:alpha val="40000"/>
            </a:sysClr>
          </a:solidFill>
          <a:ln w="25400" cap="flat" cmpd="sng" algn="ctr">
            <a:solidFill>
              <a:schemeClr val="tx1"/>
            </a:solidFill>
            <a:prstDash val="solid"/>
          </a:ln>
          <a:effectLst/>
        </p:spPr>
        <p:txBody>
          <a:bodyPr/>
          <a:lstStyle/>
          <a:p>
            <a:pPr algn="ctr" fontAlgn="auto">
              <a:spcBef>
                <a:spcPts val="0"/>
              </a:spcBef>
              <a:spcAft>
                <a:spcPts val="0"/>
              </a:spcAft>
              <a:defRPr/>
            </a:pPr>
            <a:r>
              <a:rPr lang="de-DE" sz="1600" b="1" kern="0" dirty="0">
                <a:solidFill>
                  <a:sysClr val="windowText" lastClr="000000"/>
                </a:solidFill>
                <a:latin typeface="+mj-lt"/>
                <a:cs typeface="Calibri" pitchFamily="34" charset="0"/>
              </a:rPr>
              <a:t>XBRL Data Format &amp;</a:t>
            </a:r>
          </a:p>
          <a:p>
            <a:pPr algn="ctr" fontAlgn="auto">
              <a:spcBef>
                <a:spcPts val="0"/>
              </a:spcBef>
              <a:spcAft>
                <a:spcPts val="0"/>
              </a:spcAft>
              <a:defRPr/>
            </a:pPr>
            <a:r>
              <a:rPr lang="de-DE" sz="1600" b="1" kern="0" dirty="0">
                <a:solidFill>
                  <a:sysClr val="windowText" lastClr="000000"/>
                </a:solidFill>
                <a:latin typeface="+mj-lt"/>
                <a:cs typeface="Calibri" pitchFamily="34" charset="0"/>
              </a:rPr>
              <a:t>XBRL </a:t>
            </a:r>
            <a:r>
              <a:rPr lang="de-DE" sz="1600" b="1" kern="0" dirty="0" err="1">
                <a:solidFill>
                  <a:sysClr val="windowText" lastClr="000000"/>
                </a:solidFill>
                <a:latin typeface="+mj-lt"/>
                <a:cs typeface="Calibri" pitchFamily="34" charset="0"/>
              </a:rPr>
              <a:t>Filing</a:t>
            </a:r>
            <a:endParaRPr lang="de-DE" sz="1600" b="1" kern="0" dirty="0">
              <a:solidFill>
                <a:sysClr val="windowText" lastClr="000000"/>
              </a:solidFill>
              <a:latin typeface="+mj-lt"/>
              <a:cs typeface="Calibri" pitchFamily="34" charset="0"/>
            </a:endParaRPr>
          </a:p>
        </p:txBody>
      </p:sp>
      <p:pic>
        <p:nvPicPr>
          <p:cNvPr id="7235" name="Picture 2"/>
          <p:cNvPicPr>
            <a:picLocks noChangeAspect="1" noChangeArrowheads="1"/>
          </p:cNvPicPr>
          <p:nvPr/>
        </p:nvPicPr>
        <p:blipFill>
          <a:blip r:embed="rId18" cstate="print"/>
          <a:srcRect l="5588" r="5589"/>
          <a:stretch>
            <a:fillRect/>
          </a:stretch>
        </p:blipFill>
        <p:spPr bwMode="auto">
          <a:xfrm>
            <a:off x="6605588" y="3751263"/>
            <a:ext cx="930275" cy="496887"/>
          </a:xfrm>
          <a:prstGeom prst="rect">
            <a:avLst/>
          </a:prstGeom>
          <a:noFill/>
          <a:ln w="9525">
            <a:noFill/>
            <a:miter lim="800000"/>
            <a:headEnd/>
            <a:tailEnd/>
          </a:ln>
        </p:spPr>
      </p:pic>
      <p:sp>
        <p:nvSpPr>
          <p:cNvPr id="94" name="pole tekstowe 25"/>
          <p:cNvSpPr txBox="1"/>
          <p:nvPr/>
        </p:nvSpPr>
        <p:spPr>
          <a:xfrm>
            <a:off x="692150" y="4600575"/>
            <a:ext cx="1333500" cy="825500"/>
          </a:xfrm>
          <a:prstGeom prst="rect">
            <a:avLst/>
          </a:prstGeom>
          <a:noFill/>
        </p:spPr>
        <p:txBody>
          <a:bodyPr>
            <a:spAutoFit/>
          </a:bodyPr>
          <a:lstStyle/>
          <a:p>
            <a:pPr algn="ctr" fontAlgn="auto">
              <a:spcBef>
                <a:spcPts val="0"/>
              </a:spcBef>
              <a:spcAft>
                <a:spcPts val="0"/>
              </a:spcAft>
              <a:defRPr/>
            </a:pPr>
            <a:r>
              <a:rPr lang="de-DE" sz="1600" b="1" kern="0" dirty="0">
                <a:solidFill>
                  <a:sysClr val="windowText" lastClr="000000"/>
                </a:solidFill>
                <a:latin typeface="+mj-lt"/>
              </a:rPr>
              <a:t>European</a:t>
            </a:r>
            <a:br>
              <a:rPr lang="de-DE" sz="1600" b="1" kern="0" dirty="0">
                <a:solidFill>
                  <a:sysClr val="windowText" lastClr="000000"/>
                </a:solidFill>
                <a:latin typeface="+mj-lt"/>
              </a:rPr>
            </a:br>
            <a:r>
              <a:rPr lang="de-DE" sz="1600" b="1" kern="0" dirty="0">
                <a:solidFill>
                  <a:sysClr val="windowText" lastClr="000000"/>
                </a:solidFill>
                <a:latin typeface="+mj-lt"/>
              </a:rPr>
              <a:t>Reporting Frameworks</a:t>
            </a:r>
          </a:p>
        </p:txBody>
      </p:sp>
      <p:sp>
        <p:nvSpPr>
          <p:cNvPr id="95" name="Explosion 2 94"/>
          <p:cNvSpPr/>
          <p:nvPr/>
        </p:nvSpPr>
        <p:spPr>
          <a:xfrm>
            <a:off x="0" y="3486684"/>
            <a:ext cx="2768838" cy="863124"/>
          </a:xfrm>
          <a:prstGeom prst="irregularSeal2">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b="100000"/>
            </a:path>
            <a:tileRect t="-100000" r="-100000"/>
          </a:gradFill>
          <a:ln>
            <a:solidFill>
              <a:srgbClr val="92D050"/>
            </a:solidFill>
          </a:ln>
        </p:spPr>
        <p:style>
          <a:lnRef idx="3">
            <a:schemeClr val="lt1"/>
          </a:lnRef>
          <a:fillRef idx="1">
            <a:schemeClr val="accent6"/>
          </a:fillRef>
          <a:effectRef idx="1">
            <a:schemeClr val="accent6"/>
          </a:effectRef>
          <a:fontRef idx="minor">
            <a:schemeClr val="lt1"/>
          </a:fontRef>
        </p:style>
        <p:txBody>
          <a:bodyPr anchor="ctr"/>
          <a:lstStyle/>
          <a:p>
            <a:pPr algn="ctr">
              <a:defRPr/>
            </a:pPr>
            <a:r>
              <a:rPr lang="en-US" sz="1400" b="1" dirty="0" err="1">
                <a:solidFill>
                  <a:schemeClr val="accent6">
                    <a:lumMod val="50000"/>
                  </a:schemeClr>
                </a:solidFill>
              </a:rPr>
              <a:t>Harmonised</a:t>
            </a:r>
            <a:endParaRPr lang="en-US" sz="1400" b="1" dirty="0">
              <a:solidFill>
                <a:schemeClr val="accent6">
                  <a:lumMod val="50000"/>
                </a:schemeClr>
              </a:solidFill>
            </a:endParaRPr>
          </a:p>
        </p:txBody>
      </p:sp>
      <p:sp>
        <p:nvSpPr>
          <p:cNvPr id="96" name="Explosion 2 95"/>
          <p:cNvSpPr/>
          <p:nvPr/>
        </p:nvSpPr>
        <p:spPr>
          <a:xfrm>
            <a:off x="2749550" y="3673475"/>
            <a:ext cx="2770188" cy="863600"/>
          </a:xfrm>
          <a:prstGeom prst="irregularSeal2">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3500000" scaled="1"/>
            <a:tileRect/>
          </a:gradFill>
          <a:ln>
            <a:solidFill>
              <a:srgbClr val="C00000"/>
            </a:solidFill>
          </a:ln>
        </p:spPr>
        <p:style>
          <a:lnRef idx="3">
            <a:schemeClr val="lt1"/>
          </a:lnRef>
          <a:fillRef idx="1">
            <a:schemeClr val="accent6"/>
          </a:fillRef>
          <a:effectRef idx="1">
            <a:schemeClr val="accent6"/>
          </a:effectRef>
          <a:fontRef idx="minor">
            <a:schemeClr val="lt1"/>
          </a:fontRef>
        </p:style>
        <p:txBody>
          <a:bodyPr anchor="ctr"/>
          <a:lstStyle/>
          <a:p>
            <a:pPr algn="ctr">
              <a:defRPr/>
            </a:pPr>
            <a:r>
              <a:rPr lang="en-US" sz="1400" b="1">
                <a:solidFill>
                  <a:srgbClr val="193147"/>
                </a:solidFill>
              </a:rPr>
              <a:t>Not </a:t>
            </a:r>
            <a:r>
              <a:rPr lang="en-GB" sz="1400" b="1">
                <a:solidFill>
                  <a:srgbClr val="193147"/>
                </a:solidFill>
              </a:rPr>
              <a:t>harmonised</a:t>
            </a:r>
          </a:p>
        </p:txBody>
      </p:sp>
      <p:sp>
        <p:nvSpPr>
          <p:cNvPr id="97" name="Explosion 2 96"/>
          <p:cNvSpPr/>
          <p:nvPr/>
        </p:nvSpPr>
        <p:spPr>
          <a:xfrm>
            <a:off x="6089650" y="4167188"/>
            <a:ext cx="2770188" cy="863600"/>
          </a:xfrm>
          <a:prstGeom prst="irregularSeal2">
            <a:avLst/>
          </a:prstGeo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3500000" scaled="1"/>
            <a:tileRect/>
          </a:gradFill>
          <a:ln>
            <a:solidFill>
              <a:srgbClr val="C00000"/>
            </a:solidFill>
          </a:ln>
        </p:spPr>
        <p:style>
          <a:lnRef idx="3">
            <a:schemeClr val="lt1"/>
          </a:lnRef>
          <a:fillRef idx="1">
            <a:schemeClr val="accent6"/>
          </a:fillRef>
          <a:effectRef idx="1">
            <a:schemeClr val="accent6"/>
          </a:effectRef>
          <a:fontRef idx="minor">
            <a:schemeClr val="lt1"/>
          </a:fontRef>
        </p:style>
        <p:txBody>
          <a:bodyPr anchor="ctr"/>
          <a:lstStyle/>
          <a:p>
            <a:pPr algn="ctr">
              <a:defRPr/>
            </a:pPr>
            <a:r>
              <a:rPr lang="en-US" sz="1400" b="1">
                <a:solidFill>
                  <a:srgbClr val="193147"/>
                </a:solidFill>
              </a:rPr>
              <a:t>Not </a:t>
            </a:r>
            <a:r>
              <a:rPr lang="en-GB" sz="1400" b="1">
                <a:solidFill>
                  <a:srgbClr val="193147"/>
                </a:solidFill>
              </a:rPr>
              <a:t>harmonised</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blinds(horizontal)">
                                      <p:cBhvr>
                                        <p:cTn id="7" dur="500"/>
                                        <p:tgtEl>
                                          <p:spTgt spid="9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6"/>
                                        </p:tgtEl>
                                        <p:attrNameLst>
                                          <p:attrName>style.visibility</p:attrName>
                                        </p:attrNameLst>
                                      </p:cBhvr>
                                      <p:to>
                                        <p:strVal val="visible"/>
                                      </p:to>
                                    </p:set>
                                  </p:childTnLst>
                                </p:cTn>
                              </p:par>
                              <p:par>
                                <p:cTn id="12" presetID="3" presetClass="entr" presetSubtype="10" fill="hold" grpId="0" nodeType="withEffect">
                                  <p:stCondLst>
                                    <p:cond delay="0"/>
                                  </p:stCondLst>
                                  <p:childTnLst>
                                    <p:set>
                                      <p:cBhvr>
                                        <p:cTn id="13" dur="1" fill="hold">
                                          <p:stCondLst>
                                            <p:cond delay="0"/>
                                          </p:stCondLst>
                                        </p:cTn>
                                        <p:tgtEl>
                                          <p:spTgt spid="97"/>
                                        </p:tgtEl>
                                        <p:attrNameLst>
                                          <p:attrName>style.visibility</p:attrName>
                                        </p:attrNameLst>
                                      </p:cBhvr>
                                      <p:to>
                                        <p:strVal val="visible"/>
                                      </p:to>
                                    </p:set>
                                    <p:animEffect transition="in" filter="blinds(horizontal)">
                                      <p:cBhvr>
                                        <p:cTn id="14" dur="500"/>
                                        <p:tgtEl>
                                          <p:spTgt spid="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9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smtClean="0"/>
              <a:t>Deliverables of CWA1</a:t>
            </a:r>
          </a:p>
        </p:txBody>
      </p:sp>
      <p:sp>
        <p:nvSpPr>
          <p:cNvPr id="8195" name="Rectangle 3"/>
          <p:cNvSpPr>
            <a:spLocks noGrp="1" noChangeArrowheads="1"/>
          </p:cNvSpPr>
          <p:nvPr>
            <p:ph idx="1"/>
          </p:nvPr>
        </p:nvSpPr>
        <p:spPr>
          <a:xfrm>
            <a:off x="457200" y="1600200"/>
            <a:ext cx="8447088" cy="4525963"/>
          </a:xfrm>
        </p:spPr>
        <p:txBody>
          <a:bodyPr/>
          <a:lstStyle/>
          <a:p>
            <a:pPr marL="0" indent="0" eaLnBrk="1" hangingPunct="1">
              <a:buFontTx/>
              <a:buNone/>
            </a:pPr>
            <a:r>
              <a:rPr lang="en-GB" sz="2400" b="1" smtClean="0"/>
              <a:t>Official CEN Deliverables</a:t>
            </a:r>
            <a:endParaRPr lang="en-GB" sz="2400" smtClean="0"/>
          </a:p>
          <a:p>
            <a:pPr lvl="1" eaLnBrk="1" hangingPunct="1"/>
            <a:r>
              <a:rPr lang="en-GB" sz="2000" smtClean="0"/>
              <a:t>Specification document		</a:t>
            </a:r>
            <a:r>
              <a:rPr lang="en-GB" sz="2000" b="1" smtClean="0"/>
              <a:t>European XBRL Architecture</a:t>
            </a:r>
            <a:endParaRPr lang="en-GB" sz="2000" smtClean="0"/>
          </a:p>
          <a:p>
            <a:pPr lvl="1" eaLnBrk="1" hangingPunct="1"/>
            <a:r>
              <a:rPr lang="en-GB" sz="2000" smtClean="0"/>
              <a:t>Specification document		</a:t>
            </a:r>
            <a:r>
              <a:rPr lang="en-GB" sz="2000" b="1" smtClean="0"/>
              <a:t>European Filing Rule set</a:t>
            </a:r>
          </a:p>
          <a:p>
            <a:pPr lvl="1" eaLnBrk="1" hangingPunct="1"/>
            <a:r>
              <a:rPr lang="en-GB" sz="2000" smtClean="0"/>
              <a:t>Non-normative document		</a:t>
            </a:r>
            <a:r>
              <a:rPr lang="en-GB" sz="2000" b="1" smtClean="0"/>
              <a:t>European Data Point Methodology		</a:t>
            </a:r>
          </a:p>
          <a:p>
            <a:pPr lvl="1" eaLnBrk="1" hangingPunct="1"/>
            <a:endParaRPr lang="en-GB" sz="2000" b="1" smtClean="0"/>
          </a:p>
          <a:p>
            <a:pPr marL="0" indent="0" eaLnBrk="1" hangingPunct="1">
              <a:buFontTx/>
              <a:buNone/>
            </a:pPr>
            <a:r>
              <a:rPr lang="en-GB" sz="2400" b="1" smtClean="0"/>
              <a:t>Complementary deliverables </a:t>
            </a:r>
            <a:r>
              <a:rPr lang="en-GB" sz="1600" b="1" smtClean="0"/>
              <a:t>(depending on time constraints)</a:t>
            </a:r>
            <a:endParaRPr lang="en-GB" sz="1600" smtClean="0"/>
          </a:p>
          <a:p>
            <a:pPr lvl="1" eaLnBrk="1" hangingPunct="1"/>
            <a:r>
              <a:rPr lang="en-GB" sz="2000" smtClean="0"/>
              <a:t>Definition of </a:t>
            </a:r>
            <a:r>
              <a:rPr lang="en-GB" sz="2000" b="1" smtClean="0"/>
              <a:t>Best Practices</a:t>
            </a:r>
            <a:r>
              <a:rPr lang="en-GB" sz="2000" smtClean="0"/>
              <a:t> on</a:t>
            </a:r>
          </a:p>
          <a:p>
            <a:pPr lvl="2" eaLnBrk="1" hangingPunct="1"/>
            <a:r>
              <a:rPr lang="en-GB" sz="1600" smtClean="0"/>
              <a:t>Tagging of cells</a:t>
            </a:r>
          </a:p>
          <a:p>
            <a:pPr lvl="2" eaLnBrk="1" hangingPunct="1"/>
            <a:r>
              <a:rPr lang="en-GB" sz="1600" smtClean="0"/>
              <a:t>Versioning of European taxonomies</a:t>
            </a:r>
          </a:p>
          <a:p>
            <a:pPr lvl="2" eaLnBrk="1" hangingPunct="1"/>
            <a:r>
              <a:rPr lang="en-GB" sz="1600" smtClean="0"/>
              <a:t>Dealing with European taxonomy extensions</a:t>
            </a:r>
          </a:p>
          <a:p>
            <a:pPr lvl="1" eaLnBrk="1" hangingPunct="1"/>
            <a:r>
              <a:rPr lang="en-GB" sz="2000" smtClean="0"/>
              <a:t>Conformance Suite on taxonomy syntax rules</a:t>
            </a:r>
          </a:p>
          <a:p>
            <a:pPr lvl="1" eaLnBrk="1" hangingPunct="1"/>
            <a:endParaRPr lang="en-GB" sz="2000" smtClean="0"/>
          </a:p>
        </p:txBody>
      </p:sp>
      <p:sp>
        <p:nvSpPr>
          <p:cNvPr id="5" name="Platshållare för sidfot 4"/>
          <p:cNvSpPr>
            <a:spLocks noGrp="1"/>
          </p:cNvSpPr>
          <p:nvPr>
            <p:ph type="ftr" sz="quarter" idx="11"/>
          </p:nvPr>
        </p:nvSpPr>
        <p:spPr/>
        <p:txBody>
          <a:bodyPr wrap="square" numCol="1" anchorCtr="0" compatLnSpc="1">
            <a:prstTxWarp prst="textNoShape">
              <a:avLst/>
            </a:prstTxWarp>
          </a:bodyPr>
          <a:lstStyle/>
          <a:p>
            <a:pPr fontAlgn="base">
              <a:spcBef>
                <a:spcPct val="0"/>
              </a:spcBef>
              <a:spcAft>
                <a:spcPct val="0"/>
              </a:spcAft>
              <a:defRPr/>
            </a:pPr>
            <a:r>
              <a:rPr lang="en-US" dirty="0" smtClean="0"/>
              <a:t>CWA1</a:t>
            </a:r>
          </a:p>
        </p:txBody>
      </p:sp>
      <p:sp>
        <p:nvSpPr>
          <p:cNvPr id="6" name="Platshållare för bildnummer 5"/>
          <p:cNvSpPr>
            <a:spLocks noGrp="1"/>
          </p:cNvSpPr>
          <p:nvPr>
            <p:ph type="sldNum" sz="quarter" idx="12"/>
          </p:nvPr>
        </p:nvSpPr>
        <p:spPr/>
        <p:txBody>
          <a:bodyPr/>
          <a:lstStyle/>
          <a:p>
            <a:pPr>
              <a:defRPr/>
            </a:pPr>
            <a:r>
              <a:rPr lang="en-US"/>
              <a:t>Page </a:t>
            </a:r>
            <a:fld id="{CC2C082B-F705-4E1A-B3E3-979380FDB03A}" type="slidenum">
              <a:rPr lang="en-US"/>
              <a:pPr>
                <a:defRPr/>
              </a:pPr>
              <a:t>4</a:t>
            </a:fld>
            <a:endParaRPr lang="en-US"/>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smtClean="0"/>
              <a:t>Organisation of CWA1 team work </a:t>
            </a:r>
          </a:p>
        </p:txBody>
      </p:sp>
      <p:sp>
        <p:nvSpPr>
          <p:cNvPr id="9219" name="Rectangle 3"/>
          <p:cNvSpPr>
            <a:spLocks noGrp="1" noChangeArrowheads="1"/>
          </p:cNvSpPr>
          <p:nvPr>
            <p:ph idx="1"/>
          </p:nvPr>
        </p:nvSpPr>
        <p:spPr/>
        <p:txBody>
          <a:bodyPr/>
          <a:lstStyle/>
          <a:p>
            <a:pPr lvl="1" eaLnBrk="1" hangingPunct="1"/>
            <a:r>
              <a:rPr lang="sv-SE" b="1" smtClean="0"/>
              <a:t>Regular conference calls via </a:t>
            </a:r>
            <a:r>
              <a:rPr lang="en-GB" u="sng" smtClean="0">
                <a:hlinkClick r:id="rId3"/>
              </a:rPr>
              <a:t>powwownow.com</a:t>
            </a:r>
            <a:r>
              <a:rPr lang="en-GB" smtClean="0"/>
              <a:t> </a:t>
            </a:r>
            <a:endParaRPr lang="sv-SE" b="1" smtClean="0"/>
          </a:p>
          <a:p>
            <a:pPr lvl="1" eaLnBrk="1" hangingPunct="1"/>
            <a:r>
              <a:rPr lang="sv-SE" b="1" smtClean="0"/>
              <a:t>Cooperation on documents via Wiki technology</a:t>
            </a:r>
          </a:p>
          <a:p>
            <a:pPr lvl="1" eaLnBrk="1" hangingPunct="1"/>
            <a:endParaRPr lang="sv-SE" b="1" smtClean="0"/>
          </a:p>
          <a:p>
            <a:pPr lvl="1" eaLnBrk="1" hangingPunct="1"/>
            <a:endParaRPr lang="sv-SE" b="1" smtClean="0"/>
          </a:p>
          <a:p>
            <a:pPr lvl="1" eaLnBrk="1" hangingPunct="1"/>
            <a:endParaRPr lang="sv-SE" b="1" smtClean="0"/>
          </a:p>
          <a:p>
            <a:pPr lvl="1" eaLnBrk="1" hangingPunct="1"/>
            <a:endParaRPr lang="sv-SE" b="1" smtClean="0"/>
          </a:p>
          <a:p>
            <a:pPr lvl="1" eaLnBrk="1" hangingPunct="1"/>
            <a:endParaRPr lang="sv-SE" b="1" smtClean="0"/>
          </a:p>
          <a:p>
            <a:pPr lvl="1" eaLnBrk="1" hangingPunct="1"/>
            <a:endParaRPr lang="sv-SE" b="1" smtClean="0"/>
          </a:p>
          <a:p>
            <a:pPr lvl="1" eaLnBrk="1" hangingPunct="1"/>
            <a:endParaRPr lang="sv-SE" b="1" smtClean="0"/>
          </a:p>
          <a:p>
            <a:pPr lvl="1" eaLnBrk="1" hangingPunct="1"/>
            <a:endParaRPr lang="sv-SE" b="1" smtClean="0"/>
          </a:p>
          <a:p>
            <a:pPr lvl="1" eaLnBrk="1" hangingPunct="1"/>
            <a:r>
              <a:rPr lang="sv-SE" b="1" smtClean="0"/>
              <a:t>Regular CEN WS XBRL F2F meetings</a:t>
            </a:r>
          </a:p>
          <a:p>
            <a:pPr lvl="1" eaLnBrk="1" hangingPunct="1"/>
            <a:endParaRPr lang="sv-SE" b="1" smtClean="0"/>
          </a:p>
        </p:txBody>
      </p:sp>
      <p:sp>
        <p:nvSpPr>
          <p:cNvPr id="6" name="Platshållare för bildnummer 5"/>
          <p:cNvSpPr>
            <a:spLocks noGrp="1"/>
          </p:cNvSpPr>
          <p:nvPr>
            <p:ph type="sldNum" sz="quarter" idx="12"/>
          </p:nvPr>
        </p:nvSpPr>
        <p:spPr/>
        <p:txBody>
          <a:bodyPr/>
          <a:lstStyle/>
          <a:p>
            <a:pPr>
              <a:defRPr/>
            </a:pPr>
            <a:r>
              <a:rPr lang="en-US"/>
              <a:t>Page </a:t>
            </a:r>
            <a:fld id="{4C9F7469-3252-404E-B6AA-F5E296D884A6}" type="slidenum">
              <a:rPr lang="en-US"/>
              <a:pPr>
                <a:defRPr/>
              </a:pPr>
              <a:t>5</a:t>
            </a:fld>
            <a:endParaRPr lang="en-US"/>
          </a:p>
        </p:txBody>
      </p:sp>
      <p:sp>
        <p:nvSpPr>
          <p:cNvPr id="9221" name="Platshållare för sidfot 4"/>
          <p:cNvSpPr txBox="1">
            <a:spLocks noGrp="1"/>
          </p:cNvSpPr>
          <p:nvPr/>
        </p:nvSpPr>
        <p:spPr bwMode="auto">
          <a:xfrm>
            <a:off x="3124200" y="6356350"/>
            <a:ext cx="2895600" cy="365125"/>
          </a:xfrm>
          <a:prstGeom prst="rect">
            <a:avLst/>
          </a:prstGeom>
          <a:noFill/>
          <a:ln w="9525">
            <a:noFill/>
            <a:miter lim="800000"/>
            <a:headEnd/>
            <a:tailEnd/>
          </a:ln>
        </p:spPr>
        <p:txBody>
          <a:bodyPr anchor="ctr"/>
          <a:lstStyle/>
          <a:p>
            <a:pPr algn="ctr"/>
            <a:r>
              <a:rPr lang="en-US" sz="1400">
                <a:solidFill>
                  <a:srgbClr val="074B7D"/>
                </a:solidFill>
                <a:latin typeface="Calibri" pitchFamily="34" charset="0"/>
              </a:rPr>
              <a:t>CWA1</a:t>
            </a:r>
          </a:p>
        </p:txBody>
      </p:sp>
      <p:pic>
        <p:nvPicPr>
          <p:cNvPr id="9222" name="Picture 3"/>
          <p:cNvPicPr>
            <a:picLocks noChangeAspect="1" noChangeArrowheads="1"/>
          </p:cNvPicPr>
          <p:nvPr/>
        </p:nvPicPr>
        <p:blipFill>
          <a:blip r:embed="rId4" cstate="print"/>
          <a:srcRect/>
          <a:stretch>
            <a:fillRect/>
          </a:stretch>
        </p:blipFill>
        <p:spPr bwMode="auto">
          <a:xfrm>
            <a:off x="534988" y="2614613"/>
            <a:ext cx="8304212" cy="3003550"/>
          </a:xfrm>
          <a:prstGeom prst="rect">
            <a:avLst/>
          </a:prstGeom>
          <a:noFill/>
          <a:ln w="9525">
            <a:noFill/>
            <a:miter lim="800000"/>
            <a:headEnd/>
            <a:tailEnd/>
          </a:ln>
        </p:spPr>
      </p:pic>
      <p:sp>
        <p:nvSpPr>
          <p:cNvPr id="8" name="Explosion 2 7"/>
          <p:cNvSpPr/>
          <p:nvPr/>
        </p:nvSpPr>
        <p:spPr>
          <a:xfrm>
            <a:off x="1033463" y="2632075"/>
            <a:ext cx="3513137" cy="3068638"/>
          </a:xfrm>
          <a:prstGeom prst="irregularSeal2">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p:txBody>
          <a:bodyPr/>
          <a:lstStyle/>
          <a:p>
            <a:r>
              <a:rPr lang="en-US" sz="3600" smtClean="0"/>
              <a:t>Filing rules as first deliverable of CWA1</a:t>
            </a:r>
          </a:p>
        </p:txBody>
      </p:sp>
      <p:sp>
        <p:nvSpPr>
          <p:cNvPr id="10243" name="Inhaltsplatzhalter 2"/>
          <p:cNvSpPr>
            <a:spLocks noGrp="1"/>
          </p:cNvSpPr>
          <p:nvPr>
            <p:ph idx="1"/>
          </p:nvPr>
        </p:nvSpPr>
        <p:spPr/>
        <p:txBody>
          <a:bodyPr/>
          <a:lstStyle/>
          <a:p>
            <a:r>
              <a:rPr lang="en-GB" smtClean="0"/>
              <a:t>Background for the definition of filing rules</a:t>
            </a:r>
          </a:p>
          <a:p>
            <a:pPr lvl="1"/>
            <a:r>
              <a:rPr lang="en-GB" smtClean="0"/>
              <a:t>XBRL is a framework for the definition of data formats</a:t>
            </a:r>
          </a:p>
          <a:p>
            <a:pPr lvl="1"/>
            <a:r>
              <a:rPr lang="en-GB" smtClean="0">
                <a:solidFill>
                  <a:schemeClr val="tx1"/>
                </a:solidFill>
              </a:rPr>
              <a:t>p</a:t>
            </a:r>
            <a:r>
              <a:rPr lang="en-GB" smtClean="0"/>
              <a:t>rovides a high degree of flexibility for the creation of taxonomies and instance documents</a:t>
            </a:r>
          </a:p>
          <a:p>
            <a:pPr lvl="1"/>
            <a:r>
              <a:rPr lang="en-GB" smtClean="0"/>
              <a:t>flexibility requires complex IT systems to react appropriately on all possible variants that the standard allows, </a:t>
            </a:r>
          </a:p>
          <a:p>
            <a:pPr lvl="2" indent="-228600"/>
            <a:r>
              <a:rPr lang="en-GB" smtClean="0"/>
              <a:t>like definition of units, accuracy of values, usage of footnotes, periods, identifiers etc. </a:t>
            </a:r>
            <a:endParaRPr lang="en-GB" smtClean="0">
              <a:solidFill>
                <a:schemeClr val="hlink"/>
              </a:solidFill>
            </a:endParaRPr>
          </a:p>
        </p:txBody>
      </p:sp>
      <p:sp>
        <p:nvSpPr>
          <p:cNvPr id="4" name="Foliennummernplatzhalter 3"/>
          <p:cNvSpPr>
            <a:spLocks noGrp="1"/>
          </p:cNvSpPr>
          <p:nvPr>
            <p:ph type="sldNum" sz="quarter" idx="12"/>
          </p:nvPr>
        </p:nvSpPr>
        <p:spPr/>
        <p:txBody>
          <a:bodyPr/>
          <a:lstStyle/>
          <a:p>
            <a:pPr>
              <a:defRPr/>
            </a:pPr>
            <a:r>
              <a:rPr lang="en-US" smtClean="0"/>
              <a:t>Page </a:t>
            </a:r>
            <a:fld id="{486ACC2B-36AB-47A9-A12E-5E34013D32D3}" type="slidenum">
              <a:rPr lang="en-US" smtClean="0"/>
              <a:pPr>
                <a:defRPr/>
              </a:pPr>
              <a:t>6</a:t>
            </a:fld>
            <a:endParaRPr lang="en-US"/>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en-US" smtClean="0"/>
              <a:t>European Filing Rules (EFR)</a:t>
            </a:r>
          </a:p>
        </p:txBody>
      </p:sp>
      <p:sp>
        <p:nvSpPr>
          <p:cNvPr id="11267" name="Inhaltsplatzhalter 2"/>
          <p:cNvSpPr>
            <a:spLocks noGrp="1"/>
          </p:cNvSpPr>
          <p:nvPr>
            <p:ph idx="1"/>
          </p:nvPr>
        </p:nvSpPr>
        <p:spPr>
          <a:xfrm>
            <a:off x="457200" y="1438275"/>
            <a:ext cx="8229600" cy="5419725"/>
          </a:xfrm>
        </p:spPr>
        <p:txBody>
          <a:bodyPr/>
          <a:lstStyle/>
          <a:p>
            <a:r>
              <a:rPr lang="en-US" sz="2000" smtClean="0"/>
              <a:t>Rules to be followed for the preparation and validation of instance documents in an European filing process</a:t>
            </a:r>
          </a:p>
          <a:p>
            <a:r>
              <a:rPr lang="en-US" sz="2000" smtClean="0"/>
              <a:t>Place additional constraints on XBRL instance document</a:t>
            </a:r>
          </a:p>
          <a:p>
            <a:endParaRPr lang="en-US" sz="1100" smtClean="0"/>
          </a:p>
          <a:p>
            <a:r>
              <a:rPr lang="en-US" smtClean="0"/>
              <a:t>Advantages</a:t>
            </a:r>
          </a:p>
          <a:p>
            <a:pPr lvl="1"/>
            <a:r>
              <a:rPr lang="en-US" sz="2000" smtClean="0"/>
              <a:t>Harmonization on a technical level</a:t>
            </a:r>
          </a:p>
          <a:p>
            <a:pPr lvl="1"/>
            <a:r>
              <a:rPr lang="en-US" sz="2000" smtClean="0"/>
              <a:t>Enhance the interoperability of IT systems</a:t>
            </a:r>
          </a:p>
          <a:p>
            <a:pPr lvl="1"/>
            <a:r>
              <a:rPr lang="en-US" sz="2000" smtClean="0"/>
              <a:t>Ease of comparison of reporting data</a:t>
            </a:r>
          </a:p>
          <a:p>
            <a:pPr lvl="1"/>
            <a:r>
              <a:rPr lang="en-US" sz="2000" smtClean="0"/>
              <a:t>Ease the validation of instance documents</a:t>
            </a:r>
            <a:endParaRPr lang="en-US" sz="2000" smtClean="0">
              <a:solidFill>
                <a:schemeClr val="hlink"/>
              </a:solidFill>
            </a:endParaRPr>
          </a:p>
          <a:p>
            <a:pPr lvl="1"/>
            <a:r>
              <a:rPr lang="en-US" sz="2000" smtClean="0"/>
              <a:t>Giving rules to reporting entities as guidance</a:t>
            </a:r>
          </a:p>
          <a:p>
            <a:pPr lvl="1"/>
            <a:r>
              <a:rPr lang="en-US" sz="2000" smtClean="0"/>
              <a:t>Harmonized rules decrease the reporting burden for reporting entities across Europe</a:t>
            </a:r>
          </a:p>
          <a:p>
            <a:pPr lvl="1"/>
            <a:r>
              <a:rPr lang="en-US" sz="2000" smtClean="0"/>
              <a:t>Codified rules can be automatically tested</a:t>
            </a:r>
          </a:p>
          <a:p>
            <a:pPr lvl="2"/>
            <a:r>
              <a:rPr lang="en-US" smtClean="0"/>
              <a:t>currently only with proprietary software</a:t>
            </a:r>
          </a:p>
          <a:p>
            <a:pPr lvl="1">
              <a:buFontTx/>
              <a:buNone/>
            </a:pPr>
            <a:endParaRPr lang="en-US" smtClean="0"/>
          </a:p>
          <a:p>
            <a:pPr lvl="1"/>
            <a:endParaRPr lang="en-US" smtClean="0"/>
          </a:p>
          <a:p>
            <a:pPr lvl="1"/>
            <a:endParaRPr lang="en-US" smtClean="0"/>
          </a:p>
        </p:txBody>
      </p:sp>
      <p:sp>
        <p:nvSpPr>
          <p:cNvPr id="4" name="Foliennummernplatzhalter 3"/>
          <p:cNvSpPr>
            <a:spLocks noGrp="1"/>
          </p:cNvSpPr>
          <p:nvPr>
            <p:ph type="sldNum" sz="quarter" idx="12"/>
          </p:nvPr>
        </p:nvSpPr>
        <p:spPr/>
        <p:txBody>
          <a:bodyPr/>
          <a:lstStyle/>
          <a:p>
            <a:pPr>
              <a:defRPr/>
            </a:pPr>
            <a:r>
              <a:rPr lang="en-US" dirty="0" smtClean="0"/>
              <a:t>Page </a:t>
            </a:r>
            <a:fld id="{5F737690-8799-4B12-ADA8-BCC68D8892BD}" type="slidenum">
              <a:rPr lang="en-US" smtClean="0"/>
              <a:pPr>
                <a:defRPr/>
              </a:pPr>
              <a:t>7</a:t>
            </a:fld>
            <a:endParaRPr lang="en-US" dirty="0"/>
          </a:p>
        </p:txBody>
      </p:sp>
      <p:sp>
        <p:nvSpPr>
          <p:cNvPr id="11269" name="pole tekstowe 41"/>
          <p:cNvSpPr txBox="1">
            <a:spLocks noChangeArrowheads="1"/>
          </p:cNvSpPr>
          <p:nvPr/>
        </p:nvSpPr>
        <p:spPr bwMode="auto">
          <a:xfrm>
            <a:off x="7215188" y="3157538"/>
            <a:ext cx="774700" cy="1016000"/>
          </a:xfrm>
          <a:prstGeom prst="rect">
            <a:avLst/>
          </a:prstGeom>
          <a:noFill/>
          <a:ln w="9525">
            <a:noFill/>
            <a:miter lim="800000"/>
            <a:headEnd/>
            <a:tailEnd/>
          </a:ln>
        </p:spPr>
        <p:txBody>
          <a:bodyPr>
            <a:spAutoFit/>
          </a:bodyPr>
          <a:lstStyle/>
          <a:p>
            <a:r>
              <a:rPr lang="pl-PL" sz="6000"/>
              <a:t>?</a:t>
            </a:r>
            <a:endParaRPr lang="en-GB" sz="6000"/>
          </a:p>
        </p:txBody>
      </p:sp>
      <p:grpSp>
        <p:nvGrpSpPr>
          <p:cNvPr id="11270" name="Grupa 31"/>
          <p:cNvGrpSpPr>
            <a:grpSpLocks/>
          </p:cNvGrpSpPr>
          <p:nvPr/>
        </p:nvGrpSpPr>
        <p:grpSpPr bwMode="auto">
          <a:xfrm>
            <a:off x="6850063" y="2997200"/>
            <a:ext cx="1368425" cy="1363663"/>
            <a:chOff x="7018656" y="2078683"/>
            <a:chExt cx="1899746" cy="1635052"/>
          </a:xfrm>
        </p:grpSpPr>
        <p:pic>
          <p:nvPicPr>
            <p:cNvPr id="9" name="Obraz 32" descr="2009-10-01_133325.jpg"/>
            <p:cNvPicPr>
              <a:picLocks noChangeAspect="1"/>
            </p:cNvPicPr>
            <p:nvPr/>
          </p:nvPicPr>
          <p:blipFill>
            <a:blip r:embed="rId3" cstate="print"/>
            <a:srcRect/>
            <a:stretch>
              <a:fillRect/>
            </a:stretch>
          </p:blipFill>
          <p:spPr bwMode="auto">
            <a:xfrm>
              <a:off x="7018656" y="2078683"/>
              <a:ext cx="1018193" cy="1124931"/>
            </a:xfrm>
            <a:prstGeom prst="rect">
              <a:avLst/>
            </a:prstGeom>
            <a:ln>
              <a:noFill/>
            </a:ln>
            <a:effectLst>
              <a:outerShdw blurRad="190500" algn="tl" rotWithShape="0">
                <a:srgbClr val="000000">
                  <a:alpha val="70000"/>
                </a:srgbClr>
              </a:outerShdw>
            </a:effectLst>
          </p:spPr>
        </p:pic>
        <p:pic>
          <p:nvPicPr>
            <p:cNvPr id="10" name="Obraz 33" descr="2008-07-04_155848.png"/>
            <p:cNvPicPr>
              <a:picLocks noChangeAspect="1"/>
            </p:cNvPicPr>
            <p:nvPr/>
          </p:nvPicPr>
          <p:blipFill>
            <a:blip r:embed="rId4" cstate="print"/>
            <a:stretch>
              <a:fillRect/>
            </a:stretch>
          </p:blipFill>
          <p:spPr>
            <a:xfrm>
              <a:off x="7576237" y="2525991"/>
              <a:ext cx="1342165" cy="551996"/>
            </a:xfrm>
            <a:prstGeom prst="rect">
              <a:avLst/>
            </a:prstGeom>
            <a:ln>
              <a:noFill/>
            </a:ln>
            <a:effectLst>
              <a:outerShdw blurRad="190500" algn="tl" rotWithShape="0">
                <a:srgbClr val="000000">
                  <a:alpha val="70000"/>
                </a:srgbClr>
              </a:outerShdw>
            </a:effectLst>
          </p:spPr>
        </p:pic>
        <p:pic>
          <p:nvPicPr>
            <p:cNvPr id="11" name="Obraz 34" descr="2008-07-04_155409.png"/>
            <p:cNvPicPr>
              <a:picLocks noChangeAspect="1"/>
            </p:cNvPicPr>
            <p:nvPr/>
          </p:nvPicPr>
          <p:blipFill>
            <a:blip r:embed="rId5" cstate="print"/>
            <a:stretch>
              <a:fillRect/>
            </a:stretch>
          </p:blipFill>
          <p:spPr>
            <a:xfrm>
              <a:off x="7166315" y="2920002"/>
              <a:ext cx="1655116" cy="793733"/>
            </a:xfrm>
            <a:prstGeom prst="rect">
              <a:avLst/>
            </a:prstGeom>
            <a:ln>
              <a:noFill/>
            </a:ln>
            <a:effectLst>
              <a:outerShdw blurRad="190500" algn="tl" rotWithShape="0">
                <a:srgbClr val="000000">
                  <a:alpha val="70000"/>
                </a:srgbClr>
              </a:outerShdw>
            </a:effectLst>
          </p:spPr>
        </p:pic>
      </p:grpSp>
      <p:sp>
        <p:nvSpPr>
          <p:cNvPr id="12" name="Zagięty narożnik 38"/>
          <p:cNvSpPr/>
          <p:nvPr/>
        </p:nvSpPr>
        <p:spPr>
          <a:xfrm>
            <a:off x="6667500" y="2935288"/>
            <a:ext cx="2289175" cy="1525587"/>
          </a:xfrm>
          <a:prstGeom prst="foldedCorner">
            <a:avLst/>
          </a:prstGeom>
          <a:solidFill>
            <a:sysClr val="window" lastClr="FFFFFF">
              <a:alpha val="40000"/>
            </a:sysClr>
          </a:solidFill>
          <a:ln w="25400" cap="flat" cmpd="sng" algn="ctr">
            <a:solidFill>
              <a:schemeClr val="tx1"/>
            </a:solidFill>
            <a:prstDash val="solid"/>
          </a:ln>
          <a:effectLst/>
        </p:spPr>
        <p:txBody>
          <a:bodyPr/>
          <a:lstStyle/>
          <a:p>
            <a:pPr algn="ctr" fontAlgn="auto">
              <a:spcBef>
                <a:spcPts val="0"/>
              </a:spcBef>
              <a:spcAft>
                <a:spcPts val="0"/>
              </a:spcAft>
              <a:defRPr/>
            </a:pPr>
            <a:r>
              <a:rPr lang="de-DE" sz="2800" b="1" kern="0" dirty="0">
                <a:solidFill>
                  <a:schemeClr val="accent6">
                    <a:lumMod val="75000"/>
                  </a:schemeClr>
                </a:solidFill>
                <a:latin typeface="+mj-lt"/>
                <a:cs typeface="Calibri" pitchFamily="34" charset="0"/>
              </a:rPr>
              <a:t>XBRL </a:t>
            </a:r>
            <a:r>
              <a:rPr lang="de-DE" sz="2800" b="1" kern="0" dirty="0" err="1">
                <a:solidFill>
                  <a:schemeClr val="accent6">
                    <a:lumMod val="75000"/>
                  </a:schemeClr>
                </a:solidFill>
                <a:latin typeface="+mj-lt"/>
                <a:cs typeface="Calibri" pitchFamily="34" charset="0"/>
              </a:rPr>
              <a:t>Filing</a:t>
            </a:r>
            <a:endParaRPr lang="de-DE" sz="2800" b="1" kern="0" dirty="0">
              <a:solidFill>
                <a:schemeClr val="accent6">
                  <a:lumMod val="75000"/>
                </a:schemeClr>
              </a:solidFill>
              <a:latin typeface="+mj-lt"/>
              <a:cs typeface="Calibri" pitchFamily="34" charset="0"/>
            </a:endParaRPr>
          </a:p>
        </p:txBody>
      </p:sp>
      <p:pic>
        <p:nvPicPr>
          <p:cNvPr id="11272" name="Picture 2"/>
          <p:cNvPicPr>
            <a:picLocks noChangeAspect="1" noChangeArrowheads="1"/>
          </p:cNvPicPr>
          <p:nvPr/>
        </p:nvPicPr>
        <p:blipFill>
          <a:blip r:embed="rId6" cstate="print"/>
          <a:srcRect l="5588" r="5589"/>
          <a:stretch>
            <a:fillRect/>
          </a:stretch>
        </p:blipFill>
        <p:spPr bwMode="auto">
          <a:xfrm>
            <a:off x="7716838" y="3521075"/>
            <a:ext cx="930275" cy="496888"/>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lstStyle/>
          <a:p>
            <a:r>
              <a:rPr lang="en-US" sz="3600" smtClean="0"/>
              <a:t>Related approaches </a:t>
            </a:r>
          </a:p>
        </p:txBody>
      </p:sp>
      <p:graphicFrame>
        <p:nvGraphicFramePr>
          <p:cNvPr id="5" name="Inhaltsplatzhalter 4"/>
          <p:cNvGraphicFramePr>
            <a:graphicFrameLocks noGrp="1"/>
          </p:cNvGraphicFramePr>
          <p:nvPr>
            <p:ph idx="1"/>
          </p:nvPr>
        </p:nvGraphicFramePr>
        <p:xfrm>
          <a:off x="406400" y="1360488"/>
          <a:ext cx="8537100" cy="1899920"/>
        </p:xfrm>
        <a:graphic>
          <a:graphicData uri="http://schemas.openxmlformats.org/drawingml/2006/table">
            <a:tbl>
              <a:tblPr firstRow="1" bandRow="1">
                <a:tableStyleId>{5C22544A-7EE6-4342-B048-85BDC9FD1C3A}</a:tableStyleId>
              </a:tblPr>
              <a:tblGrid>
                <a:gridCol w="1607872"/>
                <a:gridCol w="641668"/>
                <a:gridCol w="1222942"/>
                <a:gridCol w="1885506"/>
                <a:gridCol w="1589556"/>
                <a:gridCol w="1589556"/>
              </a:tblGrid>
              <a:tr h="370840">
                <a:tc>
                  <a:txBody>
                    <a:bodyPr/>
                    <a:lstStyle/>
                    <a:p>
                      <a:r>
                        <a:rPr lang="de-DE" sz="1600" dirty="0" smtClean="0">
                          <a:solidFill>
                            <a:schemeClr val="accent6">
                              <a:lumMod val="75000"/>
                            </a:schemeClr>
                          </a:solidFill>
                        </a:rPr>
                        <a:t>Approach</a:t>
                      </a:r>
                      <a:endParaRPr lang="de-DE" sz="1600" dirty="0">
                        <a:solidFill>
                          <a:schemeClr val="accent6">
                            <a:lumMod val="75000"/>
                          </a:schemeClr>
                        </a:solidFill>
                      </a:endParaRPr>
                    </a:p>
                  </a:txBody>
                  <a:tcPr/>
                </a:tc>
                <a:tc>
                  <a:txBody>
                    <a:bodyPr/>
                    <a:lstStyle/>
                    <a:p>
                      <a:r>
                        <a:rPr lang="de-DE" sz="1600" dirty="0" smtClean="0">
                          <a:solidFill>
                            <a:schemeClr val="accent6">
                              <a:lumMod val="75000"/>
                            </a:schemeClr>
                          </a:solidFill>
                        </a:rPr>
                        <a:t>Year</a:t>
                      </a:r>
                      <a:endParaRPr lang="de-DE" sz="1600" dirty="0">
                        <a:solidFill>
                          <a:schemeClr val="accent6">
                            <a:lumMod val="75000"/>
                          </a:schemeClr>
                        </a:solidFill>
                      </a:endParaRPr>
                    </a:p>
                  </a:txBody>
                  <a:tcPr/>
                </a:tc>
                <a:tc>
                  <a:txBody>
                    <a:bodyPr/>
                    <a:lstStyle/>
                    <a:p>
                      <a:r>
                        <a:rPr lang="de-DE" sz="1600" dirty="0" smtClean="0">
                          <a:solidFill>
                            <a:schemeClr val="accent6">
                              <a:lumMod val="75000"/>
                            </a:schemeClr>
                          </a:solidFill>
                        </a:rPr>
                        <a:t>Status</a:t>
                      </a:r>
                      <a:endParaRPr lang="de-DE" sz="1600" dirty="0">
                        <a:solidFill>
                          <a:schemeClr val="accent6">
                            <a:lumMod val="75000"/>
                          </a:schemeClr>
                        </a:solidFill>
                      </a:endParaRPr>
                    </a:p>
                  </a:txBody>
                  <a:tcPr/>
                </a:tc>
                <a:tc>
                  <a:txBody>
                    <a:bodyPr/>
                    <a:lstStyle/>
                    <a:p>
                      <a:r>
                        <a:rPr lang="de-DE" sz="1600" dirty="0" smtClean="0">
                          <a:solidFill>
                            <a:schemeClr val="accent6">
                              <a:lumMod val="75000"/>
                            </a:schemeClr>
                          </a:solidFill>
                        </a:rPr>
                        <a:t>Publisher</a:t>
                      </a:r>
                      <a:endParaRPr lang="de-DE" sz="1600" dirty="0">
                        <a:solidFill>
                          <a:schemeClr val="accent6">
                            <a:lumMod val="75000"/>
                          </a:schemeClr>
                        </a:solidFill>
                      </a:endParaRPr>
                    </a:p>
                  </a:txBody>
                  <a:tcPr/>
                </a:tc>
                <a:tc>
                  <a:txBody>
                    <a:bodyPr/>
                    <a:lstStyle/>
                    <a:p>
                      <a:r>
                        <a:rPr lang="en-US" sz="1600" noProof="0" dirty="0" smtClean="0">
                          <a:solidFill>
                            <a:schemeClr val="accent6">
                              <a:lumMod val="75000"/>
                            </a:schemeClr>
                          </a:solidFill>
                        </a:rPr>
                        <a:t>Coverage</a:t>
                      </a:r>
                      <a:endParaRPr lang="en-US" sz="1600" noProof="0" dirty="0">
                        <a:solidFill>
                          <a:schemeClr val="accent6">
                            <a:lumMod val="75000"/>
                          </a:schemeClr>
                        </a:solidFill>
                      </a:endParaRPr>
                    </a:p>
                  </a:txBody>
                  <a:tcPr/>
                </a:tc>
                <a:tc>
                  <a:txBody>
                    <a:bodyPr/>
                    <a:lstStyle/>
                    <a:p>
                      <a:r>
                        <a:rPr lang="en-US" sz="1600" noProof="0" dirty="0" smtClean="0">
                          <a:solidFill>
                            <a:schemeClr val="accent6">
                              <a:lumMod val="75000"/>
                            </a:schemeClr>
                          </a:solidFill>
                        </a:rPr>
                        <a:t>Rules on </a:t>
                      </a:r>
                      <a:endParaRPr lang="en-US" sz="1600" noProof="0" dirty="0">
                        <a:solidFill>
                          <a:schemeClr val="accent6">
                            <a:lumMod val="75000"/>
                          </a:schemeClr>
                        </a:solidFill>
                      </a:endParaRPr>
                    </a:p>
                  </a:txBody>
                  <a:tcPr/>
                </a:tc>
              </a:tr>
              <a:tr h="370840">
                <a:tc>
                  <a:txBody>
                    <a:bodyPr/>
                    <a:lstStyle/>
                    <a:p>
                      <a:r>
                        <a:rPr lang="de-DE" sz="1600" dirty="0" smtClean="0"/>
                        <a:t>FRIS</a:t>
                      </a:r>
                      <a:r>
                        <a:rPr lang="de-DE" sz="1600" baseline="30000" dirty="0" smtClean="0"/>
                        <a:t>1</a:t>
                      </a:r>
                      <a:endParaRPr lang="de-DE" sz="1600" baseline="30000" dirty="0"/>
                    </a:p>
                  </a:txBody>
                  <a:tcPr/>
                </a:tc>
                <a:tc>
                  <a:txBody>
                    <a:bodyPr/>
                    <a:lstStyle/>
                    <a:p>
                      <a:r>
                        <a:rPr lang="de-DE" sz="1600" dirty="0" smtClean="0"/>
                        <a:t>2004</a:t>
                      </a:r>
                      <a:endParaRPr lang="de-DE" sz="1600" dirty="0"/>
                    </a:p>
                  </a:txBody>
                  <a:tcPr/>
                </a:tc>
                <a:tc>
                  <a:txBody>
                    <a:bodyPr/>
                    <a:lstStyle/>
                    <a:p>
                      <a:r>
                        <a:rPr lang="de-DE" sz="1600" dirty="0" smtClean="0"/>
                        <a:t>PWD</a:t>
                      </a:r>
                      <a:r>
                        <a:rPr lang="de-DE" sz="1600" baseline="30000" dirty="0" smtClean="0"/>
                        <a:t>2</a:t>
                      </a:r>
                      <a:endParaRPr lang="de-DE" sz="1600" baseline="30000" dirty="0"/>
                    </a:p>
                  </a:txBody>
                  <a:tcPr/>
                </a:tc>
                <a:tc>
                  <a:txBody>
                    <a:bodyPr/>
                    <a:lstStyle/>
                    <a:p>
                      <a:r>
                        <a:rPr lang="de-DE" sz="1600" dirty="0" smtClean="0"/>
                        <a:t>XII</a:t>
                      </a:r>
                      <a:r>
                        <a:rPr lang="de-DE" sz="1600" baseline="30000" dirty="0" smtClean="0"/>
                        <a:t>3</a:t>
                      </a:r>
                      <a:endParaRPr lang="de-DE" sz="1600" baseline="30000" dirty="0"/>
                    </a:p>
                  </a:txBody>
                  <a:tcPr/>
                </a:tc>
                <a:tc>
                  <a:txBody>
                    <a:bodyPr/>
                    <a:lstStyle/>
                    <a:p>
                      <a:r>
                        <a:rPr lang="de-DE" sz="1600" dirty="0" smtClean="0"/>
                        <a:t>XBRL 2.1 - </a:t>
                      </a:r>
                      <a:r>
                        <a:rPr lang="de-DE" sz="1600" dirty="0" err="1" smtClean="0"/>
                        <a:t>only</a:t>
                      </a:r>
                      <a:endParaRPr lang="de-DE" sz="1600" dirty="0"/>
                    </a:p>
                  </a:txBody>
                  <a:tcPr/>
                </a:tc>
                <a:tc>
                  <a:txBody>
                    <a:bodyPr/>
                    <a:lstStyle/>
                    <a:p>
                      <a:r>
                        <a:rPr lang="de-DE" sz="1600" dirty="0" smtClean="0"/>
                        <a:t>XBRL </a:t>
                      </a:r>
                      <a:r>
                        <a:rPr lang="de-DE" sz="1600" dirty="0" err="1" smtClean="0"/>
                        <a:t>Instances</a:t>
                      </a:r>
                      <a:endParaRPr lang="de-DE" sz="1600" dirty="0"/>
                    </a:p>
                  </a:txBody>
                  <a:tcPr/>
                </a:tc>
              </a:tr>
              <a:tr h="370840">
                <a:tc>
                  <a:txBody>
                    <a:bodyPr/>
                    <a:lstStyle/>
                    <a:p>
                      <a:r>
                        <a:rPr lang="de-DE" sz="1600" dirty="0" smtClean="0"/>
                        <a:t>Global</a:t>
                      </a:r>
                      <a:r>
                        <a:rPr lang="de-DE" sz="1600" baseline="0" dirty="0" smtClean="0"/>
                        <a:t> </a:t>
                      </a:r>
                      <a:r>
                        <a:rPr lang="de-DE" sz="1600" baseline="0" dirty="0" err="1" smtClean="0"/>
                        <a:t>Filing</a:t>
                      </a:r>
                      <a:r>
                        <a:rPr lang="de-DE" sz="1600" baseline="0" dirty="0" smtClean="0"/>
                        <a:t> Manual</a:t>
                      </a:r>
                      <a:endParaRPr lang="de-DE" sz="1600" dirty="0"/>
                    </a:p>
                  </a:txBody>
                  <a:tcPr/>
                </a:tc>
                <a:tc>
                  <a:txBody>
                    <a:bodyPr/>
                    <a:lstStyle/>
                    <a:p>
                      <a:r>
                        <a:rPr lang="de-DE" sz="1600" dirty="0" smtClean="0"/>
                        <a:t>2010</a:t>
                      </a:r>
                      <a:endParaRPr lang="de-DE" sz="1600" dirty="0"/>
                    </a:p>
                  </a:txBody>
                  <a:tcPr/>
                </a:tc>
                <a:tc>
                  <a:txBody>
                    <a:bodyPr/>
                    <a:lstStyle/>
                    <a:p>
                      <a:r>
                        <a:rPr lang="de-DE" sz="1600" dirty="0" smtClean="0"/>
                        <a:t>Best Practices</a:t>
                      </a:r>
                      <a:endParaRPr lang="de-D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SEC, FSA</a:t>
                      </a:r>
                      <a:r>
                        <a:rPr lang="de-DE" sz="1600" baseline="0" dirty="0" smtClean="0"/>
                        <a:t> Japan, IFRS</a:t>
                      </a:r>
                      <a:endParaRPr lang="de-DE" sz="1600" dirty="0" smtClean="0"/>
                    </a:p>
                  </a:txBody>
                  <a:tcPr/>
                </a:tc>
                <a:tc>
                  <a:txBody>
                    <a:bodyPr/>
                    <a:lstStyle/>
                    <a:p>
                      <a:r>
                        <a:rPr lang="de-DE" sz="1600" dirty="0" smtClean="0"/>
                        <a:t>XBRL </a:t>
                      </a:r>
                      <a:r>
                        <a:rPr lang="en-US" sz="1600" noProof="0" dirty="0" smtClean="0"/>
                        <a:t>Standard</a:t>
                      </a:r>
                      <a:endParaRPr lang="en-US" sz="1600" noProof="0" dirty="0"/>
                    </a:p>
                  </a:txBody>
                  <a:tcPr/>
                </a:tc>
                <a:tc>
                  <a:txBody>
                    <a:bodyPr/>
                    <a:lstStyle/>
                    <a:p>
                      <a:r>
                        <a:rPr lang="en-US" sz="1600" noProof="0" dirty="0" smtClean="0"/>
                        <a:t>XBRL Instances and Taxonomies</a:t>
                      </a:r>
                      <a:endParaRPr lang="en-US" sz="1600" noProof="0" dirty="0"/>
                    </a:p>
                  </a:txBody>
                  <a:tcPr/>
                </a:tc>
              </a:tr>
              <a:tr h="370840">
                <a:tc>
                  <a:txBody>
                    <a:bodyPr/>
                    <a:lstStyle/>
                    <a:p>
                      <a:r>
                        <a:rPr lang="de-DE" sz="1600" dirty="0" smtClean="0"/>
                        <a:t>European</a:t>
                      </a:r>
                      <a:r>
                        <a:rPr lang="de-DE" sz="1600" baseline="0" dirty="0" smtClean="0"/>
                        <a:t> </a:t>
                      </a:r>
                      <a:r>
                        <a:rPr lang="de-DE" sz="1600" baseline="0" dirty="0" err="1" smtClean="0"/>
                        <a:t>Filing</a:t>
                      </a:r>
                      <a:r>
                        <a:rPr lang="de-DE" sz="1600" baseline="0" dirty="0" smtClean="0"/>
                        <a:t> Rules</a:t>
                      </a:r>
                      <a:endParaRPr lang="de-DE" sz="1600" dirty="0"/>
                    </a:p>
                  </a:txBody>
                  <a:tcPr/>
                </a:tc>
                <a:tc>
                  <a:txBody>
                    <a:bodyPr/>
                    <a:lstStyle/>
                    <a:p>
                      <a:r>
                        <a:rPr lang="de-DE" sz="1600" dirty="0" smtClean="0"/>
                        <a:t>2013</a:t>
                      </a:r>
                      <a:endParaRPr lang="de-DE"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PWD</a:t>
                      </a:r>
                      <a:r>
                        <a:rPr lang="de-DE" sz="1600" baseline="30000" dirty="0" smtClean="0"/>
                        <a:t>2</a:t>
                      </a:r>
                    </a:p>
                  </a:txBody>
                  <a:tcPr/>
                </a:tc>
                <a:tc>
                  <a:txBody>
                    <a:bodyPr/>
                    <a:lstStyle/>
                    <a:p>
                      <a:r>
                        <a:rPr lang="de-DE" sz="1600" baseline="0" dirty="0" smtClean="0"/>
                        <a:t>CEN</a:t>
                      </a:r>
                      <a:endParaRPr lang="de-DE" sz="1600" baseline="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XBRL </a:t>
                      </a:r>
                      <a:r>
                        <a:rPr lang="en-US" sz="1600" noProof="0" dirty="0" smtClean="0"/>
                        <a:t>Standard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600" dirty="0" smtClean="0"/>
                        <a:t>XBRL </a:t>
                      </a:r>
                      <a:r>
                        <a:rPr lang="de-DE" sz="1600" dirty="0" err="1" smtClean="0"/>
                        <a:t>Instances</a:t>
                      </a:r>
                      <a:endParaRPr lang="de-DE"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600" noProof="0" dirty="0" smtClean="0"/>
                    </a:p>
                  </a:txBody>
                  <a:tcPr/>
                </a:tc>
              </a:tr>
            </a:tbl>
          </a:graphicData>
        </a:graphic>
      </p:graphicFrame>
      <p:sp>
        <p:nvSpPr>
          <p:cNvPr id="4" name="Foliennummernplatzhalter 3"/>
          <p:cNvSpPr>
            <a:spLocks noGrp="1"/>
          </p:cNvSpPr>
          <p:nvPr>
            <p:ph type="sldNum" sz="quarter" idx="12"/>
          </p:nvPr>
        </p:nvSpPr>
        <p:spPr/>
        <p:txBody>
          <a:bodyPr/>
          <a:lstStyle/>
          <a:p>
            <a:pPr>
              <a:defRPr/>
            </a:pPr>
            <a:r>
              <a:rPr lang="en-US" dirty="0" smtClean="0"/>
              <a:t>Page </a:t>
            </a:r>
            <a:fld id="{E4F6BEE1-4EC1-46AF-B6CA-8D134CE6E2B2}" type="slidenum">
              <a:rPr lang="en-US" smtClean="0"/>
              <a:pPr>
                <a:defRPr/>
              </a:pPr>
              <a:t>8</a:t>
            </a:fld>
            <a:endParaRPr lang="en-US" dirty="0"/>
          </a:p>
        </p:txBody>
      </p:sp>
      <p:sp>
        <p:nvSpPr>
          <p:cNvPr id="6" name="Textfeld 5"/>
          <p:cNvSpPr txBox="1"/>
          <p:nvPr/>
        </p:nvSpPr>
        <p:spPr>
          <a:xfrm>
            <a:off x="4708525" y="6119813"/>
            <a:ext cx="3414713" cy="738187"/>
          </a:xfrm>
          <a:prstGeom prst="rect">
            <a:avLst/>
          </a:prstGeom>
          <a:noFill/>
        </p:spPr>
        <p:txBody>
          <a:bodyPr wrap="none">
            <a:spAutoFit/>
          </a:bodyPr>
          <a:lstStyle/>
          <a:p>
            <a:pPr marL="342900" indent="-342900">
              <a:buFontTx/>
              <a:buAutoNum type="arabicPlain"/>
              <a:defRPr/>
            </a:pPr>
            <a:r>
              <a:rPr lang="en-US" sz="1400" b="1" dirty="0">
                <a:latin typeface="+mn-lt"/>
              </a:rPr>
              <a:t>Financial Reporting Instance Standards</a:t>
            </a:r>
          </a:p>
          <a:p>
            <a:pPr marL="342900" indent="-342900">
              <a:buFontTx/>
              <a:buAutoNum type="arabicPlain"/>
              <a:defRPr/>
            </a:pPr>
            <a:r>
              <a:rPr lang="en-US" sz="1400" b="1" dirty="0">
                <a:latin typeface="+mn-lt"/>
              </a:rPr>
              <a:t>Public Working Draft</a:t>
            </a:r>
          </a:p>
          <a:p>
            <a:pPr marL="342900" indent="-342900">
              <a:buFontTx/>
              <a:buAutoNum type="arabicPlain"/>
              <a:defRPr/>
            </a:pPr>
            <a:r>
              <a:rPr lang="en-US" sz="1400" b="1" dirty="0">
                <a:latin typeface="+mn-lt"/>
              </a:rPr>
              <a:t>XBRL International Inc.</a:t>
            </a:r>
            <a:endParaRPr lang="de-DE" sz="1400" dirty="0">
              <a:latin typeface="+mn-lt"/>
            </a:endParaRPr>
          </a:p>
        </p:txBody>
      </p:sp>
      <p:sp>
        <p:nvSpPr>
          <p:cNvPr id="12330" name="Inhaltsplatzhalter 2"/>
          <p:cNvSpPr txBox="1">
            <a:spLocks/>
          </p:cNvSpPr>
          <p:nvPr/>
        </p:nvSpPr>
        <p:spPr bwMode="auto">
          <a:xfrm>
            <a:off x="465138" y="3452813"/>
            <a:ext cx="8229600" cy="1947862"/>
          </a:xfrm>
          <a:prstGeom prst="rect">
            <a:avLst/>
          </a:prstGeom>
          <a:noFill/>
          <a:ln w="9525">
            <a:noFill/>
            <a:miter lim="800000"/>
            <a:headEnd/>
            <a:tailEnd/>
          </a:ln>
        </p:spPr>
        <p:txBody>
          <a:bodyPr/>
          <a:lstStyle/>
          <a:p>
            <a:pPr marL="539750" indent="-539750" eaLnBrk="0" hangingPunct="0">
              <a:spcBef>
                <a:spcPts val="300"/>
              </a:spcBef>
              <a:buFontTx/>
              <a:buBlip>
                <a:blip r:embed="rId3"/>
              </a:buBlip>
            </a:pPr>
            <a:r>
              <a:rPr lang="en-US">
                <a:solidFill>
                  <a:srgbClr val="074B7D"/>
                </a:solidFill>
                <a:latin typeface="Calibri" pitchFamily="34" charset="0"/>
              </a:rPr>
              <a:t>European Filing Rules: part of the </a:t>
            </a:r>
            <a:r>
              <a:rPr lang="en-GB">
                <a:solidFill>
                  <a:srgbClr val="074B7D"/>
                </a:solidFill>
                <a:latin typeface="Calibri" pitchFamily="34" charset="0"/>
              </a:rPr>
              <a:t>CWA1</a:t>
            </a:r>
            <a:r>
              <a:rPr lang="en-GB">
                <a:solidFill>
                  <a:srgbClr val="F6AF33"/>
                </a:solidFill>
              </a:rPr>
              <a:t> </a:t>
            </a:r>
            <a:r>
              <a:rPr lang="en-US">
                <a:solidFill>
                  <a:srgbClr val="074B7D"/>
                </a:solidFill>
                <a:latin typeface="Calibri" pitchFamily="34" charset="0"/>
              </a:rPr>
              <a:t>deliverables of the standardization process of  CEN/WS XBRL</a:t>
            </a:r>
          </a:p>
          <a:p>
            <a:pPr marL="539750" indent="-539750" eaLnBrk="0" hangingPunct="0">
              <a:spcBef>
                <a:spcPts val="300"/>
              </a:spcBef>
              <a:buFontTx/>
              <a:buBlip>
                <a:blip r:embed="rId3"/>
              </a:buBlip>
            </a:pPr>
            <a:r>
              <a:rPr lang="en-US">
                <a:solidFill>
                  <a:srgbClr val="074B7D"/>
                </a:solidFill>
                <a:latin typeface="Calibri" pitchFamily="34" charset="0"/>
              </a:rPr>
              <a:t>De-jure standard by 2014</a:t>
            </a:r>
          </a:p>
          <a:p>
            <a:pPr marL="539750" indent="-539750" eaLnBrk="0" hangingPunct="0">
              <a:spcBef>
                <a:spcPts val="300"/>
              </a:spcBef>
              <a:buFontTx/>
              <a:buBlip>
                <a:blip r:embed="rId3"/>
              </a:buBlip>
            </a:pPr>
            <a:r>
              <a:rPr lang="en-US">
                <a:solidFill>
                  <a:srgbClr val="074B7D"/>
                </a:solidFill>
                <a:latin typeface="Calibri" pitchFamily="34" charset="0"/>
              </a:rPr>
              <a:t>oriented to reporting entities preparing the filings on basis of EIOPA and EBA taxonomies</a:t>
            </a:r>
          </a:p>
          <a:p>
            <a:pPr marL="539750" indent="-539750" eaLnBrk="0" hangingPunct="0">
              <a:spcBef>
                <a:spcPts val="300"/>
              </a:spcBef>
              <a:buFontTx/>
              <a:buBlip>
                <a:blip r:embed="rId3"/>
              </a:buBlip>
            </a:pPr>
            <a:r>
              <a:rPr lang="en-US">
                <a:solidFill>
                  <a:srgbClr val="074B7D"/>
                </a:solidFill>
                <a:latin typeface="Calibri" pitchFamily="34" charset="0"/>
              </a:rPr>
              <a:t>Recommendations to be adopted by NSAs and European Supervisory Authorities</a:t>
            </a:r>
          </a:p>
        </p:txBody>
      </p:sp>
      <p:sp>
        <p:nvSpPr>
          <p:cNvPr id="8" name="Abgerundetes Rechteck 7"/>
          <p:cNvSpPr/>
          <p:nvPr/>
        </p:nvSpPr>
        <p:spPr>
          <a:xfrm>
            <a:off x="222250" y="5443538"/>
            <a:ext cx="1452563" cy="7096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de-DE" b="1" dirty="0"/>
              <a:t>FRIS</a:t>
            </a:r>
          </a:p>
        </p:txBody>
      </p:sp>
      <p:sp>
        <p:nvSpPr>
          <p:cNvPr id="9" name="Abgerundetes Rechteck 8"/>
          <p:cNvSpPr/>
          <p:nvPr/>
        </p:nvSpPr>
        <p:spPr>
          <a:xfrm>
            <a:off x="1538288" y="5622925"/>
            <a:ext cx="2222500" cy="1128713"/>
          </a:xfrm>
          <a:prstGeom prst="roundRect">
            <a:avLst/>
          </a:prstGeom>
        </p:spPr>
        <p:style>
          <a:lnRef idx="1">
            <a:schemeClr val="dk1"/>
          </a:lnRef>
          <a:fillRef idx="3">
            <a:schemeClr val="dk1"/>
          </a:fillRef>
          <a:effectRef idx="2">
            <a:schemeClr val="dk1"/>
          </a:effectRef>
          <a:fontRef idx="minor">
            <a:schemeClr val="lt1"/>
          </a:fontRef>
        </p:style>
        <p:txBody>
          <a:bodyPr anchor="ctr"/>
          <a:lstStyle/>
          <a:p>
            <a:pPr algn="ctr">
              <a:defRPr/>
            </a:pPr>
            <a:r>
              <a:rPr lang="de-DE" dirty="0">
                <a:solidFill>
                  <a:schemeClr val="bg2">
                    <a:lumMod val="40000"/>
                    <a:lumOff val="60000"/>
                  </a:schemeClr>
                </a:solidFill>
              </a:rPr>
              <a:t>GFM</a:t>
            </a:r>
          </a:p>
        </p:txBody>
      </p:sp>
      <p:sp>
        <p:nvSpPr>
          <p:cNvPr id="10" name="Abgerundetes Rechteck 9"/>
          <p:cNvSpPr/>
          <p:nvPr/>
        </p:nvSpPr>
        <p:spPr>
          <a:xfrm>
            <a:off x="3579813" y="5383213"/>
            <a:ext cx="1820862" cy="750887"/>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defRPr/>
            </a:pPr>
            <a:r>
              <a:rPr lang="de-DE" b="1" dirty="0"/>
              <a:t>          EFL</a:t>
            </a:r>
          </a:p>
        </p:txBody>
      </p:sp>
      <p:pic>
        <p:nvPicPr>
          <p:cNvPr id="12334" name="Picture 3" descr="\\in.bundesbank.de.\bbk\daten\zentrale\Anwendungen\SharedApp\Office\Cliparts\FILES\PFILES\MSOFFICE\MEDIA\CNTCD1\Animated\j0189205.gif"/>
          <p:cNvPicPr>
            <a:picLocks noChangeAspect="1" noChangeArrowheads="1" noCrop="1"/>
          </p:cNvPicPr>
          <p:nvPr/>
        </p:nvPicPr>
        <p:blipFill>
          <a:blip r:embed="rId4" cstate="print"/>
          <a:srcRect/>
          <a:stretch>
            <a:fillRect/>
          </a:stretch>
        </p:blipFill>
        <p:spPr bwMode="auto">
          <a:xfrm>
            <a:off x="982663" y="5899150"/>
            <a:ext cx="803275" cy="809625"/>
          </a:xfrm>
          <a:prstGeom prst="rect">
            <a:avLst/>
          </a:prstGeom>
          <a:noFill/>
          <a:ln w="9525">
            <a:noFill/>
            <a:miter lim="800000"/>
            <a:headEnd/>
            <a:tailEnd/>
          </a:ln>
        </p:spPr>
      </p:pic>
      <p:pic>
        <p:nvPicPr>
          <p:cNvPr id="12335" name="Picture 5"/>
          <p:cNvPicPr>
            <a:picLocks noChangeAspect="1" noChangeArrowheads="1"/>
          </p:cNvPicPr>
          <p:nvPr/>
        </p:nvPicPr>
        <p:blipFill>
          <a:blip r:embed="rId5" cstate="print"/>
          <a:srcRect/>
          <a:stretch>
            <a:fillRect/>
          </a:stretch>
        </p:blipFill>
        <p:spPr bwMode="auto">
          <a:xfrm>
            <a:off x="4687888" y="5502275"/>
            <a:ext cx="601662" cy="5429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r>
              <a:rPr lang="en-US" sz="3600" smtClean="0"/>
              <a:t>Structure of the Deliverable</a:t>
            </a:r>
            <a:endParaRPr lang="en-US" sz="3600" u="sng" smtClean="0"/>
          </a:p>
        </p:txBody>
      </p:sp>
      <p:sp>
        <p:nvSpPr>
          <p:cNvPr id="13315" name="Inhaltsplatzhalter 2"/>
          <p:cNvSpPr>
            <a:spLocks noGrp="1"/>
          </p:cNvSpPr>
          <p:nvPr>
            <p:ph idx="1"/>
          </p:nvPr>
        </p:nvSpPr>
        <p:spPr>
          <a:xfrm>
            <a:off x="457200" y="1600200"/>
            <a:ext cx="8229600" cy="4654550"/>
          </a:xfrm>
        </p:spPr>
        <p:txBody>
          <a:bodyPr/>
          <a:lstStyle/>
          <a:p>
            <a:r>
              <a:rPr lang="en-US" sz="2400" smtClean="0"/>
              <a:t>Currently </a:t>
            </a:r>
            <a:r>
              <a:rPr lang="en-US" sz="2400" b="1" smtClean="0"/>
              <a:t>45</a:t>
            </a:r>
            <a:r>
              <a:rPr lang="en-US" sz="2400" smtClean="0"/>
              <a:t> rules separated in two chapters</a:t>
            </a:r>
          </a:p>
          <a:p>
            <a:pPr lvl="1"/>
            <a:r>
              <a:rPr lang="en-US" sz="1800" b="1" smtClean="0"/>
              <a:t>Filing syntax rules</a:t>
            </a:r>
            <a:r>
              <a:rPr lang="en-US" sz="1800" smtClean="0"/>
              <a:t> </a:t>
            </a:r>
          </a:p>
          <a:p>
            <a:pPr lvl="2"/>
            <a:r>
              <a:rPr lang="en-US" sz="1600" smtClean="0"/>
              <a:t>Rules for the complete document to be filed</a:t>
            </a:r>
          </a:p>
          <a:p>
            <a:pPr lvl="1"/>
            <a:r>
              <a:rPr lang="en-US" sz="1800" b="1" smtClean="0"/>
              <a:t>Instance syntax rules</a:t>
            </a:r>
          </a:p>
          <a:p>
            <a:pPr lvl="2"/>
            <a:r>
              <a:rPr lang="en-US" sz="1600" smtClean="0"/>
              <a:t>Syntax rules for the instance document</a:t>
            </a:r>
            <a:r>
              <a:rPr lang="en-US" sz="1600" smtClean="0">
                <a:solidFill>
                  <a:schemeClr val="hlink"/>
                </a:solidFill>
              </a:rPr>
              <a:t> </a:t>
            </a:r>
            <a:r>
              <a:rPr lang="en-US" sz="1600" smtClean="0"/>
              <a:t>and its subordinated objects</a:t>
            </a:r>
          </a:p>
          <a:p>
            <a:pPr lvl="3"/>
            <a:r>
              <a:rPr lang="en-US" sz="1600" smtClean="0"/>
              <a:t>Contexts</a:t>
            </a:r>
          </a:p>
          <a:p>
            <a:pPr lvl="3"/>
            <a:r>
              <a:rPr lang="en-US" sz="1600" smtClean="0"/>
              <a:t>Facts</a:t>
            </a:r>
          </a:p>
          <a:p>
            <a:pPr lvl="3"/>
            <a:r>
              <a:rPr lang="en-US" sz="1600" smtClean="0"/>
              <a:t>Units</a:t>
            </a:r>
          </a:p>
          <a:p>
            <a:pPr lvl="3"/>
            <a:r>
              <a:rPr lang="en-US" sz="1600" smtClean="0"/>
              <a:t>Footnotes</a:t>
            </a:r>
          </a:p>
          <a:p>
            <a:r>
              <a:rPr lang="en-US" sz="2400" smtClean="0"/>
              <a:t>Open discussions</a:t>
            </a:r>
            <a:r>
              <a:rPr lang="en-US" sz="1600" smtClean="0"/>
              <a:t> (small selection)</a:t>
            </a:r>
          </a:p>
          <a:p>
            <a:pPr lvl="1"/>
            <a:r>
              <a:rPr lang="en-US" sz="1800" smtClean="0"/>
              <a:t>How to ensure validity according to XBRL Formula in huge instance files?</a:t>
            </a:r>
          </a:p>
          <a:p>
            <a:pPr lvl="1"/>
            <a:r>
              <a:rPr lang="en-US" sz="1800" smtClean="0"/>
              <a:t>Should it be allowed to send partial datasets?</a:t>
            </a:r>
          </a:p>
          <a:p>
            <a:pPr lvl="1"/>
            <a:r>
              <a:rPr lang="en-US" sz="1800" smtClean="0"/>
              <a:t>Should XML fragments in scenario be prohibited?</a:t>
            </a:r>
          </a:p>
          <a:p>
            <a:pPr lvl="1"/>
            <a:r>
              <a:rPr lang="en-US" sz="1800" smtClean="0"/>
              <a:t>How to define the language,</a:t>
            </a:r>
          </a:p>
          <a:p>
            <a:pPr lvl="2"/>
            <a:r>
              <a:rPr lang="en-US" sz="1600" smtClean="0"/>
              <a:t> accept multiple languages in one instance? </a:t>
            </a:r>
          </a:p>
          <a:p>
            <a:pPr lvl="2"/>
            <a:endParaRPr lang="en-US" sz="1600" smtClean="0"/>
          </a:p>
          <a:p>
            <a:pPr lvl="2"/>
            <a:endParaRPr lang="en-US" sz="1600" smtClean="0"/>
          </a:p>
          <a:p>
            <a:pPr lvl="2"/>
            <a:endParaRPr lang="en-US" sz="1600" smtClean="0"/>
          </a:p>
          <a:p>
            <a:pPr lvl="2"/>
            <a:endParaRPr lang="en-US" sz="1600" smtClean="0"/>
          </a:p>
        </p:txBody>
      </p:sp>
      <p:sp>
        <p:nvSpPr>
          <p:cNvPr id="4" name="Foliennummernplatzhalter 3"/>
          <p:cNvSpPr>
            <a:spLocks noGrp="1"/>
          </p:cNvSpPr>
          <p:nvPr>
            <p:ph type="sldNum" sz="quarter" idx="12"/>
          </p:nvPr>
        </p:nvSpPr>
        <p:spPr/>
        <p:txBody>
          <a:bodyPr/>
          <a:lstStyle/>
          <a:p>
            <a:pPr>
              <a:defRPr/>
            </a:pPr>
            <a:r>
              <a:rPr lang="en-US" smtClean="0"/>
              <a:t>Page </a:t>
            </a:r>
            <a:fld id="{95D19BF6-2CFA-4293-A76E-2A86C3B44E3B}" type="slidenum">
              <a:rPr lang="en-US" smtClean="0"/>
              <a:pPr>
                <a:defRPr/>
              </a:pPr>
              <a:t>9</a:t>
            </a:fld>
            <a:endParaRPr lang="en-US"/>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CEN TC/278 theme">
  <a:themeElements>
    <a:clrScheme name="TC 278">
      <a:dk1>
        <a:srgbClr val="356A9A"/>
      </a:dk1>
      <a:lt1>
        <a:srgbClr val="77A6D0"/>
      </a:lt1>
      <a:dk2>
        <a:srgbClr val="356A9A"/>
      </a:dk2>
      <a:lt2>
        <a:srgbClr val="77A6D0"/>
      </a:lt2>
      <a:accent1>
        <a:srgbClr val="A4C3DF"/>
      </a:accent1>
      <a:accent2>
        <a:srgbClr val="ECF3F8"/>
      </a:accent2>
      <a:accent3>
        <a:srgbClr val="DAE7F2"/>
      </a:accent3>
      <a:accent4>
        <a:srgbClr val="C8DBEB"/>
      </a:accent4>
      <a:accent5>
        <a:srgbClr val="5C93C5"/>
      </a:accent5>
      <a:accent6>
        <a:srgbClr val="32638F"/>
      </a:accent6>
      <a:hlink>
        <a:srgbClr val="F79646"/>
      </a:hlink>
      <a:folHlink>
        <a:srgbClr val="F79646"/>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2364</TotalTime>
  <Words>984</Words>
  <Application>Microsoft Office PowerPoint</Application>
  <PresentationFormat>Presentación en pantalla (4:3)</PresentationFormat>
  <Paragraphs>204</Paragraphs>
  <Slides>16</Slides>
  <Notes>16</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Wingdings</vt:lpstr>
      <vt:lpstr>CEN TC/278 theme</vt:lpstr>
      <vt:lpstr>CEN/WS XBRL </vt:lpstr>
      <vt:lpstr>Objectives</vt:lpstr>
      <vt:lpstr>Level of Harmonisation in Europe</vt:lpstr>
      <vt:lpstr>Deliverables of CWA1</vt:lpstr>
      <vt:lpstr>Organisation of CWA1 team work </vt:lpstr>
      <vt:lpstr>Filing rules as first deliverable of CWA1</vt:lpstr>
      <vt:lpstr>European Filing Rules (EFR)</vt:lpstr>
      <vt:lpstr>Related approaches </vt:lpstr>
      <vt:lpstr>Structure of the Deliverable</vt:lpstr>
      <vt:lpstr>Modeling aspects for standardization</vt:lpstr>
      <vt:lpstr>Modeling the European Filing Rules</vt:lpstr>
      <vt:lpstr>Draft model system for EFR</vt:lpstr>
      <vt:lpstr>Collaborative work progresses in XBRL Wiki</vt:lpstr>
      <vt:lpstr>How to contribute</vt:lpstr>
      <vt:lpstr>Next steps</vt:lpstr>
      <vt:lpstr>Thanks for your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Peelen</dc:creator>
  <cp:lastModifiedBy>infboi</cp:lastModifiedBy>
  <cp:revision>325</cp:revision>
  <dcterms:created xsi:type="dcterms:W3CDTF">2010-12-07T13:49:26Z</dcterms:created>
  <dcterms:modified xsi:type="dcterms:W3CDTF">2012-12-16T07:40:58Z</dcterms:modified>
</cp:coreProperties>
</file>