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676C"/>
    <a:srgbClr val="77933C"/>
    <a:srgbClr val="E8F4F8"/>
    <a:srgbClr val="8EB149"/>
    <a:srgbClr val="007C81"/>
    <a:srgbClr val="95B850"/>
    <a:srgbClr val="0081BD"/>
    <a:srgbClr val="D7E5DF"/>
    <a:srgbClr val="DFE5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0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58721-AE50-4484-894D-D63FC3B3177F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3C3D4-CA08-4502-AFFF-0A909ADE2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F0B9-0A3A-4314-96F0-BA47FB3AAF7D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A2A3-1C49-4CCE-AA3F-32E091198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8D89-90AB-4CA5-BE06-C9C74F43FF21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A3376-56F2-4114-AE00-D90F22737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BB81D-69D5-4269-82CE-8E16A8771D54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0B31-E4D9-4015-9310-30F9EE53E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8E27-0661-4032-AC90-40EC80C743C0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0234-CE72-4BCE-95AF-110A20EFE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10B80-3F4E-4668-BD90-9B950A416674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327F-5A78-44EB-B885-2BCB569A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2BCB-83C8-4519-8453-33489A54321B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961A-39B6-4204-AA37-8D3B96566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FE9C-FDB1-4409-9EF8-62F6B544501B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B653-E164-44B6-B1FA-5DCF67633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667D-E8F0-4140-BFCA-494C79284D1F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08B39-FA8E-434B-87C7-805109248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94E8-10E4-4F36-860E-2CE62DF95761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38A52-D795-446E-998D-3D687A4E6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E690-A543-4B86-B4B8-8F46515FF713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10219-5AE3-44E4-8FE0-45211B9A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A68E-2FB1-488C-B117-C6F923361DD9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84A30-1D87-4278-A845-DEE15CB05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4C8FC7-B2A9-4203-991A-22822888BB6A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963B3A-705A-4A4D-AA7F-2098D04F9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626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0788"/>
            <a:ext cx="7772400" cy="11096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Updates to Table </a:t>
            </a:r>
            <a:r>
              <a:rPr lang="en-US" sz="4800" b="1" spc="100" dirty="0" err="1" smtClean="0">
                <a:solidFill>
                  <a:srgbClr val="007C81"/>
                </a:solidFill>
                <a:latin typeface="Trebuchet MS"/>
                <a:cs typeface="Trebuchet MS"/>
              </a:rPr>
              <a:t>Linkbase</a:t>
            </a:r>
            <a:r>
              <a:rPr lang="en-US" sz="31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/>
            </a:r>
            <a:br>
              <a:rPr lang="en-US" sz="31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</a:br>
            <a:r>
              <a:rPr lang="en-US" sz="31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Model-based </a:t>
            </a:r>
            <a:r>
              <a:rPr lang="en-US" sz="31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Overview</a:t>
            </a:r>
            <a:endParaRPr lang="en-US" sz="4800" b="1" spc="100" dirty="0">
              <a:solidFill>
                <a:srgbClr val="007C81"/>
              </a:solidFill>
              <a:latin typeface="Trebuchet MS"/>
              <a:cs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21806"/>
            <a:ext cx="6400800" cy="2388394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0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16th </a:t>
            </a:r>
            <a:r>
              <a:rPr lang="en-US" sz="2000" b="1" spc="100" dirty="0" err="1" smtClean="0">
                <a:solidFill>
                  <a:srgbClr val="007C81"/>
                </a:solidFill>
                <a:latin typeface="Trebuchet MS"/>
                <a:cs typeface="Trebuchet MS"/>
              </a:rPr>
              <a:t>Eurofiling</a:t>
            </a:r>
            <a:r>
              <a:rPr lang="en-US" sz="20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 </a:t>
            </a:r>
            <a:r>
              <a:rPr lang="en-US" sz="20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Workshop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12 December 2012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2000" b="1" spc="100" dirty="0" smtClean="0">
              <a:solidFill>
                <a:srgbClr val="007C81"/>
              </a:solidFill>
              <a:latin typeface="Trebuchet MS"/>
              <a:cs typeface="Trebuchet MS"/>
            </a:endParaRP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Herm </a:t>
            </a:r>
            <a:r>
              <a:rPr lang="en-US" sz="2000" b="1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Fischer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Rendering Working Group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2000" spc="100" dirty="0" smtClean="0">
              <a:solidFill>
                <a:srgbClr val="007C81"/>
              </a:solidFill>
              <a:latin typeface="Trebuchet MS"/>
              <a:cs typeface="Trebuchet MS"/>
            </a:endParaRP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(Models by Jon </a:t>
            </a:r>
            <a:r>
              <a:rPr lang="en-US" sz="2000" spc="100" dirty="0" err="1" smtClean="0">
                <a:solidFill>
                  <a:srgbClr val="007C81"/>
                </a:solidFill>
                <a:latin typeface="Trebuchet MS"/>
                <a:cs typeface="Trebuchet MS"/>
              </a:rPr>
              <a:t>Siddle</a:t>
            </a:r>
            <a:r>
              <a:rPr lang="en-US" sz="2000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, </a:t>
            </a:r>
            <a:r>
              <a:rPr lang="en-US" sz="2000" spc="100" dirty="0" err="1" smtClean="0">
                <a:solidFill>
                  <a:srgbClr val="007C81"/>
                </a:solidFill>
                <a:latin typeface="Trebuchet MS"/>
                <a:cs typeface="Trebuchet MS"/>
              </a:rPr>
              <a:t>CoreFiling</a:t>
            </a:r>
            <a:r>
              <a:rPr lang="en-US" sz="2000" spc="100" dirty="0" smtClean="0">
                <a:solidFill>
                  <a:srgbClr val="007C81"/>
                </a:solidFill>
                <a:latin typeface="Trebuchet MS"/>
                <a:cs typeface="Trebuchet MS"/>
              </a:rPr>
              <a:t>)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2000" spc="100" dirty="0" smtClean="0">
              <a:solidFill>
                <a:srgbClr val="007C81"/>
              </a:solidFill>
              <a:latin typeface="Trebuchet MS"/>
              <a:cs typeface="Trebuchet MS"/>
            </a:endParaRP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2000" spc="100" dirty="0" smtClean="0">
              <a:solidFill>
                <a:srgbClr val="007C81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948114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Table set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8" name="Content Placeholder 17" descr="table-set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73060" y="1193801"/>
            <a:ext cx="3610479" cy="2295846"/>
          </a:xfrm>
        </p:spPr>
      </p:pic>
      <p:sp>
        <p:nvSpPr>
          <p:cNvPr id="19" name="Content Placeholder 13"/>
          <p:cNvSpPr txBox="1">
            <a:spLocks/>
          </p:cNvSpPr>
          <p:nvPr/>
        </p:nvSpPr>
        <p:spPr bwMode="auto">
          <a:xfrm>
            <a:off x="457200" y="3819720"/>
            <a:ext cx="8229600" cy="192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rgbClr val="00676C"/>
                </a:solidFill>
                <a:latin typeface="Trebuchet MS" pitchFamily="34" charset="0"/>
                <a:cs typeface="+mn-cs"/>
              </a:rPr>
              <a:t>A sequence of tables with a common definition</a:t>
            </a:r>
          </a:p>
          <a:p>
            <a:pPr marL="800100" lvl="1" indent="-3429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Example,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financial schedules of 2 link roles, balance sheets of assets and shares</a:t>
            </a:r>
          </a:p>
          <a:p>
            <a:pPr marL="1257300" lvl="2" indent="-3429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 baseline="0" dirty="0" smtClean="0">
                <a:solidFill>
                  <a:srgbClr val="00676C"/>
                </a:solidFill>
                <a:latin typeface="Trebuchet MS" pitchFamily="34" charset="0"/>
                <a:cs typeface="+mn-cs"/>
              </a:rPr>
              <a:t>Each</a:t>
            </a:r>
            <a:r>
              <a:rPr lang="en-US" sz="2400" dirty="0" smtClean="0">
                <a:solidFill>
                  <a:srgbClr val="00676C"/>
                </a:solidFill>
                <a:latin typeface="Trebuchet MS" pitchFamily="34" charset="0"/>
                <a:cs typeface="+mn-cs"/>
              </a:rPr>
              <a:t> table has different y axes despite having common definition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76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343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Definition axis-node model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5" name="Content Placeholder 14" descr="axis-node-model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59545" y="1193801"/>
            <a:ext cx="7209730" cy="50680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Table set definition model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4" name="Picture 13" descr="definition-model-with-elr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1390" y="2286000"/>
            <a:ext cx="7421216" cy="4572000"/>
          </a:xfrm>
          <a:prstGeom prst="rect">
            <a:avLst/>
          </a:prstGeom>
        </p:spPr>
      </p:pic>
      <p:pic>
        <p:nvPicPr>
          <p:cNvPr id="18" name="Content Placeholder 17" descr="table-set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57617" y="1003300"/>
            <a:ext cx="3910063" cy="24863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Rendering model, X-axis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6" name="Content Placeholder 15" descr="table-model-unannotated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11301" y="1193801"/>
            <a:ext cx="5578246" cy="1147745"/>
          </a:xfrm>
        </p:spPr>
      </p:pic>
      <p:pic>
        <p:nvPicPr>
          <p:cNvPr id="17" name="Picture 16" descr="rendering-model-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474" y="2441584"/>
            <a:ext cx="7540625" cy="4170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Rendering model, Y-axis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6" name="Content Placeholder 15" descr="table-model-unannotated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63701" y="1054101"/>
            <a:ext cx="5578246" cy="1147745"/>
          </a:xfrm>
        </p:spPr>
      </p:pic>
      <p:pic>
        <p:nvPicPr>
          <p:cNvPr id="14" name="Picture 13" descr="rendering-model-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437" y="2341546"/>
            <a:ext cx="7497936" cy="435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Resolving X-axis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6" name="Content Placeholder 15" descr="table-model-unannotated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63701" y="1054101"/>
            <a:ext cx="5578246" cy="1147745"/>
          </a:xfrm>
        </p:spPr>
      </p:pic>
      <p:pic>
        <p:nvPicPr>
          <p:cNvPr id="15" name="Picture 14" descr="example-simple-table-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300" y="2472143"/>
            <a:ext cx="8801100" cy="32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Resolving Y-axis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6" name="Content Placeholder 15" descr="table-model-unannotated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63701" y="1054101"/>
            <a:ext cx="5578246" cy="1147745"/>
          </a:xfrm>
        </p:spPr>
      </p:pic>
      <p:pic>
        <p:nvPicPr>
          <p:cNvPr id="14" name="Picture 13" descr="example-simple-table-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596" y="2371724"/>
            <a:ext cx="8515207" cy="3355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Resolving double X breakdown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7" name="Content Placeholder 16" descr="example-2-breakdown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88444" y="4475278"/>
            <a:ext cx="4867112" cy="1110420"/>
          </a:xfrm>
        </p:spPr>
      </p:pic>
      <p:pic>
        <p:nvPicPr>
          <p:cNvPr id="18" name="Picture 17" descr="example-2-breakdown-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073401"/>
            <a:ext cx="9144000" cy="3345811"/>
          </a:xfrm>
          <a:prstGeom prst="rect">
            <a:avLst/>
          </a:prstGeom>
        </p:spPr>
      </p:pic>
      <p:pic>
        <p:nvPicPr>
          <p:cNvPr id="19" name="Picture 18" descr="example-2-breakdow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8444" y="1489489"/>
            <a:ext cx="4867112" cy="111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457201" y="260351"/>
            <a:ext cx="8156574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Resolving table set Z-axis</a:t>
            </a:r>
            <a:endParaRPr lang="en-US" sz="36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5" name="Content Placeholder 14" descr="example-tableset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10737" y="1003301"/>
            <a:ext cx="4922525" cy="3573873"/>
          </a:xfrm>
        </p:spPr>
      </p:pic>
      <p:pic>
        <p:nvPicPr>
          <p:cNvPr id="16" name="Picture 15" descr="example-tableset-z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1" y="4767674"/>
            <a:ext cx="8637759" cy="1988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597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803399" y="260351"/>
            <a:ext cx="6810375" cy="933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Resolving table set Y-axes</a:t>
            </a:r>
            <a:endParaRPr lang="en-US" sz="36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4" name="Picture 13" descr="example-tableset-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4450" y="958256"/>
            <a:ext cx="7429500" cy="6858000"/>
          </a:xfrm>
          <a:prstGeom prst="rect">
            <a:avLst/>
          </a:prstGeom>
        </p:spPr>
      </p:pic>
      <p:pic>
        <p:nvPicPr>
          <p:cNvPr id="15" name="Content Placeholder 14" descr="example-tableset.png"/>
          <p:cNvPicPr>
            <a:picLocks noGrp="1" noChangeAspect="1"/>
          </p:cNvPicPr>
          <p:nvPr>
            <p:ph idx="1"/>
          </p:nvPr>
        </p:nvPicPr>
        <p:blipFill>
          <a:blip r:embed="rId5"/>
          <a:srcRect r="70588"/>
          <a:stretch>
            <a:fillRect/>
          </a:stretch>
        </p:blipFill>
        <p:spPr>
          <a:xfrm>
            <a:off x="190501" y="279401"/>
            <a:ext cx="1447787" cy="35738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0" y="-30163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4127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What is Table </a:t>
            </a:r>
            <a:r>
              <a:rPr lang="en-US" sz="4000" b="1" spc="100" dirty="0" err="1" smtClean="0">
                <a:solidFill>
                  <a:srgbClr val="77933C"/>
                </a:solidFill>
                <a:latin typeface="Trebuchet MS"/>
                <a:cs typeface="Trebuchet MS"/>
              </a:rPr>
              <a:t>Linkbase</a:t>
            </a: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?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Abstract model for viewing (~presentation)</a:t>
            </a:r>
          </a:p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Implementation of tables and form</a:t>
            </a:r>
          </a:p>
          <a:p>
            <a:r>
              <a:rPr lang="en-US" sz="2600" strike="sngStrike" dirty="0" smtClean="0">
                <a:solidFill>
                  <a:srgbClr val="00676C"/>
                </a:solidFill>
                <a:latin typeface="Trebuchet MS" pitchFamily="34" charset="0"/>
              </a:rPr>
              <a:t>Replaces presentation </a:t>
            </a:r>
            <a:r>
              <a:rPr lang="en-US" sz="2600" strike="sngStrike" dirty="0" err="1" smtClean="0">
                <a:solidFill>
                  <a:srgbClr val="00676C"/>
                </a:solidFill>
                <a:latin typeface="Trebuchet MS" pitchFamily="34" charset="0"/>
              </a:rPr>
              <a:t>linkbase</a:t>
            </a:r>
            <a:endParaRPr lang="en-US" sz="2600" strike="sngStrike" dirty="0" smtClean="0">
              <a:solidFill>
                <a:srgbClr val="00676C"/>
              </a:solidFill>
              <a:latin typeface="Trebuchet MS" pitchFamily="34" charset="0"/>
            </a:endParaRP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Yes – for case of specifying rendering (e.g., SEC viewer)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No – for case of concept-to-concept hierarchy definition</a:t>
            </a:r>
          </a:p>
          <a:p>
            <a:r>
              <a:rPr lang="en-US" sz="2600" strike="sngStrike" dirty="0" smtClean="0">
                <a:solidFill>
                  <a:srgbClr val="00676C"/>
                </a:solidFill>
                <a:latin typeface="Trebuchet MS" pitchFamily="34" charset="0"/>
              </a:rPr>
              <a:t>Two</a:t>
            </a:r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 2 ½ versions circulating</a:t>
            </a:r>
          </a:p>
          <a:p>
            <a:pPr lvl="1"/>
            <a:r>
              <a:rPr lang="en-US" sz="2600" dirty="0" err="1" smtClean="0">
                <a:solidFill>
                  <a:srgbClr val="00676C"/>
                </a:solidFill>
                <a:latin typeface="Trebuchet MS" pitchFamily="34" charset="0"/>
              </a:rPr>
              <a:t>Eurofiling</a:t>
            </a:r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 (2010)</a:t>
            </a:r>
          </a:p>
          <a:p>
            <a:pPr lvl="1"/>
            <a:r>
              <a:rPr lang="en-US" sz="3000" dirty="0" smtClean="0">
                <a:solidFill>
                  <a:srgbClr val="00676C"/>
                </a:solidFill>
                <a:latin typeface="Trebuchet MS" pitchFamily="34" charset="0"/>
              </a:rPr>
              <a:t>Montreal PWDs (2011)</a:t>
            </a:r>
          </a:p>
          <a:p>
            <a:pPr lvl="2">
              <a:buNone/>
            </a:pPr>
            <a:r>
              <a:rPr lang="en-US" sz="2600" b="1" dirty="0" smtClean="0">
                <a:solidFill>
                  <a:srgbClr val="00676C"/>
                </a:solidFill>
                <a:latin typeface="Trebuchet MS" pitchFamily="34" charset="0"/>
              </a:rPr>
              <a:t>(½)</a:t>
            </a:r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 Oxford model-based updates (Nov. 2012)</a:t>
            </a:r>
            <a:endParaRPr lang="en-US" sz="2600" dirty="0">
              <a:solidFill>
                <a:srgbClr val="00676C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-30163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4127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Table Models (Oxford)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15" name="Content Placeholder 14" descr="table-models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2400" y="1778000"/>
            <a:ext cx="8801100" cy="3060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-33338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4127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Table Models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Definition model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Models content of the </a:t>
            </a:r>
            <a:r>
              <a:rPr lang="en-US" sz="2200" dirty="0" err="1" smtClean="0">
                <a:solidFill>
                  <a:srgbClr val="00676C"/>
                </a:solidFill>
                <a:latin typeface="Trebuchet MS" pitchFamily="34" charset="0"/>
              </a:rPr>
              <a:t>linkbase</a:t>
            </a:r>
            <a:endParaRPr lang="en-US" sz="2200" dirty="0" smtClean="0">
              <a:solidFill>
                <a:srgbClr val="00676C"/>
              </a:solidFill>
              <a:latin typeface="Trebuchet MS" pitchFamily="34" charset="0"/>
            </a:endParaRP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Independent of syntax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Independent of instance and its DTS</a:t>
            </a:r>
          </a:p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Structural model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Represents structure of the table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Captures meaning of business information table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Independent of definition</a:t>
            </a:r>
          </a:p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Rendering model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Structure and values for final output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All values and breakdowns projected onto X/Y/Z axes</a:t>
            </a:r>
            <a:endParaRPr lang="en-US" sz="2200" dirty="0">
              <a:solidFill>
                <a:srgbClr val="00676C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-33338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4127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Processes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Resolution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Transform definition model into structural model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May require instance and its DTS</a:t>
            </a:r>
          </a:p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Rendering</a:t>
            </a:r>
            <a:endParaRPr lang="en-US" sz="1800" dirty="0" smtClean="0">
              <a:solidFill>
                <a:srgbClr val="00676C"/>
              </a:solidFill>
              <a:latin typeface="Trebuchet MS" pitchFamily="34" charset="0"/>
            </a:endParaRP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Transform structural model to rendering model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Project breakdowns onto X, Y, or Z axis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Create table headers (often from DTS labels)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Populate cell values (usually from instance)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-33338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4127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Other participants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Input </a:t>
            </a:r>
            <a:r>
              <a:rPr lang="en-US" sz="2600" dirty="0" err="1" smtClean="0">
                <a:solidFill>
                  <a:srgbClr val="00676C"/>
                </a:solidFill>
                <a:latin typeface="Trebuchet MS" pitchFamily="34" charset="0"/>
              </a:rPr>
              <a:t>linkbase</a:t>
            </a:r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 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Syntax describing table definition model</a:t>
            </a:r>
          </a:p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DTS</a:t>
            </a:r>
            <a:endParaRPr lang="en-US" sz="1800" dirty="0" smtClean="0">
              <a:solidFill>
                <a:srgbClr val="00676C"/>
              </a:solidFill>
              <a:latin typeface="Trebuchet MS" pitchFamily="34" charset="0"/>
            </a:endParaRP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Taxonomies, </a:t>
            </a:r>
            <a:r>
              <a:rPr lang="en-US" sz="2200" dirty="0" err="1" smtClean="0">
                <a:solidFill>
                  <a:srgbClr val="00676C"/>
                </a:solidFill>
                <a:latin typeface="Trebuchet MS" pitchFamily="34" charset="0"/>
              </a:rPr>
              <a:t>linkbases</a:t>
            </a:r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 to resolve definition into structure</a:t>
            </a:r>
          </a:p>
          <a:p>
            <a:r>
              <a:rPr lang="en-US" sz="2600" dirty="0" smtClean="0">
                <a:solidFill>
                  <a:srgbClr val="00676C"/>
                </a:solidFill>
                <a:latin typeface="Trebuchet MS" pitchFamily="34" charset="0"/>
              </a:rPr>
              <a:t>Instance</a:t>
            </a:r>
          </a:p>
          <a:p>
            <a:pPr lvl="1"/>
            <a:r>
              <a:rPr lang="en-US" sz="2200" dirty="0" smtClean="0">
                <a:solidFill>
                  <a:srgbClr val="00676C"/>
                </a:solidFill>
                <a:latin typeface="Trebuchet MS" pitchFamily="34" charset="0"/>
              </a:rPr>
              <a:t>Source of facts, to populate rendering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-33338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2984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Structural model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9" name="Content Placeholder 8" descr="structural-model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57200" y="1087242"/>
            <a:ext cx="8229600" cy="2503878"/>
          </a:xfrm>
        </p:spPr>
      </p:pic>
      <p:sp>
        <p:nvSpPr>
          <p:cNvPr id="16" name="Content Placeholder 13"/>
          <p:cNvSpPr txBox="1">
            <a:spLocks/>
          </p:cNvSpPr>
          <p:nvPr/>
        </p:nvSpPr>
        <p:spPr bwMode="auto">
          <a:xfrm>
            <a:off x="457200" y="3819720"/>
            <a:ext cx="8229600" cy="192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Each axis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is a series of trees</a:t>
            </a:r>
          </a:p>
          <a:p>
            <a:pPr marL="800100" lvl="1" indent="-342900">
              <a:lnSpc>
                <a:spcPts val="24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Tree defines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logical breakdown of facts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76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1200150" lvl="2" indent="-285750">
              <a:lnSpc>
                <a:spcPts val="2400"/>
              </a:lnSpc>
              <a:spcBef>
                <a:spcPct val="20000"/>
              </a:spcBef>
              <a:buFont typeface="Arial" charset="0"/>
              <a:buChar char="–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Nodes specify constraints of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aspects for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cells</a:t>
            </a:r>
          </a:p>
          <a:p>
            <a:pPr marL="1657350" lvl="3" indent="-285750">
              <a:lnSpc>
                <a:spcPts val="24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 dirty="0" smtClean="0">
                <a:solidFill>
                  <a:srgbClr val="00676C"/>
                </a:solidFill>
                <a:latin typeface="Trebuchet MS" pitchFamily="34" charset="0"/>
                <a:cs typeface="+mn-cs"/>
              </a:rPr>
              <a:t>Closed node constrains single column/row</a:t>
            </a:r>
          </a:p>
          <a:p>
            <a:pPr marL="1657350" lvl="3" indent="-285750">
              <a:lnSpc>
                <a:spcPts val="2400"/>
              </a:lnSpc>
              <a:spcBef>
                <a:spcPct val="20000"/>
              </a:spcBef>
              <a:buFont typeface="Arial" charset="0"/>
              <a:buChar char="–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Open node expands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during rendering to multiple columns/rows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76C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91338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625475" y="260350"/>
            <a:ext cx="7772400" cy="6270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Breakdown trees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  <p:pic>
        <p:nvPicPr>
          <p:cNvPr id="9" name="Content Placeholder 8" descr="structural-model.png"/>
          <p:cNvPicPr>
            <a:picLocks noGrp="1" noChangeAspect="1"/>
          </p:cNvPicPr>
          <p:nvPr>
            <p:ph idx="1"/>
          </p:nvPr>
        </p:nvPicPr>
        <p:blipFill>
          <a:blip r:embed="rId4"/>
          <a:srcRect r="33580" b="50167"/>
          <a:stretch>
            <a:fillRect/>
          </a:stretch>
        </p:blipFill>
        <p:spPr>
          <a:xfrm>
            <a:off x="3558970" y="4784725"/>
            <a:ext cx="5465967" cy="1247713"/>
          </a:xfrm>
        </p:spPr>
      </p:pic>
      <p:pic>
        <p:nvPicPr>
          <p:cNvPr id="14" name="Picture 13" descr="structural-model-x-tre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962" y="917575"/>
            <a:ext cx="8181975" cy="2000250"/>
          </a:xfrm>
          <a:prstGeom prst="rect">
            <a:avLst/>
          </a:prstGeom>
        </p:spPr>
      </p:pic>
      <p:pic>
        <p:nvPicPr>
          <p:cNvPr id="15" name="Picture 14" descr="structural-model-y-tre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30175" y="3222625"/>
            <a:ext cx="4933950" cy="171450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1498600" y="4784725"/>
            <a:ext cx="2060370" cy="777875"/>
          </a:xfrm>
          <a:prstGeom prst="straightConnector1">
            <a:avLst/>
          </a:prstGeom>
          <a:ln>
            <a:solidFill>
              <a:srgbClr val="9933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11800" y="2917825"/>
            <a:ext cx="1054100" cy="1866900"/>
          </a:xfrm>
          <a:prstGeom prst="straightConnector1">
            <a:avLst/>
          </a:prstGeom>
          <a:ln>
            <a:solidFill>
              <a:srgbClr val="9933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734300"/>
            <a:chOff x="0" y="-30483"/>
            <a:chExt cx="9144000" cy="6890948"/>
          </a:xfrm>
        </p:grpSpPr>
        <p:pic>
          <p:nvPicPr>
            <p:cNvPr id="10" name="Picture 10"/>
            <p:cNvPicPr>
              <a:picLocks/>
            </p:cNvPicPr>
            <p:nvPr/>
          </p:nvPicPr>
          <p:blipFill>
            <a:blip r:embed="rId2"/>
            <a:srcRect t="-204" b="21333"/>
            <a:stretch>
              <a:fillRect/>
            </a:stretch>
          </p:blipFill>
          <p:spPr bwMode="auto">
            <a:xfrm>
              <a:off x="0" y="-30483"/>
              <a:ext cx="9144000" cy="619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278688" y="6203277"/>
              <a:ext cx="1865312" cy="654013"/>
            </a:xfrm>
            <a:prstGeom prst="rect">
              <a:avLst/>
            </a:prstGeom>
            <a:solidFill>
              <a:srgbClr val="D7E5D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5"/>
            <p:cNvPicPr>
              <a:picLocks noChangeAspect="1"/>
            </p:cNvPicPr>
            <p:nvPr/>
          </p:nvPicPr>
          <p:blipFill>
            <a:blip r:embed="rId2"/>
            <a:srcRect t="80569" b="7672"/>
            <a:stretch>
              <a:fillRect/>
            </a:stretch>
          </p:blipFill>
          <p:spPr bwMode="auto">
            <a:xfrm>
              <a:off x="0" y="6205203"/>
              <a:ext cx="7279341" cy="65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1" descr="xbrl-logo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6545" y="6347186"/>
              <a:ext cx="873161" cy="39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Content Placeholder 16" descr="table-model-double-rollup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43966" y="2250983"/>
            <a:ext cx="2013340" cy="4124417"/>
          </a:xfrm>
        </p:spPr>
      </p:pic>
      <p:pic>
        <p:nvPicPr>
          <p:cNvPr id="20" name="Picture 19" descr="table-model-double-rollup-x-tre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6700"/>
            <a:ext cx="6096000" cy="6324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311899" y="260350"/>
            <a:ext cx="2301875" cy="187633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Two dims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spc="100" dirty="0" smtClean="0">
                <a:solidFill>
                  <a:srgbClr val="77933C"/>
                </a:solidFill>
                <a:latin typeface="Trebuchet MS"/>
                <a:cs typeface="Trebuchet MS"/>
              </a:rPr>
              <a:t>Y axis</a:t>
            </a:r>
            <a:endParaRPr lang="en-US" sz="4000" b="1" spc="100" dirty="0">
              <a:solidFill>
                <a:srgbClr val="77933C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324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Updates to Table Linkbase Model-based Overview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 NAME</dc:title>
  <dc:creator>Briana</dc:creator>
  <cp:lastModifiedBy>Herm Fischer</cp:lastModifiedBy>
  <cp:revision>121</cp:revision>
  <dcterms:created xsi:type="dcterms:W3CDTF">2012-09-27T20:06:21Z</dcterms:created>
  <dcterms:modified xsi:type="dcterms:W3CDTF">2012-12-12T06:13:38Z</dcterms:modified>
</cp:coreProperties>
</file>