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1" r:id="rId3"/>
    <p:sldId id="273" r:id="rId4"/>
    <p:sldId id="262" r:id="rId5"/>
    <p:sldId id="275" r:id="rId6"/>
    <p:sldId id="282" r:id="rId7"/>
    <p:sldId id="279" r:id="rId8"/>
    <p:sldId id="285" r:id="rId9"/>
    <p:sldId id="284" r:id="rId10"/>
    <p:sldId id="304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7" r:id="rId20"/>
    <p:sldId id="318" r:id="rId21"/>
    <p:sldId id="315" r:id="rId22"/>
    <p:sldId id="316" r:id="rId23"/>
    <p:sldId id="320" r:id="rId24"/>
    <p:sldId id="319" r:id="rId25"/>
    <p:sldId id="321" r:id="rId26"/>
    <p:sldId id="286" r:id="rId27"/>
    <p:sldId id="272" r:id="rId28"/>
  </p:sldIdLst>
  <p:sldSz cx="9144000" cy="6858000" type="screen4x3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clerck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237410"/>
    <a:srgbClr val="F6AF33"/>
    <a:srgbClr val="5DA4D2"/>
    <a:srgbClr val="074B7D"/>
    <a:srgbClr val="35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87500" autoAdjust="0"/>
  </p:normalViewPr>
  <p:slideViewPr>
    <p:cSldViewPr snapToGrid="0">
      <p:cViewPr>
        <p:scale>
          <a:sx n="100" d="100"/>
          <a:sy n="100" d="100"/>
        </p:scale>
        <p:origin x="-660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-3252" y="-90"/>
      </p:cViewPr>
      <p:guideLst>
        <p:guide orient="horz" pos="3127"/>
        <p:guide pos="2141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45C10C-F159-4EB3-BA10-0F90EB71B903}" type="datetimeFigureOut">
              <a:rPr lang="nl-NL"/>
              <a:pPr>
                <a:defRPr/>
              </a:pPr>
              <a:t>18-6-2013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A32514-F486-4BBE-8792-4AB2744C32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58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D7DB47-2A9A-49AF-8D5C-2C1DF8993F39}" type="datetimeFigureOut">
              <a:rPr lang="nl-NL"/>
              <a:pPr>
                <a:defRPr/>
              </a:pPr>
              <a:t>18-6-2013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19386-11F0-405A-9E4D-707A833BF8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815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8055F-9BA8-45C6-AE0C-D6B8EFD4186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85E555-8F51-4A96-92A8-2BE7236B7A9D}" type="slidenum">
              <a:rPr lang="sv-S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sv-SE" sz="1200">
              <a:latin typeface="+mn-lt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E68B4A-77F5-4001-BF3C-39343207E5FF}" type="slidenum">
              <a:rPr lang="sv-SE"/>
              <a:pPr>
                <a:defRPr/>
              </a:pPr>
              <a:t>2</a:t>
            </a:fld>
            <a:endParaRPr lang="sv-S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First level reporting: reporting entities are banks and insurance companies, supervisors are NSAs</a:t>
            </a:r>
          </a:p>
          <a:p>
            <a:r>
              <a:rPr lang="nl-NL" smtClean="0"/>
              <a:t>Second level reporting: reporting entities are national supervisors, European supervisorsa are EBA and EIOPA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CED2-E201-492E-B8F0-DC8EEBD6C9EC}" type="slidenum">
              <a:rPr lang="sv-SE"/>
              <a:pPr>
                <a:defRPr/>
              </a:pPr>
              <a:t>4</a:t>
            </a:fld>
            <a:endParaRPr lang="sv-S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40000">
              <a:defRPr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voettekst 2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23"/>
          <p:cNvSpPr>
            <a:spLocks noGrp="1"/>
          </p:cNvSpPr>
          <p:nvPr>
            <p:ph type="sldNum" sz="quarter" idx="11"/>
          </p:nvPr>
        </p:nvSpPr>
        <p:spPr>
          <a:xfrm>
            <a:off x="468313" y="6370638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8870235-E284-40C0-9C5B-296E14EB0C9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4B7D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800">
                <a:solidFill>
                  <a:srgbClr val="074B7D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rgbClr val="074B7D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rgbClr val="074B7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800">
                <a:solidFill>
                  <a:srgbClr val="074B7D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rgbClr val="074B7D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rgbClr val="074B7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D84F-F127-4C22-933E-88CBC8F793C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4B7D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B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400">
                <a:solidFill>
                  <a:srgbClr val="074B7D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000">
                <a:solidFill>
                  <a:srgbClr val="074B7D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74B7D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rgbClr val="074B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B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400">
                <a:solidFill>
                  <a:srgbClr val="074B7D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000">
                <a:solidFill>
                  <a:srgbClr val="074B7D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800">
                <a:solidFill>
                  <a:srgbClr val="074B7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600">
                <a:solidFill>
                  <a:srgbClr val="074B7D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rgbClr val="074B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02BC-B5D4-40EF-904F-C1F28934FED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4632" cy="1470025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074B7D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10801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6AF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2C9A-1376-48DE-97C5-C540119A06E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239000" y="6415088"/>
            <a:ext cx="180022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</a:t>
            </a:r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PT135 &amp; 136 kick off kit from WG1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C06A7DC-A719-43B7-9F53-A939587504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Rubrik, innehåll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0550" y="374650"/>
            <a:ext cx="80645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90550" y="1611313"/>
            <a:ext cx="3956050" cy="44846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99000" y="1611313"/>
            <a:ext cx="3956050" cy="44846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239000" y="6415088"/>
            <a:ext cx="180022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2012-03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654175" y="6407150"/>
            <a:ext cx="4857750" cy="347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PT135 &amp; 136 kick off kit from WG1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245350" y="6553200"/>
            <a:ext cx="1800225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9E005BA-D72D-42E9-BBC1-58654DE042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74B7D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68313" y="6356350"/>
            <a:ext cx="230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74B7D"/>
                </a:solidFill>
                <a:latin typeface="+mn-lt"/>
              </a:defRPr>
            </a:lvl1pPr>
          </a:lstStyle>
          <a:p>
            <a:pPr>
              <a:defRPr/>
            </a:pPr>
            <a:fld id="{B42DFD6E-BA78-485A-995E-44315A16EDA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30" name="Picture 2" descr="D:\My Documents\Mpeele\Downloads\logo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91475" y="5753100"/>
            <a:ext cx="93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6" r:id="rId2"/>
    <p:sldLayoutId id="2147483727" r:id="rId3"/>
    <p:sldLayoutId id="2147483728" r:id="rId4"/>
    <p:sldLayoutId id="2147483730" r:id="rId5"/>
    <p:sldLayoutId id="2147483731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74B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74B7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74B7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74B7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74B7D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539750" indent="-539750" algn="l" rtl="0" eaLnBrk="0" fontAlgn="base" hangingPunct="0">
        <a:spcBef>
          <a:spcPts val="300"/>
        </a:spcBef>
        <a:spcAft>
          <a:spcPct val="0"/>
        </a:spcAft>
        <a:buBlip>
          <a:blip r:embed="rId10"/>
        </a:buBlip>
        <a:defRPr sz="2800" kern="1200">
          <a:solidFill>
            <a:srgbClr val="074B7D"/>
          </a:solidFill>
          <a:latin typeface="+mn-lt"/>
          <a:ea typeface="+mn-ea"/>
          <a:cs typeface="+mn-cs"/>
        </a:defRPr>
      </a:lvl1pPr>
      <a:lvl2pPr marL="742950" indent="-358775" algn="l" rtl="0" eaLnBrk="0" fontAlgn="base" hangingPunct="0">
        <a:spcBef>
          <a:spcPts val="300"/>
        </a:spcBef>
        <a:spcAft>
          <a:spcPct val="0"/>
        </a:spcAft>
        <a:buBlip>
          <a:blip r:embed="rId10"/>
        </a:buBlip>
        <a:defRPr sz="2400" kern="1200">
          <a:solidFill>
            <a:srgbClr val="074B7D"/>
          </a:solidFill>
          <a:latin typeface="+mn-lt"/>
          <a:ea typeface="+mn-ea"/>
          <a:cs typeface="+mn-cs"/>
        </a:defRPr>
      </a:lvl2pPr>
      <a:lvl3pPr marL="1143000" indent="-323850" algn="l" rtl="0" eaLnBrk="0" fontAlgn="base" hangingPunct="0">
        <a:spcBef>
          <a:spcPts val="300"/>
        </a:spcBef>
        <a:spcAft>
          <a:spcPct val="0"/>
        </a:spcAft>
        <a:buBlip>
          <a:blip r:embed="rId10"/>
        </a:buBlip>
        <a:defRPr sz="2000" kern="1200">
          <a:solidFill>
            <a:srgbClr val="074B7D"/>
          </a:solidFill>
          <a:latin typeface="+mn-lt"/>
          <a:ea typeface="+mn-ea"/>
          <a:cs typeface="+mn-cs"/>
        </a:defRPr>
      </a:lvl3pPr>
      <a:lvl4pPr marL="1600200" indent="-28733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kern="1200">
          <a:solidFill>
            <a:srgbClr val="074B7D"/>
          </a:solidFill>
          <a:latin typeface="+mn-lt"/>
          <a:ea typeface="+mn-ea"/>
          <a:cs typeface="+mn-cs"/>
        </a:defRPr>
      </a:lvl4pPr>
      <a:lvl5pPr marL="2057400" indent="-2508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kern="1200">
          <a:solidFill>
            <a:srgbClr val="074B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xbrlwiki.info/index.php?title=Image:Framework.jp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 txBox="1">
            <a:spLocks/>
          </p:cNvSpPr>
          <p:nvPr/>
        </p:nvSpPr>
        <p:spPr bwMode="auto">
          <a:xfrm>
            <a:off x="684213" y="4175125"/>
            <a:ext cx="49672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GB" sz="2800" dirty="0" smtClean="0">
                <a:latin typeface="Calibri" pitchFamily="34" charset="0"/>
                <a:cs typeface="Arial" charset="0"/>
              </a:rPr>
              <a:t>18 June, 2013</a:t>
            </a:r>
            <a:endParaRPr lang="en-GB" sz="2800" dirty="0">
              <a:latin typeface="Calibri" pitchFamily="34" charset="0"/>
              <a:cs typeface="Arial" charset="0"/>
            </a:endParaRPr>
          </a:p>
          <a:p>
            <a:pPr marL="342900" indent="-342900"/>
            <a:endParaRPr lang="en-GB" sz="2800" dirty="0">
              <a:latin typeface="Calibri" pitchFamily="34" charset="0"/>
              <a:cs typeface="Arial" charset="0"/>
            </a:endParaRPr>
          </a:p>
          <a:p>
            <a:pPr marL="342900" indent="-342900"/>
            <a:r>
              <a:rPr lang="en-GB" sz="2800" dirty="0" err="1">
                <a:latin typeface="Calibri" pitchFamily="34" charset="0"/>
                <a:cs typeface="Arial" charset="0"/>
              </a:rPr>
              <a:t>Katrin</a:t>
            </a:r>
            <a:r>
              <a:rPr lang="en-GB" sz="2800" dirty="0">
                <a:latin typeface="Calibri" pitchFamily="34" charset="0"/>
                <a:cs typeface="Arial" charset="0"/>
              </a:rPr>
              <a:t> </a:t>
            </a:r>
            <a:r>
              <a:rPr lang="en-GB" sz="2800" dirty="0" err="1">
                <a:latin typeface="Calibri" pitchFamily="34" charset="0"/>
                <a:cs typeface="Arial" charset="0"/>
              </a:rPr>
              <a:t>Heinze</a:t>
            </a:r>
            <a:r>
              <a:rPr lang="en-GB" sz="2800" dirty="0">
                <a:latin typeface="Calibri" pitchFamily="34" charset="0"/>
                <a:cs typeface="Arial" charset="0"/>
              </a:rPr>
              <a:t>, Bundesbank</a:t>
            </a:r>
          </a:p>
        </p:txBody>
      </p:sp>
      <p:pic>
        <p:nvPicPr>
          <p:cNvPr id="5123" name="Picture 1039" descr="E:\images\cen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748338"/>
            <a:ext cx="3141662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el 4"/>
          <p:cNvSpPr>
            <a:spLocks noGrp="1"/>
          </p:cNvSpPr>
          <p:nvPr>
            <p:ph type="ctrTitle"/>
          </p:nvPr>
        </p:nvSpPr>
        <p:spPr>
          <a:xfrm>
            <a:off x="685800" y="1336675"/>
            <a:ext cx="7773988" cy="1439863"/>
          </a:xfrm>
        </p:spPr>
        <p:txBody>
          <a:bodyPr/>
          <a:lstStyle/>
          <a:p>
            <a:pPr eaLnBrk="1" hangingPunct="1"/>
            <a:r>
              <a:rPr lang="nl-NL" dirty="0" smtClean="0"/>
              <a:t>CEN/WS XBRL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5125" name="Ondertitel 8"/>
          <p:cNvSpPr>
            <a:spLocks noGrp="1"/>
          </p:cNvSpPr>
          <p:nvPr>
            <p:ph type="subTitle" idx="1"/>
          </p:nvPr>
        </p:nvSpPr>
        <p:spPr>
          <a:xfrm>
            <a:off x="684213" y="2381250"/>
            <a:ext cx="7775575" cy="1828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z="3200" dirty="0" smtClean="0"/>
              <a:t>CWA1: </a:t>
            </a:r>
          </a:p>
          <a:p>
            <a:pPr marL="180975" indent="-180975" eaLnBrk="1" hangingPunct="1">
              <a:buFont typeface="Arial" pitchFamily="34" charset="0"/>
              <a:buChar char="•"/>
            </a:pPr>
            <a:r>
              <a:rPr lang="en-GB" sz="3200" dirty="0" smtClean="0"/>
              <a:t>European Filing Rules</a:t>
            </a:r>
          </a:p>
          <a:p>
            <a:pPr marL="180975" indent="-180975" eaLnBrk="1" hangingPunct="1">
              <a:buFont typeface="Arial" pitchFamily="34" charset="0"/>
              <a:buChar char="•"/>
            </a:pPr>
            <a:r>
              <a:rPr lang="en-GB" sz="3200" dirty="0" smtClean="0"/>
              <a:t>Data Point Meta Model</a:t>
            </a:r>
          </a:p>
          <a:p>
            <a:pPr marL="180975" indent="-180975" eaLnBrk="1" hangingPunct="1">
              <a:buFont typeface="Arial" pitchFamily="34" charset="0"/>
              <a:buChar char="•"/>
            </a:pPr>
            <a:r>
              <a:rPr lang="en-GB" sz="3200" dirty="0" smtClean="0"/>
              <a:t>Data Point Methodology Guidance</a:t>
            </a:r>
          </a:p>
          <a:p>
            <a:pPr marL="180975" indent="-180975" eaLnBrk="1" hangingPunct="1">
              <a:buFont typeface="Arial" pitchFamily="34" charset="0"/>
              <a:buChar char="•"/>
            </a:pPr>
            <a:r>
              <a:rPr lang="en-GB" sz="3200" dirty="0" smtClean="0"/>
              <a:t>European Taxonomy Architecture</a:t>
            </a:r>
            <a:endParaRPr lang="nl-NL" sz="3200" dirty="0" smtClean="0"/>
          </a:p>
        </p:txBody>
      </p:sp>
      <p:pic>
        <p:nvPicPr>
          <p:cNvPr id="5126" name="Picture 2" descr="D:\My Documents\Mpeele\Downloads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76225"/>
            <a:ext cx="933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Platshållare för sidfo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74B7D"/>
                </a:solidFill>
                <a:latin typeface="Calibri" pitchFamily="34" charset="0"/>
              </a:rPr>
              <a:t>CWA1</a:t>
            </a:r>
          </a:p>
        </p:txBody>
      </p:sp>
      <p:sp>
        <p:nvSpPr>
          <p:cNvPr id="5128" name="Foliennummernplatzhalt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Page </a:t>
            </a:r>
            <a:fld id="{BB8DD67F-0750-47DD-B4AC-D4B360305C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j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8153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+mn-lt"/>
              </a:rPr>
              <a:t>Definition of a Data Point Model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DPM is a dictionary of business concepts and their properties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used in tables (explicitly indicated in annotation)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identifying the content of every data point and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its relation to other data points.</a:t>
            </a:r>
            <a:r>
              <a:rPr lang="en-GB" sz="2000" dirty="0" smtClean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9" name="Zagięty narożnik 38"/>
          <p:cNvSpPr/>
          <p:nvPr/>
        </p:nvSpPr>
        <p:spPr>
          <a:xfrm>
            <a:off x="1918308" y="4025586"/>
            <a:ext cx="2330042" cy="1542030"/>
          </a:xfrm>
          <a:prstGeom prst="foldedCorner">
            <a:avLst/>
          </a:prstGeom>
          <a:solidFill>
            <a:sysClr val="window" lastClr="FFFFFF">
              <a:alpha val="77000"/>
            </a:sys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>
                <a:solidFill>
                  <a:sysClr val="windowText" lastClr="000000"/>
                </a:solidFill>
                <a:latin typeface="+mn-lt"/>
                <a:cs typeface="Calibri" pitchFamily="34" charset="0"/>
              </a:rPr>
              <a:t>Data Point Model</a:t>
            </a:r>
          </a:p>
        </p:txBody>
      </p:sp>
      <p:graphicFrame>
        <p:nvGraphicFramePr>
          <p:cNvPr id="1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862596"/>
              </p:ext>
            </p:extLst>
          </p:nvPr>
        </p:nvGraphicFramePr>
        <p:xfrm>
          <a:off x="2318357" y="4699436"/>
          <a:ext cx="840609" cy="687840"/>
        </p:xfrm>
        <a:graphic>
          <a:graphicData uri="http://schemas.openxmlformats.org/drawingml/2006/table">
            <a:tbl>
              <a:tblPr firstRow="1" firstCol="1"/>
              <a:tblGrid>
                <a:gridCol w="280203"/>
                <a:gridCol w="280203"/>
                <a:gridCol w="280203"/>
              </a:tblGrid>
              <a:tr h="1719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719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719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719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89004"/>
              </p:ext>
            </p:extLst>
          </p:nvPr>
        </p:nvGraphicFramePr>
        <p:xfrm>
          <a:off x="2172307" y="4801036"/>
          <a:ext cx="840609" cy="687840"/>
        </p:xfrm>
        <a:graphic>
          <a:graphicData uri="http://schemas.openxmlformats.org/drawingml/2006/table">
            <a:tbl>
              <a:tblPr firstRow="1" firstCol="1"/>
              <a:tblGrid>
                <a:gridCol w="280203"/>
                <a:gridCol w="280203"/>
                <a:gridCol w="280203"/>
              </a:tblGrid>
              <a:tr h="1719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719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719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7196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8019" b="7376"/>
          <a:stretch/>
        </p:blipFill>
        <p:spPr>
          <a:xfrm>
            <a:off x="6172200" y="5181600"/>
            <a:ext cx="934909" cy="84851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10907"/>
            <a:ext cx="861093" cy="861093"/>
          </a:xfrm>
          <a:prstGeom prst="rect">
            <a:avLst/>
          </a:prstGeom>
        </p:spPr>
      </p:pic>
      <p:cxnSp>
        <p:nvCxnSpPr>
          <p:cNvPr id="17" name="Gerade Verbindung mit Pfeil 16"/>
          <p:cNvCxnSpPr>
            <a:endCxn id="16" idx="1"/>
          </p:cNvCxnSpPr>
          <p:nvPr/>
        </p:nvCxnSpPr>
        <p:spPr>
          <a:xfrm flipV="1">
            <a:off x="4362881" y="4141454"/>
            <a:ext cx="1885519" cy="437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 rot="20827736">
            <a:off x="4545859" y="4009153"/>
            <a:ext cx="15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+mn-lt"/>
              </a:rPr>
              <a:t>represented in</a:t>
            </a:r>
            <a:endParaRPr lang="en-US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339988" y="4835904"/>
            <a:ext cx="1760561" cy="805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401105">
            <a:off x="4411656" y="5206666"/>
            <a:ext cx="155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+mn-lt"/>
              </a:rPr>
              <a:t>represented in</a:t>
            </a:r>
            <a:endParaRPr lang="en-US">
              <a:solidFill>
                <a:prstClr val="black"/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162800" y="3429000"/>
            <a:ext cx="1546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Developed at: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+mn-lt"/>
              </a:rPr>
              <a:t>EIOPA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+mn-lt"/>
              </a:rPr>
              <a:t>EBA</a:t>
            </a:r>
            <a:endParaRPr lang="en-US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74676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Background for the development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ambiguity in the understanding of the concept of a Data Point Model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missing rule set to be followed in the process of Data Point modelling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different constraints depending on the field of application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missing abstraction layer to ease the understanding for IT experts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missing description of the relations between the different components of a Data Point Model </a:t>
            </a: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609600" y="1447800"/>
            <a:ext cx="81534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prstClr val="black"/>
                </a:solidFill>
                <a:latin typeface="+mn-lt"/>
              </a:rPr>
              <a:t>The Data Point Meta Model should provide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(1) the model components for the creation of a formal model on sets of data points for European supervisory reporting frameworks,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(2) rules on how to combine these components and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(3) the meaning (semantic) of the components and their relations.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+mn-lt"/>
            </a:endParaRP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Similar to a model construction kit for </a:t>
            </a:r>
            <a:br>
              <a:rPr lang="en-US" sz="2200" dirty="0" smtClean="0">
                <a:solidFill>
                  <a:prstClr val="black"/>
                </a:solidFill>
                <a:latin typeface="+mn-lt"/>
              </a:rPr>
            </a:b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toys it provides the </a:t>
            </a:r>
            <a:r>
              <a:rPr lang="en-US" sz="2200" dirty="0" err="1" smtClean="0">
                <a:solidFill>
                  <a:prstClr val="black"/>
                </a:solidFill>
                <a:latin typeface="+mn-lt"/>
              </a:rPr>
              <a:t>modelling</a:t>
            </a: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 principles </a:t>
            </a:r>
            <a:br>
              <a:rPr lang="en-US" sz="2200" dirty="0" smtClean="0">
                <a:solidFill>
                  <a:prstClr val="black"/>
                </a:solidFill>
                <a:latin typeface="+mn-lt"/>
              </a:rPr>
            </a:b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with all characteristics available for use </a:t>
            </a:r>
            <a:br>
              <a:rPr lang="en-US" sz="2200" dirty="0" smtClean="0">
                <a:solidFill>
                  <a:prstClr val="black"/>
                </a:solidFill>
                <a:latin typeface="+mn-lt"/>
              </a:rPr>
            </a:b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by the </a:t>
            </a:r>
            <a:r>
              <a:rPr lang="en-US" sz="2200" dirty="0" err="1" smtClean="0">
                <a:solidFill>
                  <a:prstClr val="black"/>
                </a:solidFill>
                <a:latin typeface="+mn-lt"/>
              </a:rPr>
              <a:t>modeller</a:t>
            </a: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075" y="5029200"/>
            <a:ext cx="2066925" cy="122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447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+mn-lt"/>
              </a:rPr>
              <a:t>The different levels of meta modelling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487788" y="3300544"/>
            <a:ext cx="1476104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356A9A"/>
                </a:solidFill>
              </a:rPr>
              <a:t>Meta model</a:t>
            </a:r>
            <a:endParaRPr lang="en-GB" sz="1600">
              <a:solidFill>
                <a:srgbClr val="356A9A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487788" y="1402075"/>
            <a:ext cx="1476104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356A9A"/>
                </a:solidFill>
              </a:rPr>
              <a:t>Meta meta model</a:t>
            </a:r>
            <a:endParaRPr lang="en-GB" sz="1600">
              <a:solidFill>
                <a:srgbClr val="356A9A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6775274" y="3300544"/>
            <a:ext cx="1476104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356A9A"/>
                </a:solidFill>
              </a:rPr>
              <a:t>Modelling language</a:t>
            </a:r>
            <a:endParaRPr lang="en-GB" sz="1600">
              <a:solidFill>
                <a:srgbClr val="356A9A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6775274" y="1402075"/>
            <a:ext cx="1476104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356A9A"/>
                </a:solidFill>
              </a:rPr>
              <a:t>Meta modelling language</a:t>
            </a:r>
            <a:endParaRPr lang="en-GB" sz="1600">
              <a:solidFill>
                <a:srgbClr val="356A9A"/>
              </a:solidFill>
            </a:endParaRPr>
          </a:p>
        </p:txBody>
      </p:sp>
      <p:cxnSp>
        <p:nvCxnSpPr>
          <p:cNvPr id="11" name="Gerade Verbindung mit Pfeil 10"/>
          <p:cNvCxnSpPr>
            <a:stCxn id="8" idx="3"/>
            <a:endCxn id="10" idx="1"/>
          </p:cNvCxnSpPr>
          <p:nvPr/>
        </p:nvCxnSpPr>
        <p:spPr>
          <a:xfrm>
            <a:off x="4963892" y="1859275"/>
            <a:ext cx="1811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7" idx="0"/>
            <a:endCxn id="8" idx="2"/>
          </p:cNvCxnSpPr>
          <p:nvPr/>
        </p:nvCxnSpPr>
        <p:spPr>
          <a:xfrm flipV="1">
            <a:off x="4225840" y="2316475"/>
            <a:ext cx="0" cy="984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3"/>
            <a:endCxn id="10" idx="2"/>
          </p:cNvCxnSpPr>
          <p:nvPr/>
        </p:nvCxnSpPr>
        <p:spPr>
          <a:xfrm flipV="1">
            <a:off x="4963892" y="2316475"/>
            <a:ext cx="2549434" cy="1441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9" idx="0"/>
            <a:endCxn id="10" idx="2"/>
          </p:cNvCxnSpPr>
          <p:nvPr/>
        </p:nvCxnSpPr>
        <p:spPr>
          <a:xfrm flipV="1">
            <a:off x="7513326" y="2316475"/>
            <a:ext cx="0" cy="984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7" idx="3"/>
            <a:endCxn id="9" idx="1"/>
          </p:cNvCxnSpPr>
          <p:nvPr/>
        </p:nvCxnSpPr>
        <p:spPr>
          <a:xfrm>
            <a:off x="4963892" y="3757744"/>
            <a:ext cx="18113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9" idx="2"/>
          </p:cNvCxnSpPr>
          <p:nvPr/>
        </p:nvCxnSpPr>
        <p:spPr>
          <a:xfrm flipV="1">
            <a:off x="5097773" y="4214944"/>
            <a:ext cx="2415553" cy="1352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7" idx="2"/>
          </p:cNvCxnSpPr>
          <p:nvPr/>
        </p:nvCxnSpPr>
        <p:spPr>
          <a:xfrm flipH="1" flipV="1">
            <a:off x="4225840" y="4214944"/>
            <a:ext cx="5952" cy="828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1977578" y="5567806"/>
            <a:ext cx="1464432" cy="11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029393" y="2623843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conforms to</a:t>
            </a:r>
            <a:endParaRPr lang="en-GB" sz="1400">
              <a:solidFill>
                <a:srgbClr val="32638F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029393" y="4485301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conforms to</a:t>
            </a:r>
            <a:endParaRPr lang="en-GB" sz="1400">
              <a:solidFill>
                <a:srgbClr val="32638F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930406" y="5212858"/>
            <a:ext cx="1291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represented by</a:t>
            </a:r>
            <a:endParaRPr lang="en-GB" sz="1400">
              <a:solidFill>
                <a:srgbClr val="32638F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 rot="19794986">
            <a:off x="5718018" y="4613867"/>
            <a:ext cx="1113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described by</a:t>
            </a:r>
            <a:endParaRPr lang="en-GB" sz="1400">
              <a:solidFill>
                <a:srgbClr val="32638F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 rot="19794986">
            <a:off x="5464026" y="2792363"/>
            <a:ext cx="1113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described by</a:t>
            </a:r>
            <a:endParaRPr lang="en-GB" sz="1400">
              <a:solidFill>
                <a:srgbClr val="32638F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469784" y="269855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conforms to</a:t>
            </a:r>
            <a:endParaRPr lang="en-GB" sz="1400">
              <a:solidFill>
                <a:srgbClr val="32638F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061362" y="1524735"/>
            <a:ext cx="1383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defines notation</a:t>
            </a:r>
            <a:endParaRPr lang="en-GB" sz="1400">
              <a:solidFill>
                <a:srgbClr val="32638F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068622" y="3723609"/>
            <a:ext cx="1383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defines notation</a:t>
            </a:r>
            <a:endParaRPr lang="en-GB" sz="1400">
              <a:solidFill>
                <a:srgbClr val="32638F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457200" y="5105400"/>
            <a:ext cx="1476104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356A9A"/>
                </a:solidFill>
              </a:rPr>
              <a:t>Object system</a:t>
            </a:r>
            <a:endParaRPr lang="en-GB" sz="1600" dirty="0">
              <a:solidFill>
                <a:srgbClr val="356A9A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505200" y="5105400"/>
            <a:ext cx="1476104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356A9A"/>
                </a:solidFill>
              </a:rPr>
              <a:t>Model system</a:t>
            </a:r>
            <a:endParaRPr lang="en-GB" sz="1600" dirty="0">
              <a:solidFill>
                <a:srgbClr val="356A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4478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+mn-lt"/>
              </a:rPr>
              <a:t>Decisions taken on the modelling approach for the DPM Meta model</a:t>
            </a:r>
          </a:p>
        </p:txBody>
      </p:sp>
      <p:grpSp>
        <p:nvGrpSpPr>
          <p:cNvPr id="2" name="Grupa 12"/>
          <p:cNvGrpSpPr>
            <a:grpSpLocks/>
          </p:cNvGrpSpPr>
          <p:nvPr/>
        </p:nvGrpSpPr>
        <p:grpSpPr bwMode="auto">
          <a:xfrm>
            <a:off x="286890" y="4886586"/>
            <a:ext cx="1614488" cy="1255712"/>
            <a:chOff x="214282" y="1864370"/>
            <a:chExt cx="1907874" cy="1924670"/>
          </a:xfrm>
        </p:grpSpPr>
        <p:pic>
          <p:nvPicPr>
            <p:cNvPr id="65" name="Obraz 13" descr="10201_singl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518" y="1864370"/>
              <a:ext cx="523399" cy="7417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6" name="Obraz 14" descr="102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954" y="2078463"/>
              <a:ext cx="500888" cy="8066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7" name="Obraz 15" descr="2010-04-08_075027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230" y="2578012"/>
              <a:ext cx="512144" cy="7374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8" name="Obraz 16" descr="2010-04-08_07533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3529" y="2578012"/>
              <a:ext cx="514019" cy="7395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9" name="Obraz 17" descr="2010-04-08_07554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894" y="2363920"/>
              <a:ext cx="979262" cy="7979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0" name="Obraz 6" descr="2009-11-14_125509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4282" y="2363920"/>
              <a:ext cx="968007" cy="3222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1" name="Obraz 19" descr="2010-04-08_07565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144" y="3222452"/>
              <a:ext cx="750393" cy="5665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2" name="Obraz 20" descr="2010-04-08_075133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9667" y="2936995"/>
              <a:ext cx="523399" cy="722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3" name="Abgerundetes Rechteck 72"/>
          <p:cNvSpPr/>
          <p:nvPr/>
        </p:nvSpPr>
        <p:spPr>
          <a:xfrm>
            <a:off x="3487788" y="3193869"/>
            <a:ext cx="1476104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kern="0" dirty="0" smtClean="0">
                <a:solidFill>
                  <a:srgbClr val="C8DBEB">
                    <a:lumMod val="10000"/>
                  </a:srgbClr>
                </a:solidFill>
              </a:rPr>
              <a:t>Data Point Meta model</a:t>
            </a:r>
          </a:p>
        </p:txBody>
      </p:sp>
      <p:sp>
        <p:nvSpPr>
          <p:cNvPr id="74" name="Abgerundetes Rechteck 73"/>
          <p:cNvSpPr/>
          <p:nvPr/>
        </p:nvSpPr>
        <p:spPr>
          <a:xfrm>
            <a:off x="3487788" y="1295400"/>
            <a:ext cx="1476104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kern="0" smtClean="0">
                <a:solidFill>
                  <a:srgbClr val="C8DBEB">
                    <a:lumMod val="10000"/>
                  </a:srgbClr>
                </a:solidFill>
              </a:rPr>
              <a:t>UML Model</a:t>
            </a:r>
          </a:p>
        </p:txBody>
      </p:sp>
      <p:sp>
        <p:nvSpPr>
          <p:cNvPr id="75" name="Abgerundetes Rechteck 74"/>
          <p:cNvSpPr/>
          <p:nvPr/>
        </p:nvSpPr>
        <p:spPr>
          <a:xfrm>
            <a:off x="6775274" y="3193869"/>
            <a:ext cx="1476104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kern="0" smtClean="0">
                <a:solidFill>
                  <a:srgbClr val="C8DBEB">
                    <a:lumMod val="10000"/>
                  </a:srgbClr>
                </a:solidFill>
              </a:rPr>
              <a:t>UML + OCL</a:t>
            </a:r>
          </a:p>
        </p:txBody>
      </p:sp>
      <p:sp>
        <p:nvSpPr>
          <p:cNvPr id="76" name="Abgerundetes Rechteck 75"/>
          <p:cNvSpPr/>
          <p:nvPr/>
        </p:nvSpPr>
        <p:spPr>
          <a:xfrm>
            <a:off x="6775274" y="1295400"/>
            <a:ext cx="1476104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kern="0" smtClean="0">
                <a:solidFill>
                  <a:srgbClr val="C8DBEB">
                    <a:lumMod val="10000"/>
                  </a:srgbClr>
                </a:solidFill>
              </a:rPr>
              <a:t>UML</a:t>
            </a:r>
          </a:p>
        </p:txBody>
      </p:sp>
      <p:cxnSp>
        <p:nvCxnSpPr>
          <p:cNvPr id="77" name="Gerade Verbindung mit Pfeil 76"/>
          <p:cNvCxnSpPr>
            <a:stCxn id="74" idx="3"/>
            <a:endCxn id="76" idx="1"/>
          </p:cNvCxnSpPr>
          <p:nvPr/>
        </p:nvCxnSpPr>
        <p:spPr>
          <a:xfrm>
            <a:off x="4963892" y="1752600"/>
            <a:ext cx="1811382" cy="0"/>
          </a:xfrm>
          <a:prstGeom prst="straightConnector1">
            <a:avLst/>
          </a:prstGeom>
          <a:noFill/>
          <a:ln w="25400" cap="flat" cmpd="sng" algn="ctr">
            <a:solidFill>
              <a:srgbClr val="356A9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8" name="Gerade Verbindung mit Pfeil 77"/>
          <p:cNvCxnSpPr>
            <a:stCxn id="73" idx="0"/>
            <a:endCxn id="74" idx="2"/>
          </p:cNvCxnSpPr>
          <p:nvPr/>
        </p:nvCxnSpPr>
        <p:spPr>
          <a:xfrm flipV="1">
            <a:off x="4225840" y="2209800"/>
            <a:ext cx="0" cy="984069"/>
          </a:xfrm>
          <a:prstGeom prst="straightConnector1">
            <a:avLst/>
          </a:prstGeom>
          <a:noFill/>
          <a:ln w="25400" cap="flat" cmpd="sng" algn="ctr">
            <a:solidFill>
              <a:srgbClr val="356A9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9" name="Gerade Verbindung mit Pfeil 78"/>
          <p:cNvCxnSpPr>
            <a:stCxn id="73" idx="3"/>
            <a:endCxn id="76" idx="2"/>
          </p:cNvCxnSpPr>
          <p:nvPr/>
        </p:nvCxnSpPr>
        <p:spPr>
          <a:xfrm flipV="1">
            <a:off x="4963892" y="2209800"/>
            <a:ext cx="2549434" cy="1441269"/>
          </a:xfrm>
          <a:prstGeom prst="straightConnector1">
            <a:avLst/>
          </a:prstGeom>
          <a:noFill/>
          <a:ln w="25400" cap="flat" cmpd="sng" algn="ctr">
            <a:solidFill>
              <a:srgbClr val="356A9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0" name="Gerade Verbindung mit Pfeil 79"/>
          <p:cNvCxnSpPr>
            <a:stCxn id="75" idx="0"/>
            <a:endCxn id="76" idx="2"/>
          </p:cNvCxnSpPr>
          <p:nvPr/>
        </p:nvCxnSpPr>
        <p:spPr>
          <a:xfrm flipV="1">
            <a:off x="7513326" y="2209800"/>
            <a:ext cx="0" cy="984069"/>
          </a:xfrm>
          <a:prstGeom prst="straightConnector1">
            <a:avLst/>
          </a:prstGeom>
          <a:noFill/>
          <a:ln w="25400" cap="flat" cmpd="sng" algn="ctr">
            <a:solidFill>
              <a:srgbClr val="356A9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Gerade Verbindung mit Pfeil 80"/>
          <p:cNvCxnSpPr>
            <a:stCxn id="73" idx="3"/>
            <a:endCxn id="75" idx="1"/>
          </p:cNvCxnSpPr>
          <p:nvPr/>
        </p:nvCxnSpPr>
        <p:spPr>
          <a:xfrm>
            <a:off x="4963892" y="3651069"/>
            <a:ext cx="1811382" cy="0"/>
          </a:xfrm>
          <a:prstGeom prst="straightConnector1">
            <a:avLst/>
          </a:prstGeom>
          <a:noFill/>
          <a:ln w="25400" cap="flat" cmpd="sng" algn="ctr">
            <a:solidFill>
              <a:srgbClr val="356A9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2" name="Gerade Verbindung mit Pfeil 81"/>
          <p:cNvCxnSpPr>
            <a:stCxn id="93" idx="3"/>
            <a:endCxn id="75" idx="2"/>
          </p:cNvCxnSpPr>
          <p:nvPr/>
        </p:nvCxnSpPr>
        <p:spPr>
          <a:xfrm flipV="1">
            <a:off x="5097773" y="4108269"/>
            <a:ext cx="2415553" cy="1352862"/>
          </a:xfrm>
          <a:prstGeom prst="straightConnector1">
            <a:avLst/>
          </a:prstGeom>
          <a:noFill/>
          <a:ln w="25400" cap="flat" cmpd="sng" algn="ctr">
            <a:solidFill>
              <a:srgbClr val="356A9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" name="Gerade Verbindung mit Pfeil 82"/>
          <p:cNvCxnSpPr>
            <a:stCxn id="93" idx="0"/>
            <a:endCxn id="73" idx="2"/>
          </p:cNvCxnSpPr>
          <p:nvPr/>
        </p:nvCxnSpPr>
        <p:spPr>
          <a:xfrm flipH="1" flipV="1">
            <a:off x="4225840" y="4108269"/>
            <a:ext cx="5952" cy="828987"/>
          </a:xfrm>
          <a:prstGeom prst="straightConnector1">
            <a:avLst/>
          </a:prstGeom>
          <a:noFill/>
          <a:ln w="25400" cap="flat" cmpd="sng" algn="ctr">
            <a:solidFill>
              <a:srgbClr val="356A9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Gerade Verbindung mit Pfeil 83"/>
          <p:cNvCxnSpPr>
            <a:stCxn id="69" idx="3"/>
            <a:endCxn id="93" idx="1"/>
          </p:cNvCxnSpPr>
          <p:nvPr/>
        </p:nvCxnSpPr>
        <p:spPr>
          <a:xfrm flipV="1">
            <a:off x="1901378" y="5461131"/>
            <a:ext cx="1464432" cy="11689"/>
          </a:xfrm>
          <a:prstGeom prst="straightConnector1">
            <a:avLst/>
          </a:prstGeom>
          <a:noFill/>
          <a:ln w="25400" cap="flat" cmpd="sng" algn="ctr">
            <a:solidFill>
              <a:srgbClr val="356A9A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5" name="Textfeld 84"/>
          <p:cNvSpPr txBox="1"/>
          <p:nvPr/>
        </p:nvSpPr>
        <p:spPr>
          <a:xfrm>
            <a:off x="3029393" y="251716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kern="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conforms to</a:t>
            </a:r>
          </a:p>
        </p:txBody>
      </p:sp>
      <p:sp>
        <p:nvSpPr>
          <p:cNvPr id="86" name="Textfeld 85"/>
          <p:cNvSpPr txBox="1"/>
          <p:nvPr/>
        </p:nvSpPr>
        <p:spPr>
          <a:xfrm>
            <a:off x="3029393" y="4378626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kern="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conforms to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1930406" y="5106183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kern="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represented by</a:t>
            </a:r>
          </a:p>
        </p:txBody>
      </p:sp>
      <p:sp>
        <p:nvSpPr>
          <p:cNvPr id="88" name="Textfeld 87"/>
          <p:cNvSpPr txBox="1"/>
          <p:nvPr/>
        </p:nvSpPr>
        <p:spPr>
          <a:xfrm rot="19794986">
            <a:off x="5717569" y="4507192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kern="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described by</a:t>
            </a:r>
          </a:p>
        </p:txBody>
      </p:sp>
      <p:sp>
        <p:nvSpPr>
          <p:cNvPr id="89" name="Textfeld 88"/>
          <p:cNvSpPr txBox="1"/>
          <p:nvPr/>
        </p:nvSpPr>
        <p:spPr>
          <a:xfrm rot="19794986">
            <a:off x="5463577" y="2685688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kern="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described by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7469784" y="259188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kern="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conforms to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5061362" y="1418060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kern="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defines notation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5068622" y="3616934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kern="0" smtClean="0">
                <a:solidFill>
                  <a:srgbClr val="32638F">
                    <a:lumMod val="50000"/>
                  </a:srgbClr>
                </a:solidFill>
                <a:latin typeface="+mn-lt"/>
              </a:rPr>
              <a:t>defines notation</a:t>
            </a:r>
          </a:p>
        </p:txBody>
      </p:sp>
      <p:sp>
        <p:nvSpPr>
          <p:cNvPr id="93" name="Zagięty narożnik 38"/>
          <p:cNvSpPr/>
          <p:nvPr/>
        </p:nvSpPr>
        <p:spPr>
          <a:xfrm>
            <a:off x="3365810" y="4937256"/>
            <a:ext cx="1731963" cy="1047750"/>
          </a:xfrm>
          <a:prstGeom prst="foldedCorner">
            <a:avLst/>
          </a:prstGeom>
          <a:solidFill>
            <a:sysClr val="window" lastClr="FFFFFF">
              <a:alpha val="77000"/>
            </a:sysClr>
          </a:solidFill>
          <a:ln w="25400" cap="flat" cmpd="sng" algn="ctr">
            <a:solidFill>
              <a:srgbClr val="356A9A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smtClean="0">
                <a:solidFill>
                  <a:sysClr val="windowText" lastClr="000000"/>
                </a:solidFill>
                <a:latin typeface="+mn-lt"/>
                <a:cs typeface="Calibri" pitchFamily="34" charset="0"/>
              </a:rPr>
              <a:t>Data Point Model</a:t>
            </a:r>
            <a:endParaRPr lang="en-GB" sz="1400" b="1" kern="0">
              <a:solidFill>
                <a:sysClr val="windowText" lastClr="000000"/>
              </a:solidFill>
              <a:latin typeface="+mn-lt"/>
              <a:cs typeface="Calibri" pitchFamily="34" charset="0"/>
            </a:endParaRPr>
          </a:p>
        </p:txBody>
      </p:sp>
      <p:graphicFrame>
        <p:nvGraphicFramePr>
          <p:cNvPr id="94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32015"/>
              </p:ext>
            </p:extLst>
          </p:nvPr>
        </p:nvGraphicFramePr>
        <p:xfrm>
          <a:off x="3765860" y="5337306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e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95487"/>
              </p:ext>
            </p:extLst>
          </p:nvPr>
        </p:nvGraphicFramePr>
        <p:xfrm>
          <a:off x="3619810" y="5438906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6" name="Picture 2" descr="C:\Users\ihr name\AppData\Local\Microsoft\Windows\Temporary Internet Files\Content.IE5\HKR8D04Z\MC900433883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92" y="37466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feld 96"/>
          <p:cNvSpPr txBox="1"/>
          <p:nvPr/>
        </p:nvSpPr>
        <p:spPr>
          <a:xfrm>
            <a:off x="5867400" y="509200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OCL (Object Constraint Language) is a formal language for specifications. It refers to an UML model to describe constraints about the objects in the model.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4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609600" y="1447800"/>
            <a:ext cx="8153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+mn-lt"/>
              </a:rPr>
              <a:t>Different perspectives on the meta model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Perspectives reduce the complexity and provide views on different aspects of the object system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Perspectives needed to be consistent and complete as a whole</a:t>
            </a:r>
          </a:p>
        </p:txBody>
      </p:sp>
      <p:sp>
        <p:nvSpPr>
          <p:cNvPr id="34" name="Ellipse 33"/>
          <p:cNvSpPr/>
          <p:nvPr/>
        </p:nvSpPr>
        <p:spPr>
          <a:xfrm>
            <a:off x="1219200" y="3699719"/>
            <a:ext cx="2688609" cy="1596788"/>
          </a:xfrm>
          <a:prstGeom prst="ellipse">
            <a:avLst/>
          </a:prstGeom>
          <a:solidFill>
            <a:srgbClr val="A4C3DF"/>
          </a:solidFill>
          <a:ln w="25400" cap="flat" cmpd="sng" algn="ctr">
            <a:solidFill>
              <a:srgbClr val="A4C3D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77A6D0"/>
              </a:solidFill>
              <a:latin typeface="+mn-lt"/>
            </a:endParaRPr>
          </a:p>
        </p:txBody>
      </p:sp>
      <p:sp>
        <p:nvSpPr>
          <p:cNvPr id="35" name="Würfel 34"/>
          <p:cNvSpPr/>
          <p:nvPr/>
        </p:nvSpPr>
        <p:spPr>
          <a:xfrm>
            <a:off x="1956174" y="3999969"/>
            <a:ext cx="1214651" cy="968991"/>
          </a:xfrm>
          <a:prstGeom prst="cube">
            <a:avLst/>
          </a:prstGeom>
          <a:solidFill>
            <a:srgbClr val="ECF3F8"/>
          </a:solidFill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356A9A"/>
              </a:solidFill>
              <a:latin typeface="+mn-lt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420196" y="4040913"/>
            <a:ext cx="218364" cy="136478"/>
          </a:xfrm>
          <a:prstGeom prst="ellipse">
            <a:avLst/>
          </a:prstGeom>
          <a:solidFill>
            <a:srgbClr val="ECF3F8"/>
          </a:solidFill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356A9A"/>
              </a:solidFill>
              <a:latin typeface="+mn-lt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5134484" y="2992981"/>
            <a:ext cx="3493827" cy="3007311"/>
          </a:xfrm>
          <a:prstGeom prst="rect">
            <a:avLst/>
          </a:prstGeom>
          <a:solidFill>
            <a:srgbClr val="A4C3DF"/>
          </a:solidFill>
          <a:ln w="25400" cap="flat" cmpd="sng" algn="ctr">
            <a:solidFill>
              <a:srgbClr val="A4C3D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b="1" kern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434734" y="3265936"/>
            <a:ext cx="1269242" cy="1009934"/>
          </a:xfrm>
          <a:prstGeom prst="rect">
            <a:avLst/>
          </a:prstGeom>
          <a:solidFill>
            <a:srgbClr val="ECF3F8"/>
          </a:solidFill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356A9A"/>
              </a:solidFill>
              <a:latin typeface="+mn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099761" y="3265936"/>
            <a:ext cx="1269242" cy="1009934"/>
          </a:xfrm>
          <a:prstGeom prst="rect">
            <a:avLst/>
          </a:prstGeom>
          <a:solidFill>
            <a:srgbClr val="ECF3F8"/>
          </a:solidFill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356A9A"/>
              </a:solidFill>
              <a:latin typeface="+mn-lt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462029" y="4771119"/>
            <a:ext cx="1269242" cy="1009934"/>
          </a:xfrm>
          <a:prstGeom prst="rect">
            <a:avLst/>
          </a:prstGeom>
          <a:solidFill>
            <a:srgbClr val="ECF3F8"/>
          </a:solidFill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356A9A"/>
              </a:solidFill>
              <a:latin typeface="+mn-lt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898747" y="5153258"/>
            <a:ext cx="341206" cy="327546"/>
          </a:xfrm>
          <a:prstGeom prst="ellipse">
            <a:avLst/>
          </a:prstGeom>
          <a:solidFill>
            <a:srgbClr val="ECF3F8"/>
          </a:solidFill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356A9A"/>
              </a:solidFill>
              <a:latin typeface="+mn-lt"/>
            </a:endParaRPr>
          </a:p>
        </p:txBody>
      </p:sp>
      <p:sp>
        <p:nvSpPr>
          <p:cNvPr id="44" name="Richtungspfeil 43"/>
          <p:cNvSpPr/>
          <p:nvPr/>
        </p:nvSpPr>
        <p:spPr>
          <a:xfrm rot="5400000">
            <a:off x="5734984" y="3457006"/>
            <a:ext cx="668740" cy="313899"/>
          </a:xfrm>
          <a:prstGeom prst="homePlate">
            <a:avLst/>
          </a:prstGeom>
          <a:solidFill>
            <a:srgbClr val="ECF3F8"/>
          </a:solidFill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356A9A"/>
              </a:solidFill>
              <a:latin typeface="+mn-lt"/>
            </a:endParaRPr>
          </a:p>
        </p:txBody>
      </p:sp>
      <p:cxnSp>
        <p:nvCxnSpPr>
          <p:cNvPr id="45" name="Gerade Verbindung 44"/>
          <p:cNvCxnSpPr/>
          <p:nvPr/>
        </p:nvCxnSpPr>
        <p:spPr>
          <a:xfrm>
            <a:off x="7536490" y="3293232"/>
            <a:ext cx="0" cy="982638"/>
          </a:xfrm>
          <a:prstGeom prst="line">
            <a:avLst/>
          </a:prstGeom>
          <a:noFill/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6" name="Gerade Verbindung 45"/>
          <p:cNvCxnSpPr/>
          <p:nvPr/>
        </p:nvCxnSpPr>
        <p:spPr>
          <a:xfrm>
            <a:off x="7879962" y="3268208"/>
            <a:ext cx="0" cy="982638"/>
          </a:xfrm>
          <a:prstGeom prst="line">
            <a:avLst/>
          </a:prstGeom>
          <a:noFill/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47" name="Gerade Verbindung 46"/>
          <p:cNvCxnSpPr/>
          <p:nvPr/>
        </p:nvCxnSpPr>
        <p:spPr>
          <a:xfrm>
            <a:off x="6895045" y="3252288"/>
            <a:ext cx="13648" cy="2565779"/>
          </a:xfrm>
          <a:prstGeom prst="line">
            <a:avLst/>
          </a:prstGeom>
          <a:noFill/>
          <a:ln w="9525" cap="flat" cmpd="sng" algn="ctr">
            <a:solidFill>
              <a:srgbClr val="32638F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Gerade Verbindung 47"/>
          <p:cNvCxnSpPr/>
          <p:nvPr/>
        </p:nvCxnSpPr>
        <p:spPr>
          <a:xfrm flipV="1">
            <a:off x="5366495" y="4494235"/>
            <a:ext cx="3029803" cy="13649"/>
          </a:xfrm>
          <a:prstGeom prst="line">
            <a:avLst/>
          </a:prstGeom>
          <a:noFill/>
          <a:ln w="9525" cap="flat" cmpd="sng" algn="ctr">
            <a:solidFill>
              <a:srgbClr val="32638F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9" name="Ellipse 48"/>
          <p:cNvSpPr/>
          <p:nvPr/>
        </p:nvSpPr>
        <p:spPr>
          <a:xfrm>
            <a:off x="5504613" y="3733800"/>
            <a:ext cx="1155802" cy="620571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77A6D0"/>
              </a:solidFill>
              <a:latin typeface="+mn-lt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7163944" y="3725266"/>
            <a:ext cx="1155802" cy="620571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de-DE" kern="0" smtClean="0">
              <a:solidFill>
                <a:srgbClr val="77A6D0"/>
              </a:solidFill>
              <a:latin typeface="+mn-lt"/>
            </a:endParaRPr>
          </a:p>
        </p:txBody>
      </p:sp>
      <p:cxnSp>
        <p:nvCxnSpPr>
          <p:cNvPr id="51" name="Gerade Verbindung 50"/>
          <p:cNvCxnSpPr>
            <a:stCxn id="49" idx="6"/>
            <a:endCxn id="50" idx="2"/>
          </p:cNvCxnSpPr>
          <p:nvPr/>
        </p:nvCxnSpPr>
        <p:spPr>
          <a:xfrm flipV="1">
            <a:off x="6660415" y="4035552"/>
            <a:ext cx="503529" cy="8534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52" name="Gerade Verbindung 51"/>
          <p:cNvCxnSpPr/>
          <p:nvPr/>
        </p:nvCxnSpPr>
        <p:spPr>
          <a:xfrm flipH="1">
            <a:off x="7721117" y="3215783"/>
            <a:ext cx="4007" cy="1233687"/>
          </a:xfrm>
          <a:prstGeom prst="line">
            <a:avLst/>
          </a:prstGeom>
          <a:noFill/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3" name="Gerade Verbindung 52"/>
          <p:cNvCxnSpPr/>
          <p:nvPr/>
        </p:nvCxnSpPr>
        <p:spPr>
          <a:xfrm flipH="1">
            <a:off x="6066663" y="3104835"/>
            <a:ext cx="4007" cy="1233687"/>
          </a:xfrm>
          <a:prstGeom prst="line">
            <a:avLst/>
          </a:prstGeom>
          <a:noFill/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54" name="Gerade Verbindung 53"/>
          <p:cNvCxnSpPr/>
          <p:nvPr/>
        </p:nvCxnSpPr>
        <p:spPr>
          <a:xfrm flipH="1">
            <a:off x="6081293" y="4611767"/>
            <a:ext cx="4007" cy="1233687"/>
          </a:xfrm>
          <a:prstGeom prst="line">
            <a:avLst/>
          </a:prstGeom>
          <a:noFill/>
          <a:ln w="9525" cap="flat" cmpd="sng" algn="ctr">
            <a:solidFill>
              <a:srgbClr val="A4C3DF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55" name="Textfeld 54"/>
          <p:cNvSpPr txBox="1"/>
          <p:nvPr/>
        </p:nvSpPr>
        <p:spPr>
          <a:xfrm>
            <a:off x="6937078" y="4420208"/>
            <a:ext cx="146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b="1" kern="0" dirty="0" smtClean="0">
                <a:solidFill>
                  <a:srgbClr val="C00000"/>
                </a:solidFill>
                <a:latin typeface="+mn-lt"/>
              </a:rPr>
              <a:t>Inconsistency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5607024" y="2979116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 b="1" kern="0" dirty="0" smtClean="0">
                <a:solidFill>
                  <a:prstClr val="black"/>
                </a:solidFill>
                <a:latin typeface="+mn-lt"/>
              </a:rPr>
              <a:t>Front </a:t>
            </a:r>
            <a:r>
              <a:rPr lang="de-DE" sz="1400" b="1" kern="0" dirty="0" err="1" smtClean="0">
                <a:solidFill>
                  <a:prstClr val="black"/>
                </a:solidFill>
                <a:latin typeface="+mn-lt"/>
              </a:rPr>
              <a:t>view</a:t>
            </a:r>
            <a:endParaRPr lang="de-DE" sz="1400" b="1" kern="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7289520" y="2971800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 b="1" kern="0" dirty="0" smtClean="0">
                <a:solidFill>
                  <a:prstClr val="black"/>
                </a:solidFill>
                <a:latin typeface="+mn-lt"/>
              </a:rPr>
              <a:t>Side </a:t>
            </a:r>
            <a:r>
              <a:rPr lang="de-DE" sz="1400" b="1" kern="0" dirty="0" err="1" smtClean="0">
                <a:solidFill>
                  <a:prstClr val="black"/>
                </a:solidFill>
                <a:latin typeface="+mn-lt"/>
              </a:rPr>
              <a:t>view</a:t>
            </a:r>
            <a:endParaRPr lang="de-DE" sz="1400" b="1" kern="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5671642" y="4499457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 b="1" kern="0" dirty="0" smtClean="0">
                <a:solidFill>
                  <a:prstClr val="black"/>
                </a:solidFill>
                <a:latin typeface="+mn-lt"/>
              </a:rPr>
              <a:t>Top </a:t>
            </a:r>
            <a:r>
              <a:rPr lang="de-DE" sz="1400" b="1" kern="0" dirty="0" err="1" smtClean="0">
                <a:solidFill>
                  <a:prstClr val="black"/>
                </a:solidFill>
                <a:latin typeface="+mn-lt"/>
              </a:rPr>
              <a:t>view</a:t>
            </a:r>
            <a:endParaRPr lang="de-DE" sz="1400" b="1" kern="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6324600" y="5957448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b="1" kern="0" dirty="0" smtClean="0">
                <a:solidFill>
                  <a:prstClr val="black"/>
                </a:solidFill>
                <a:latin typeface="+mn-lt"/>
              </a:rPr>
              <a:t>Model system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1948196" y="5362654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b="1" kern="0" dirty="0" smtClean="0">
                <a:solidFill>
                  <a:prstClr val="black"/>
                </a:solidFill>
                <a:latin typeface="+mn-lt"/>
              </a:rPr>
              <a:t>Object system</a:t>
            </a:r>
          </a:p>
        </p:txBody>
      </p:sp>
      <p:cxnSp>
        <p:nvCxnSpPr>
          <p:cNvPr id="61" name="Gerade Verbindung 60"/>
          <p:cNvCxnSpPr>
            <a:stCxn id="34" idx="6"/>
            <a:endCxn id="37" idx="1"/>
          </p:cNvCxnSpPr>
          <p:nvPr/>
        </p:nvCxnSpPr>
        <p:spPr>
          <a:xfrm flipV="1">
            <a:off x="3907809" y="4496637"/>
            <a:ext cx="1226675" cy="1476"/>
          </a:xfrm>
          <a:prstGeom prst="line">
            <a:avLst/>
          </a:prstGeom>
          <a:noFill/>
          <a:ln w="25400" cap="flat" cmpd="sng" algn="ctr">
            <a:solidFill>
              <a:srgbClr val="356A9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2" name="Textfeld 61"/>
          <p:cNvSpPr txBox="1"/>
          <p:nvPr/>
        </p:nvSpPr>
        <p:spPr>
          <a:xfrm>
            <a:off x="4062283" y="4221481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400" b="1" kern="0" dirty="0" smtClean="0">
                <a:solidFill>
                  <a:prstClr val="black"/>
                </a:solidFill>
                <a:latin typeface="+mn-lt"/>
              </a:rPr>
              <a:t>modelling</a:t>
            </a: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j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609600" y="1447800"/>
            <a:ext cx="81534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prstClr val="black"/>
                </a:solidFill>
                <a:latin typeface="+mn-lt"/>
              </a:rPr>
              <a:t>Perspectives on the DPM Meta Model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Structural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Versioning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Dimension Validation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Hierarchical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Presentation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162927" cy="26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733800"/>
            <a:ext cx="2299682" cy="229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33800"/>
            <a:ext cx="2375202" cy="228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609600" y="1447800"/>
            <a:ext cx="81534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+mn-lt"/>
              </a:rPr>
              <a:t>Definition of constraints</a:t>
            </a:r>
          </a:p>
          <a:p>
            <a:pPr marL="438150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General constraints on DPMs</a:t>
            </a:r>
          </a:p>
          <a:p>
            <a:pPr marL="438150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Data warehouse specific constraints</a:t>
            </a:r>
          </a:p>
          <a:p>
            <a:pPr marL="438150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European XBRL Taxonomy specific constraints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t="6540" b="45009"/>
          <a:stretch>
            <a:fillRect/>
          </a:stretch>
        </p:blipFill>
        <p:spPr bwMode="auto">
          <a:xfrm>
            <a:off x="685800" y="2971800"/>
            <a:ext cx="7784462" cy="294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UML Meta model for DPM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8" name="TextBox 12"/>
          <p:cNvSpPr txBox="1"/>
          <p:nvPr/>
        </p:nvSpPr>
        <p:spPr>
          <a:xfrm>
            <a:off x="609600" y="1447800"/>
            <a:ext cx="81534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>
                <a:solidFill>
                  <a:prstClr val="black"/>
                </a:solidFill>
                <a:latin typeface="+mn-lt"/>
              </a:rPr>
              <a:t>The DPM Meta Model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eases the understanding of DPMs for IT experts by using the standard </a:t>
            </a:r>
            <a:r>
              <a:rPr lang="en-US" sz="2200" dirty="0" err="1" smtClean="0">
                <a:solidFill>
                  <a:prstClr val="black"/>
                </a:solidFill>
                <a:latin typeface="+mn-lt"/>
              </a:rPr>
              <a:t>modelling</a:t>
            </a: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 language UML,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reduces the complexity of DPMs by showing only the relevant aspects,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provides syntax and semantics to ease the automation of IT tasks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like generating data formats for the reporting process or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validation checks on basis of the constraints defined,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prstClr val="black"/>
                </a:solidFill>
                <a:latin typeface="+mn-lt"/>
              </a:rPr>
              <a:t>enables the derivation of a database design (relational as well as multidimensional).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endParaRPr lang="en-US" sz="2200" dirty="0" smtClean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DPM - Cookbook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74676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Background for the development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Process of DPM to be conducted by supervisory experts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Description needed to understand the process and ease the creation of a DPM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Change in concept of data modelling – away from a presentational perspective to a semantic way of describing reporting data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Prevent redundancies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Lower maintenance efforts </a:t>
            </a: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8352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b="1" dirty="0" smtClean="0"/>
              <a:t>Standardisation of the </a:t>
            </a:r>
          </a:p>
          <a:p>
            <a:pPr lvl="1" eaLnBrk="1" hangingPunct="1"/>
            <a:r>
              <a:rPr lang="en-GB" sz="2000" b="1" dirty="0" smtClean="0"/>
              <a:t>European XBRL architecture</a:t>
            </a:r>
            <a:r>
              <a:rPr lang="en-GB" sz="2000" dirty="0" smtClean="0"/>
              <a:t> and </a:t>
            </a:r>
            <a:r>
              <a:rPr lang="en-GB" sz="2000" b="1" dirty="0" smtClean="0"/>
              <a:t>common</a:t>
            </a:r>
            <a:r>
              <a:rPr lang="en-GB" sz="2000" dirty="0" smtClean="0"/>
              <a:t> </a:t>
            </a:r>
            <a:r>
              <a:rPr lang="en-GB" sz="2000" b="1" dirty="0" smtClean="0"/>
              <a:t>instance filing rules</a:t>
            </a:r>
            <a:r>
              <a:rPr lang="en-GB" sz="2000" dirty="0" smtClean="0"/>
              <a:t> to</a:t>
            </a:r>
          </a:p>
          <a:p>
            <a:pPr lvl="2" eaLnBrk="1" hangingPunct="1"/>
            <a:r>
              <a:rPr lang="en-GB" sz="1600" dirty="0" smtClean="0"/>
              <a:t>cover appropriately the list of harmonisation topics listed in Annex B of the CEN WS XBRL Business Plan</a:t>
            </a:r>
          </a:p>
          <a:p>
            <a:pPr lvl="2" eaLnBrk="1" hangingPunct="1"/>
            <a:r>
              <a:rPr lang="en-GB" sz="1600" dirty="0" smtClean="0"/>
              <a:t>Facilitate</a:t>
            </a:r>
            <a:r>
              <a:rPr lang="en-GB" sz="1600" dirty="0" smtClean="0">
                <a:solidFill>
                  <a:schemeClr val="folHlink"/>
                </a:solidFill>
              </a:rPr>
              <a:t> </a:t>
            </a:r>
            <a:r>
              <a:rPr lang="en-GB" sz="1600" dirty="0" smtClean="0"/>
              <a:t>transparency on the harmonised reporting data across Europe</a:t>
            </a:r>
          </a:p>
          <a:p>
            <a:pPr lvl="2" eaLnBrk="1" hangingPunct="1"/>
            <a:r>
              <a:rPr lang="en-GB" sz="1600" dirty="0" smtClean="0"/>
              <a:t>increase interoperability between services and applications</a:t>
            </a:r>
          </a:p>
          <a:p>
            <a:pPr lvl="2" eaLnBrk="1" hangingPunct="1"/>
            <a:r>
              <a:rPr lang="sv-SE" sz="1600" dirty="0" smtClean="0"/>
              <a:t>overcome lack of harmonisation in the use of the XBRL standards</a:t>
            </a:r>
          </a:p>
          <a:p>
            <a:pPr lvl="2" eaLnBrk="1" hangingPunct="1"/>
            <a:r>
              <a:rPr lang="sv-SE" sz="1600" dirty="0" smtClean="0"/>
              <a:t>reduce the reporting burden of international acting reporting entities by providing the possiblity to standardize the reporting processes</a:t>
            </a:r>
            <a:endParaRPr lang="en-GB" sz="1600" dirty="0" smtClean="0"/>
          </a:p>
          <a:p>
            <a:pPr marL="0" indent="0" eaLnBrk="1" hangingPunct="1">
              <a:buFontTx/>
              <a:buNone/>
            </a:pPr>
            <a:r>
              <a:rPr lang="en-GB" sz="2400" b="1" dirty="0" smtClean="0"/>
              <a:t>Definition of an </a:t>
            </a:r>
          </a:p>
          <a:p>
            <a:pPr lvl="1" eaLnBrk="1" hangingPunct="1"/>
            <a:r>
              <a:rPr lang="en-GB" sz="2000" b="1" dirty="0" smtClean="0"/>
              <a:t>European Data Point Methodology </a:t>
            </a:r>
            <a:r>
              <a:rPr lang="en-GB" sz="2000" dirty="0" smtClean="0"/>
              <a:t>to</a:t>
            </a:r>
          </a:p>
          <a:p>
            <a:pPr lvl="2" eaLnBrk="1" hangingPunct="1"/>
            <a:r>
              <a:rPr lang="en-GB" sz="1600" dirty="0" smtClean="0"/>
              <a:t>represent the requirements of European reporting frameworks in a data model</a:t>
            </a:r>
          </a:p>
          <a:p>
            <a:pPr lvl="2" eaLnBrk="1" hangingPunct="1"/>
            <a:r>
              <a:rPr lang="en-GB" sz="1600" dirty="0" smtClean="0"/>
              <a:t>link the business requirements with the technical transfer format</a:t>
            </a:r>
          </a:p>
          <a:p>
            <a:pPr lvl="2" eaLnBrk="1" hangingPunct="1"/>
            <a:r>
              <a:rPr lang="en-GB" sz="1600" dirty="0" smtClean="0"/>
              <a:t>describes the rules to be recognised in the process of modelling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7C221DA2-90F2-49DF-8E7F-7C0088889C1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149" name="Platshållare för sidfo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74B7D"/>
                </a:solidFill>
                <a:latin typeface="Calibri" pitchFamily="34" charset="0"/>
              </a:rPr>
              <a:t>CWA1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DPM - Cookbook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" y="1447800"/>
            <a:ext cx="798195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What does the DPM cookbook provide: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Description on the concept of Data Point Models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Multidimensionality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Comparison to presentational approach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Benefits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Explanation of the process of Data Point Modelling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Normalisation of data (definition of dimensions)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Linkage to existing structures (common dimensions)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Technical constraints because of XBRL mapping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Illustrative example leads through the different aspects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Outlook on possible software product(s)</a:t>
            </a: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DPM - Cookbook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 fontAlgn="auto">
              <a:spcBef>
                <a:spcPts val="0"/>
              </a:spcBef>
              <a:spcAft>
                <a:spcPts val="600"/>
              </a:spcAft>
              <a:buClr>
                <a:srgbClr val="FF00FF"/>
              </a:buClr>
            </a:pPr>
            <a:r>
              <a:rPr lang="en-GB" sz="2000" b="1" dirty="0" smtClean="0">
                <a:solidFill>
                  <a:prstClr val="black"/>
                </a:solidFill>
                <a:latin typeface="+mn-lt"/>
              </a:rPr>
              <a:t>Example: Annotated COREP template for MKR SA EQU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0" y="1905000"/>
            <a:ext cx="92070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dimValues.jpg"/>
          <p:cNvPicPr>
            <a:picLocks noChangeAspect="1"/>
          </p:cNvPicPr>
          <p:nvPr/>
        </p:nvPicPr>
        <p:blipFill>
          <a:blip r:embed="rId3" cstate="print"/>
          <a:srcRect l="1891" t="3828" r="-237"/>
          <a:stretch>
            <a:fillRect/>
          </a:stretch>
        </p:blipFill>
        <p:spPr>
          <a:xfrm>
            <a:off x="4343400" y="3464625"/>
            <a:ext cx="3962400" cy="19145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0" name="Textfeld 9"/>
          <p:cNvSpPr txBox="1"/>
          <p:nvPr/>
        </p:nvSpPr>
        <p:spPr>
          <a:xfrm>
            <a:off x="2667000" y="4114800"/>
            <a:ext cx="118756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1" dirty="0" smtClean="0">
                <a:solidFill>
                  <a:srgbClr val="FF00FF"/>
                </a:solidFill>
              </a:rPr>
              <a:t>Data Point</a:t>
            </a:r>
            <a:br>
              <a:rPr lang="de-DE" b="1" dirty="0" smtClean="0">
                <a:solidFill>
                  <a:srgbClr val="FF00FF"/>
                </a:solidFill>
              </a:rPr>
            </a:br>
            <a:r>
              <a:rPr lang="de-DE" b="1" dirty="0" smtClean="0">
                <a:solidFill>
                  <a:srgbClr val="FF00FF"/>
                </a:solidFill>
              </a:rPr>
              <a:t>r30c10</a:t>
            </a:r>
            <a:endParaRPr lang="de-DE" b="1" dirty="0">
              <a:solidFill>
                <a:srgbClr val="FF00FF"/>
              </a:solidFill>
            </a:endParaRPr>
          </a:p>
        </p:txBody>
      </p:sp>
      <p:sp>
        <p:nvSpPr>
          <p:cNvPr id="11" name="Geschweifte Klammer links 10"/>
          <p:cNvSpPr/>
          <p:nvPr/>
        </p:nvSpPr>
        <p:spPr>
          <a:xfrm>
            <a:off x="3862450" y="3429000"/>
            <a:ext cx="457200" cy="1981200"/>
          </a:xfrm>
          <a:prstGeom prst="leftBrace">
            <a:avLst>
              <a:gd name="adj1" fmla="val 8333"/>
              <a:gd name="adj2" fmla="val 50599"/>
            </a:avLst>
          </a:prstGeom>
          <a:ln>
            <a:solidFill>
              <a:srgbClr val="FF00FF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85800" y="5486400"/>
            <a:ext cx="7620000" cy="738664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A Data Point as a financial concept is characterized by defining its basic financial meaning  (nature) and specifying information of breakdowns in which  it is described  in different tables or paragraphs of documentation.</a:t>
            </a:r>
            <a:endParaRPr lang="de-DE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DPM - Cookbook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 fontAlgn="auto">
              <a:spcBef>
                <a:spcPts val="0"/>
              </a:spcBef>
              <a:spcAft>
                <a:spcPts val="600"/>
              </a:spcAft>
              <a:buClr>
                <a:srgbClr val="FF00FF"/>
              </a:buClr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Process of Data Point Modelling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784" y="1981200"/>
            <a:ext cx="7322016" cy="416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EXTA- </a:t>
            </a:r>
            <a:r>
              <a:rPr lang="en-US" sz="32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European XBRL Taxonomy Architecture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" y="1447800"/>
            <a:ext cx="834390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Description of the EXTA based on the publication of the EBA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Definition of concept definitions of the dictionary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Description of the reporting layer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Framework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Taxonomy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Modules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Tables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Validations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Distinguishing between cross-sector, European and national taxonomies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Providing folder structure and namespace definitions</a:t>
            </a: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EXTA- </a:t>
            </a:r>
            <a:r>
              <a:rPr lang="en-US" sz="32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European XBRL Taxonomy Architecture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" y="1447800"/>
            <a:ext cx="817245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2. Visualisation of the mapping between DPM and XBRL: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UML graph transformations providing additional describing information by an abstract transformation syntax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Formal representation of the mapping by extending UML 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Taking the </a:t>
            </a:r>
            <a:r>
              <a:rPr lang="en-GB" sz="2400" smtClean="0">
                <a:solidFill>
                  <a:prstClr val="black"/>
                </a:solidFill>
                <a:latin typeface="+mn-lt"/>
              </a:rPr>
              <a:t>XBRL </a:t>
            </a:r>
            <a:r>
              <a:rPr lang="en-GB" sz="2400" smtClean="0">
                <a:solidFill>
                  <a:prstClr val="black"/>
                </a:solidFill>
                <a:latin typeface="+mn-lt"/>
              </a:rPr>
              <a:t>Abstract </a:t>
            </a: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Model 2.0 (PWD) into account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Should ease the understanding for software developers</a:t>
            </a:r>
          </a:p>
        </p:txBody>
      </p:sp>
      <p:pic>
        <p:nvPicPr>
          <p:cNvPr id="4" name="Imagen 10" descr="Image:Framework.jpg">
            <a:hlinkClick r:id="rId2" tooltip="&quot;Image:Framework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102" y="4559300"/>
            <a:ext cx="629094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4572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EXTA- </a:t>
            </a:r>
            <a:r>
              <a:rPr lang="en-US" sz="3200" dirty="0" smtClean="0">
                <a:solidFill>
                  <a:srgbClr val="074B7D"/>
                </a:solidFill>
                <a:latin typeface="+mn-lt"/>
                <a:ea typeface="+mj-ea"/>
                <a:cs typeface="+mj-cs"/>
              </a:rPr>
              <a:t>European XBRL Taxonomy Architecture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599" y="1447800"/>
            <a:ext cx="817245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3. Description for the creation of extension taxonomies: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Listing of types of extensions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Provision of extension use-cases and pattern based on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the different dictionary elements,</a:t>
            </a:r>
          </a:p>
          <a:p>
            <a:pPr marL="1352550" lvl="2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r>
              <a:rPr lang="en-GB" sz="2400" dirty="0" smtClean="0">
                <a:solidFill>
                  <a:prstClr val="black"/>
                </a:solidFill>
                <a:latin typeface="+mn-lt"/>
              </a:rPr>
              <a:t>The elements of the reporting layer.</a:t>
            </a:r>
          </a:p>
          <a:p>
            <a:pPr marL="895350" lvl="1" indent="-438150" fontAlgn="auto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itchFamily="2" charset="2"/>
              <a:buChar char="v"/>
            </a:pPr>
            <a:endParaRPr lang="en-GB" sz="2400" dirty="0" smtClean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737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Integration of the review results on the published documents (June 2013)</a:t>
            </a:r>
          </a:p>
          <a:p>
            <a:r>
              <a:rPr lang="en-GB" dirty="0" smtClean="0"/>
              <a:t>Creation of a non-normative document for mapping between DPM/XBRL and ROLAP</a:t>
            </a:r>
          </a:p>
          <a:p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4D08AB7-E68B-45BA-BE3A-C0D5B5575EB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624138"/>
            <a:ext cx="8229600" cy="1143000"/>
          </a:xfrm>
        </p:spPr>
        <p:txBody>
          <a:bodyPr/>
          <a:lstStyle/>
          <a:p>
            <a:pPr eaLnBrk="1" hangingPunct="1"/>
            <a:r>
              <a:rPr lang="sv-SE" smtClean="0"/>
              <a:t>Thanks for your attention </a:t>
            </a:r>
          </a:p>
        </p:txBody>
      </p:sp>
      <p:sp>
        <p:nvSpPr>
          <p:cNvPr id="6" name="Platshållare för bildnummer 5"/>
          <p:cNvSpPr txBox="1">
            <a:spLocks noGrp="1"/>
          </p:cNvSpPr>
          <p:nvPr/>
        </p:nvSpPr>
        <p:spPr>
          <a:xfrm>
            <a:off x="468313" y="6356350"/>
            <a:ext cx="2303462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74B7D"/>
                </a:solidFill>
                <a:latin typeface="+mn-lt"/>
              </a:rPr>
              <a:t>Page </a:t>
            </a:r>
            <a:fld id="{DFDA8C7C-5934-4382-83CC-20B9CF838927}" type="slidenum">
              <a:rPr lang="en-US" sz="1400" b="1">
                <a:solidFill>
                  <a:srgbClr val="074B7D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400" b="1">
              <a:solidFill>
                <a:srgbClr val="074B7D"/>
              </a:solidFill>
              <a:latin typeface="+mn-lt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3140075" y="5089525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Comments or questions?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3316288" y="3956050"/>
            <a:ext cx="330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LU"/>
              <a:t>katrin.heinze@bundesbank.de</a:t>
            </a:r>
            <a:endParaRPr lang="en-US"/>
          </a:p>
        </p:txBody>
      </p:sp>
      <p:sp>
        <p:nvSpPr>
          <p:cNvPr id="20486" name="Platshållare för sidfot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74B7D"/>
                </a:solidFill>
                <a:latin typeface="Calibri" pitchFamily="34" charset="0"/>
              </a:rPr>
              <a:t>CWA1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Level of Harmonisation in Europe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DD1A7F23-6149-41FD-BD92-B220CA8351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Strzałka w lewo i prawo 37"/>
          <p:cNvSpPr/>
          <p:nvPr/>
        </p:nvSpPr>
        <p:spPr>
          <a:xfrm>
            <a:off x="2560638" y="3694113"/>
            <a:ext cx="3024187" cy="428625"/>
          </a:xfrm>
          <a:prstGeom prst="left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Strzałka w lewo i prawo 37"/>
          <p:cNvSpPr/>
          <p:nvPr/>
        </p:nvSpPr>
        <p:spPr>
          <a:xfrm rot="5400000">
            <a:off x="2406650" y="3794125"/>
            <a:ext cx="3254375" cy="428625"/>
          </a:xfrm>
          <a:prstGeom prst="leftRightArrow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kern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7174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5554663"/>
            <a:ext cx="863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5"/>
          <p:cNvSpPr txBox="1"/>
          <p:nvPr/>
        </p:nvSpPr>
        <p:spPr>
          <a:xfrm>
            <a:off x="5384800" y="5953125"/>
            <a:ext cx="11699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+mj-lt"/>
              </a:rPr>
              <a:t>European Supervisor</a:t>
            </a:r>
          </a:p>
        </p:txBody>
      </p:sp>
      <p:pic>
        <p:nvPicPr>
          <p:cNvPr id="16" name="Picture 2" descr="C:\Users\Bartek\AppData\Local\Microsoft\Windows\Temporary Internet Files\Content.IE5\G8MV67H7\MC900303607[1].wmf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9BBB59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277461" y="5443317"/>
            <a:ext cx="1239079" cy="1239079"/>
          </a:xfrm>
          <a:prstGeom prst="rect">
            <a:avLst/>
          </a:prstGeom>
          <a:noFill/>
          <a:extLst/>
        </p:spPr>
      </p:pic>
      <p:grpSp>
        <p:nvGrpSpPr>
          <p:cNvPr id="7177" name="Grupa 8"/>
          <p:cNvGrpSpPr>
            <a:grpSpLocks/>
          </p:cNvGrpSpPr>
          <p:nvPr/>
        </p:nvGrpSpPr>
        <p:grpSpPr bwMode="auto">
          <a:xfrm>
            <a:off x="4640263" y="5638800"/>
            <a:ext cx="727075" cy="766763"/>
            <a:chOff x="7209654" y="4792022"/>
            <a:chExt cx="1044827" cy="1000132"/>
          </a:xfrm>
        </p:grpSpPr>
        <p:pic>
          <p:nvPicPr>
            <p:cNvPr id="19" name="Picture 3" descr="C:\Users\Bartek\Pictures\Microsoft Clip Organizer\j043163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9654" y="4792022"/>
              <a:ext cx="999201" cy="100013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Puszka 10"/>
            <p:cNvSpPr/>
            <p:nvPr/>
          </p:nvSpPr>
          <p:spPr>
            <a:xfrm>
              <a:off x="7791380" y="5264134"/>
              <a:ext cx="463101" cy="528020"/>
            </a:xfrm>
            <a:prstGeom prst="can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7178" name="Grupa 12"/>
          <p:cNvGrpSpPr>
            <a:grpSpLocks/>
          </p:cNvGrpSpPr>
          <p:nvPr/>
        </p:nvGrpSpPr>
        <p:grpSpPr bwMode="auto">
          <a:xfrm>
            <a:off x="660400" y="3235325"/>
            <a:ext cx="1614488" cy="1412875"/>
            <a:chOff x="214282" y="1864370"/>
            <a:chExt cx="1907874" cy="1924670"/>
          </a:xfrm>
        </p:grpSpPr>
        <p:pic>
          <p:nvPicPr>
            <p:cNvPr id="23" name="Obraz 13" descr="10201_singl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518" y="1864370"/>
              <a:ext cx="523399" cy="7417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Obraz 14" descr="1020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0954" y="2078463"/>
              <a:ext cx="500888" cy="8066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Obraz 15" descr="2010-04-08_075027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3230" y="2578012"/>
              <a:ext cx="512144" cy="7374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Obraz 16" descr="2010-04-08_07533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3529" y="2578012"/>
              <a:ext cx="514019" cy="7395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Obraz 17" descr="2010-04-08_075545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894" y="2363920"/>
              <a:ext cx="979262" cy="7979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Obraz 6" descr="2009-11-14_125509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4282" y="2363920"/>
              <a:ext cx="968007" cy="3222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Obraz 19" descr="2010-04-08_075654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44" y="3222452"/>
              <a:ext cx="750393" cy="5665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Obraz 20" descr="2010-04-08_075133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9667" y="2936995"/>
              <a:ext cx="523399" cy="7222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Strzałka w lewo i prawo 23"/>
          <p:cNvSpPr/>
          <p:nvPr/>
        </p:nvSpPr>
        <p:spPr>
          <a:xfrm rot="2527085">
            <a:off x="2017713" y="4746625"/>
            <a:ext cx="1625600" cy="428625"/>
          </a:xfrm>
          <a:prstGeom prst="leftRigh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Strzałka w lewo i prawo 24"/>
          <p:cNvSpPr/>
          <p:nvPr/>
        </p:nvSpPr>
        <p:spPr>
          <a:xfrm rot="8153846">
            <a:off x="2081213" y="2541588"/>
            <a:ext cx="1390650" cy="428625"/>
          </a:xfrm>
          <a:prstGeom prst="leftRight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pole tekstowe 25"/>
          <p:cNvSpPr txBox="1"/>
          <p:nvPr/>
        </p:nvSpPr>
        <p:spPr>
          <a:xfrm>
            <a:off x="5041900" y="1490663"/>
            <a:ext cx="1017588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ysClr val="windowText" lastClr="000000"/>
                </a:solidFill>
                <a:latin typeface="+mj-lt"/>
              </a:rPr>
              <a:t>Reporting </a:t>
            </a:r>
            <a:r>
              <a:rPr lang="de-DE" sz="1600" b="1" kern="0" dirty="0" err="1">
                <a:solidFill>
                  <a:sysClr val="windowText" lastClr="000000"/>
                </a:solidFill>
                <a:latin typeface="+mj-lt"/>
              </a:rPr>
              <a:t>entity</a:t>
            </a:r>
            <a:endParaRPr lang="de-DE" sz="1600" b="1" kern="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7182" name="Grupa 26"/>
          <p:cNvGrpSpPr>
            <a:grpSpLocks/>
          </p:cNvGrpSpPr>
          <p:nvPr/>
        </p:nvGrpSpPr>
        <p:grpSpPr bwMode="auto">
          <a:xfrm>
            <a:off x="4411663" y="1630363"/>
            <a:ext cx="727075" cy="766762"/>
            <a:chOff x="7209654" y="4792022"/>
            <a:chExt cx="1044827" cy="1000132"/>
          </a:xfrm>
        </p:grpSpPr>
        <p:pic>
          <p:nvPicPr>
            <p:cNvPr id="35" name="Picture 3" descr="C:\Users\Bartek\Pictures\Microsoft Clip Organizer\j043163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9654" y="4792022"/>
              <a:ext cx="999201" cy="100013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" name="Puszka 28"/>
            <p:cNvSpPr/>
            <p:nvPr/>
          </p:nvSpPr>
          <p:spPr>
            <a:xfrm>
              <a:off x="7791380" y="5264134"/>
              <a:ext cx="463101" cy="528020"/>
            </a:xfrm>
            <a:prstGeom prst="can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37" name="Strzałka w górę i w dół 30"/>
          <p:cNvSpPr/>
          <p:nvPr/>
        </p:nvSpPr>
        <p:spPr>
          <a:xfrm rot="8012387">
            <a:off x="5460206" y="2148682"/>
            <a:ext cx="428625" cy="1001712"/>
          </a:xfrm>
          <a:prstGeom prst="upDownArrow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9" name="Strzałka w górę i w dół 36"/>
          <p:cNvSpPr/>
          <p:nvPr/>
        </p:nvSpPr>
        <p:spPr>
          <a:xfrm rot="13371254">
            <a:off x="5418138" y="4692650"/>
            <a:ext cx="428625" cy="1001713"/>
          </a:xfrm>
          <a:prstGeom prst="upDownArrow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0" name="Zagięty narożnik 38"/>
          <p:cNvSpPr/>
          <p:nvPr/>
        </p:nvSpPr>
        <p:spPr>
          <a:xfrm>
            <a:off x="3216275" y="3389313"/>
            <a:ext cx="1731963" cy="1047750"/>
          </a:xfrm>
          <a:prstGeom prst="foldedCorner">
            <a:avLst/>
          </a:prstGeom>
          <a:solidFill>
            <a:sysClr val="window" lastClr="FFFFFF">
              <a:alpha val="77000"/>
            </a:sys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Data Point Model</a:t>
            </a:r>
          </a:p>
        </p:txBody>
      </p:sp>
      <p:graphicFrame>
        <p:nvGraphicFramePr>
          <p:cNvPr id="41" name="Tabela 39"/>
          <p:cNvGraphicFramePr>
            <a:graphicFrameLocks noGrp="1"/>
          </p:cNvGraphicFramePr>
          <p:nvPr/>
        </p:nvGraphicFramePr>
        <p:xfrm>
          <a:off x="3616325" y="3789363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ela 40"/>
          <p:cNvGraphicFramePr>
            <a:graphicFrameLocks noGrp="1"/>
          </p:cNvGraphicFramePr>
          <p:nvPr/>
        </p:nvGraphicFramePr>
        <p:xfrm>
          <a:off x="3470275" y="3890963"/>
          <a:ext cx="624840" cy="467360"/>
        </p:xfrm>
        <a:graphic>
          <a:graphicData uri="http://schemas.openxmlformats.org/drawingml/2006/table">
            <a:tbl>
              <a:tblPr firstRow="1" firstCol="1"/>
              <a:tblGrid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pl-PL" sz="1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30" name="pole tekstowe 41"/>
          <p:cNvSpPr txBox="1">
            <a:spLocks noChangeArrowheads="1"/>
          </p:cNvSpPr>
          <p:nvPr/>
        </p:nvSpPr>
        <p:spPr bwMode="auto">
          <a:xfrm>
            <a:off x="6103938" y="3387725"/>
            <a:ext cx="774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6000"/>
              <a:t>?</a:t>
            </a:r>
            <a:endParaRPr lang="en-GB" sz="6000"/>
          </a:p>
        </p:txBody>
      </p:sp>
      <p:grpSp>
        <p:nvGrpSpPr>
          <p:cNvPr id="7231" name="Grupa 31"/>
          <p:cNvGrpSpPr>
            <a:grpSpLocks/>
          </p:cNvGrpSpPr>
          <p:nvPr/>
        </p:nvGrpSpPr>
        <p:grpSpPr bwMode="auto">
          <a:xfrm>
            <a:off x="5738813" y="3227388"/>
            <a:ext cx="1368425" cy="1363662"/>
            <a:chOff x="7018656" y="2078683"/>
            <a:chExt cx="1899746" cy="1635052"/>
          </a:xfrm>
        </p:grpSpPr>
        <p:pic>
          <p:nvPicPr>
            <p:cNvPr id="46" name="Obraz 32" descr="2009-10-01_133325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18656" y="2078683"/>
              <a:ext cx="1018193" cy="11249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Obraz 33" descr="2008-07-04_155848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76237" y="2525990"/>
              <a:ext cx="1342165" cy="5519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8" name="Obraz 34" descr="2008-07-04_155409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66315" y="2920002"/>
              <a:ext cx="1655116" cy="7937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232" name="Obraz 22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46463" y="1458913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3" name="Textfeld 50"/>
          <p:cNvSpPr txBox="1">
            <a:spLocks noChangeArrowheads="1"/>
          </p:cNvSpPr>
          <p:nvPr/>
        </p:nvSpPr>
        <p:spPr bwMode="auto">
          <a:xfrm>
            <a:off x="5359400" y="6821488"/>
            <a:ext cx="865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900"/>
              <a:t>© cundus AG</a:t>
            </a:r>
          </a:p>
        </p:txBody>
      </p:sp>
      <p:sp>
        <p:nvSpPr>
          <p:cNvPr id="92" name="Zagięty narożnik 38"/>
          <p:cNvSpPr/>
          <p:nvPr/>
        </p:nvSpPr>
        <p:spPr>
          <a:xfrm>
            <a:off x="5556250" y="3165475"/>
            <a:ext cx="2289175" cy="1525588"/>
          </a:xfrm>
          <a:prstGeom prst="foldedCorner">
            <a:avLst/>
          </a:prstGeom>
          <a:solidFill>
            <a:sysClr val="window" lastClr="FFFFFF">
              <a:alpha val="40000"/>
            </a:sys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XBRL Data Format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XBRL </a:t>
            </a:r>
            <a:r>
              <a:rPr lang="de-DE" sz="1600" b="1" kern="0" dirty="0" err="1">
                <a:solidFill>
                  <a:sysClr val="windowText" lastClr="000000"/>
                </a:solidFill>
                <a:latin typeface="+mj-lt"/>
                <a:cs typeface="Calibri" pitchFamily="34" charset="0"/>
              </a:rPr>
              <a:t>Filing</a:t>
            </a:r>
            <a:endParaRPr lang="de-DE" sz="1600" b="1" kern="0" dirty="0">
              <a:solidFill>
                <a:sysClr val="windowText" lastClr="00000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7235" name="Picture 2"/>
          <p:cNvPicPr>
            <a:picLocks noChangeAspect="1" noChangeArrowheads="1"/>
          </p:cNvPicPr>
          <p:nvPr/>
        </p:nvPicPr>
        <p:blipFill>
          <a:blip r:embed="rId18" cstate="print"/>
          <a:srcRect l="5588" r="5589"/>
          <a:stretch>
            <a:fillRect/>
          </a:stretch>
        </p:blipFill>
        <p:spPr bwMode="auto">
          <a:xfrm>
            <a:off x="6605588" y="3751263"/>
            <a:ext cx="9302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pole tekstowe 25"/>
          <p:cNvSpPr txBox="1"/>
          <p:nvPr/>
        </p:nvSpPr>
        <p:spPr>
          <a:xfrm>
            <a:off x="692150" y="4600575"/>
            <a:ext cx="1333500" cy="825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ysClr val="windowText" lastClr="000000"/>
                </a:solidFill>
                <a:latin typeface="+mj-lt"/>
              </a:rPr>
              <a:t>European</a:t>
            </a:r>
            <a:br>
              <a:rPr lang="de-DE" sz="1600" b="1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de-DE" sz="1600" b="1" kern="0" dirty="0">
                <a:solidFill>
                  <a:sysClr val="windowText" lastClr="000000"/>
                </a:solidFill>
                <a:latin typeface="+mj-lt"/>
              </a:rPr>
              <a:t>Reporting Frameworks</a:t>
            </a:r>
          </a:p>
        </p:txBody>
      </p:sp>
      <p:sp>
        <p:nvSpPr>
          <p:cNvPr id="95" name="Explosion 2 94"/>
          <p:cNvSpPr/>
          <p:nvPr/>
        </p:nvSpPr>
        <p:spPr>
          <a:xfrm>
            <a:off x="0" y="3486684"/>
            <a:ext cx="2768838" cy="863124"/>
          </a:xfrm>
          <a:prstGeom prst="irregularSeal2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</a:rPr>
              <a:t>Harmonised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6" name="Explosion 2 95"/>
          <p:cNvSpPr/>
          <p:nvPr/>
        </p:nvSpPr>
        <p:spPr>
          <a:xfrm>
            <a:off x="2749550" y="3673475"/>
            <a:ext cx="2770188" cy="863600"/>
          </a:xfrm>
          <a:prstGeom prst="irregularSeal2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193147"/>
                </a:solidFill>
              </a:rPr>
              <a:t>Not </a:t>
            </a:r>
            <a:r>
              <a:rPr lang="en-GB" sz="1400" b="1">
                <a:solidFill>
                  <a:srgbClr val="193147"/>
                </a:solidFill>
              </a:rPr>
              <a:t>harmonised</a:t>
            </a:r>
          </a:p>
        </p:txBody>
      </p:sp>
      <p:sp>
        <p:nvSpPr>
          <p:cNvPr id="97" name="Explosion 2 96"/>
          <p:cNvSpPr/>
          <p:nvPr/>
        </p:nvSpPr>
        <p:spPr>
          <a:xfrm>
            <a:off x="6089650" y="4167188"/>
            <a:ext cx="2770188" cy="863600"/>
          </a:xfrm>
          <a:prstGeom prst="irregularSeal2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193147"/>
                </a:solidFill>
              </a:rPr>
              <a:t>Not </a:t>
            </a:r>
            <a:r>
              <a:rPr lang="en-GB" sz="1400" b="1">
                <a:solidFill>
                  <a:srgbClr val="193147"/>
                </a:solidFill>
              </a:rPr>
              <a:t>harmonised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Deliverables of CWA1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47088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b="1" dirty="0" smtClean="0"/>
              <a:t>Official CEN Deliverables</a:t>
            </a:r>
            <a:endParaRPr lang="en-GB" sz="2400" dirty="0" smtClean="0"/>
          </a:p>
          <a:p>
            <a:pPr lvl="1" eaLnBrk="1" hangingPunct="1"/>
            <a:r>
              <a:rPr lang="en-GB" sz="2000" dirty="0" smtClean="0"/>
              <a:t>Specification document		</a:t>
            </a:r>
            <a:r>
              <a:rPr lang="en-GB" sz="2000" b="1" dirty="0" smtClean="0"/>
              <a:t>European XBRL Architecture</a:t>
            </a:r>
            <a:endParaRPr lang="en-GB" sz="2000" dirty="0" smtClean="0"/>
          </a:p>
          <a:p>
            <a:pPr lvl="1" eaLnBrk="1" hangingPunct="1"/>
            <a:r>
              <a:rPr lang="en-GB" sz="2000" dirty="0" smtClean="0"/>
              <a:t>Specification document		</a:t>
            </a:r>
            <a:r>
              <a:rPr lang="en-GB" sz="2000" b="1" dirty="0" smtClean="0"/>
              <a:t>European Filing Rules</a:t>
            </a:r>
          </a:p>
          <a:p>
            <a:pPr lvl="1" eaLnBrk="1" hangingPunct="1"/>
            <a:r>
              <a:rPr lang="en-GB" sz="2000" dirty="0" smtClean="0"/>
              <a:t>Non-normative document		</a:t>
            </a:r>
            <a:r>
              <a:rPr lang="en-GB" sz="2000" b="1" dirty="0" smtClean="0"/>
              <a:t>European Data Point Methodology</a:t>
            </a:r>
          </a:p>
          <a:p>
            <a:pPr lvl="1" eaLnBrk="1" hangingPunct="1"/>
            <a:r>
              <a:rPr lang="en-GB" sz="2000" dirty="0" smtClean="0"/>
              <a:t>Non-normative document		</a:t>
            </a:r>
            <a:r>
              <a:rPr lang="en-GB" sz="2000" b="1" dirty="0" smtClean="0"/>
              <a:t>DPM – Guidance document</a:t>
            </a:r>
          </a:p>
          <a:p>
            <a:pPr lvl="1" eaLnBrk="1" hangingPunct="1"/>
            <a:r>
              <a:rPr lang="en-GB" sz="2000" dirty="0" smtClean="0"/>
              <a:t>Non-normative document</a:t>
            </a:r>
            <a:r>
              <a:rPr lang="en-GB" sz="2000" b="1" dirty="0" smtClean="0"/>
              <a:t>		DPM -2-ROLAP (IWD)	</a:t>
            </a:r>
          </a:p>
          <a:p>
            <a:pPr lvl="1" eaLnBrk="1" hangingPunct="1"/>
            <a:endParaRPr lang="en-GB" sz="2000" b="1" dirty="0" smtClean="0"/>
          </a:p>
          <a:p>
            <a:pPr marL="0" indent="0" eaLnBrk="1" hangingPunct="1">
              <a:buFontTx/>
              <a:buNone/>
            </a:pPr>
            <a:endParaRPr lang="en-GB" sz="2000" dirty="0" smtClean="0"/>
          </a:p>
          <a:p>
            <a:pPr lvl="1" eaLnBrk="1" hangingPunct="1"/>
            <a:endParaRPr lang="en-GB" sz="200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CWA1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CC2C082B-F705-4E1A-B3E3-979380FDB03A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European Filing Rules (EFR)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457200" y="1438275"/>
            <a:ext cx="8229600" cy="5419725"/>
          </a:xfrm>
        </p:spPr>
        <p:txBody>
          <a:bodyPr/>
          <a:lstStyle/>
          <a:p>
            <a:r>
              <a:rPr lang="en-US" sz="2000" dirty="0" smtClean="0"/>
              <a:t>Rules (recommendations)  to be followed for the preparation and validation of instance documents in an European filing process</a:t>
            </a:r>
          </a:p>
          <a:p>
            <a:r>
              <a:rPr lang="en-US" sz="2000" dirty="0" smtClean="0"/>
              <a:t>Place additional constraints on XBRL instance document</a:t>
            </a:r>
          </a:p>
          <a:p>
            <a:endParaRPr lang="en-US" sz="1100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sz="2000" dirty="0" smtClean="0"/>
              <a:t>Harmonization on a technical level</a:t>
            </a:r>
          </a:p>
          <a:p>
            <a:pPr lvl="1"/>
            <a:r>
              <a:rPr lang="en-US" sz="2000" dirty="0" smtClean="0"/>
              <a:t>Enhance the interoperability of IT systems</a:t>
            </a:r>
          </a:p>
          <a:p>
            <a:pPr lvl="1"/>
            <a:r>
              <a:rPr lang="en-US" sz="2000" dirty="0" smtClean="0"/>
              <a:t>Ease of comparison of reporting data</a:t>
            </a:r>
          </a:p>
          <a:p>
            <a:pPr lvl="1"/>
            <a:r>
              <a:rPr lang="en-US" sz="2000" dirty="0" smtClean="0"/>
              <a:t>Ease the validation of instance documents</a:t>
            </a:r>
            <a:endParaRPr lang="en-US" sz="2000" dirty="0" smtClean="0">
              <a:solidFill>
                <a:schemeClr val="hlink"/>
              </a:solidFill>
            </a:endParaRPr>
          </a:p>
          <a:p>
            <a:pPr lvl="1"/>
            <a:r>
              <a:rPr lang="en-US" sz="2000" dirty="0" smtClean="0"/>
              <a:t>Giving rules to reporting entities as guidance</a:t>
            </a:r>
          </a:p>
          <a:p>
            <a:pPr lvl="1"/>
            <a:r>
              <a:rPr lang="en-US" sz="2000" dirty="0" smtClean="0"/>
              <a:t>Harmonized rules decrease the reporting burden for reporting entities across Europe</a:t>
            </a:r>
          </a:p>
          <a:p>
            <a:pPr lvl="1"/>
            <a:r>
              <a:rPr lang="en-US" sz="2000" dirty="0" smtClean="0"/>
              <a:t>Codified rules can be automatically tested</a:t>
            </a:r>
          </a:p>
          <a:p>
            <a:pPr lvl="2"/>
            <a:r>
              <a:rPr lang="en-US" dirty="0" smtClean="0"/>
              <a:t>currently only with proprietary software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5F737690-8799-4B12-ADA8-BCC68D8892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9" name="pole tekstowe 41"/>
          <p:cNvSpPr txBox="1">
            <a:spLocks noChangeArrowheads="1"/>
          </p:cNvSpPr>
          <p:nvPr/>
        </p:nvSpPr>
        <p:spPr bwMode="auto">
          <a:xfrm>
            <a:off x="7215188" y="3157538"/>
            <a:ext cx="774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6000"/>
              <a:t>?</a:t>
            </a:r>
            <a:endParaRPr lang="en-GB" sz="6000"/>
          </a:p>
        </p:txBody>
      </p:sp>
      <p:grpSp>
        <p:nvGrpSpPr>
          <p:cNvPr id="11270" name="Grupa 31"/>
          <p:cNvGrpSpPr>
            <a:grpSpLocks/>
          </p:cNvGrpSpPr>
          <p:nvPr/>
        </p:nvGrpSpPr>
        <p:grpSpPr bwMode="auto">
          <a:xfrm>
            <a:off x="6850063" y="2997200"/>
            <a:ext cx="1368425" cy="1363663"/>
            <a:chOff x="7018656" y="2078683"/>
            <a:chExt cx="1899746" cy="1635052"/>
          </a:xfrm>
        </p:grpSpPr>
        <p:pic>
          <p:nvPicPr>
            <p:cNvPr id="9" name="Obraz 32" descr="2009-10-01_13332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8656" y="2078683"/>
              <a:ext cx="1018193" cy="11249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Obraz 33" descr="2008-07-04_15584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6237" y="2525991"/>
              <a:ext cx="1342165" cy="5519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Obraz 34" descr="2008-07-04_155409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6315" y="2920002"/>
              <a:ext cx="1655116" cy="7937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Zagięty narożnik 38"/>
          <p:cNvSpPr/>
          <p:nvPr/>
        </p:nvSpPr>
        <p:spPr>
          <a:xfrm>
            <a:off x="6667500" y="2935288"/>
            <a:ext cx="2289175" cy="1525587"/>
          </a:xfrm>
          <a:prstGeom prst="foldedCorner">
            <a:avLst/>
          </a:prstGeom>
          <a:solidFill>
            <a:sysClr val="window" lastClr="FFFFFF">
              <a:alpha val="40000"/>
            </a:sys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" pitchFamily="34" charset="0"/>
              </a:rPr>
              <a:t>XBRL </a:t>
            </a:r>
            <a:r>
              <a:rPr lang="de-DE" sz="2800" b="1" kern="0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Calibri" pitchFamily="34" charset="0"/>
              </a:rPr>
              <a:t>Filing</a:t>
            </a:r>
            <a:endParaRPr lang="de-DE" sz="2800" b="1" kern="0" dirty="0">
              <a:solidFill>
                <a:schemeClr val="accent6">
                  <a:lumMod val="75000"/>
                </a:schemeClr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6" cstate="print"/>
          <a:srcRect l="5588" r="5589"/>
          <a:stretch>
            <a:fillRect/>
          </a:stretch>
        </p:blipFill>
        <p:spPr bwMode="auto">
          <a:xfrm>
            <a:off x="7716838" y="3521075"/>
            <a:ext cx="9302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Related approaches 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06400" y="1360488"/>
          <a:ext cx="85371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72"/>
                <a:gridCol w="641668"/>
                <a:gridCol w="1222942"/>
                <a:gridCol w="1885506"/>
                <a:gridCol w="1589556"/>
                <a:gridCol w="15895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Approach</a:t>
                      </a:r>
                      <a:endParaRPr lang="de-DE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Year</a:t>
                      </a:r>
                      <a:endParaRPr lang="de-DE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Status</a:t>
                      </a:r>
                      <a:endParaRPr lang="de-DE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Publisher</a:t>
                      </a:r>
                      <a:endParaRPr lang="de-DE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Coverage</a:t>
                      </a:r>
                      <a:endParaRPr lang="en-US" sz="1600" noProof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Rules on </a:t>
                      </a:r>
                      <a:endParaRPr lang="en-US" sz="1600" noProof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FRIS</a:t>
                      </a:r>
                      <a:r>
                        <a:rPr lang="de-DE" sz="1600" baseline="30000" dirty="0" smtClean="0"/>
                        <a:t>1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2004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PWD</a:t>
                      </a:r>
                      <a:r>
                        <a:rPr lang="de-DE" sz="1600" baseline="30000" dirty="0" smtClean="0"/>
                        <a:t>2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XII</a:t>
                      </a:r>
                      <a:r>
                        <a:rPr lang="de-DE" sz="1600" baseline="30000" dirty="0" smtClean="0"/>
                        <a:t>3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XBRL 2.1 - </a:t>
                      </a:r>
                      <a:r>
                        <a:rPr lang="de-DE" sz="1600" dirty="0" err="1" smtClean="0"/>
                        <a:t>only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XBRL </a:t>
                      </a:r>
                      <a:r>
                        <a:rPr lang="de-DE" sz="1600" dirty="0" err="1" smtClean="0"/>
                        <a:t>Instances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Global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Filing</a:t>
                      </a:r>
                      <a:r>
                        <a:rPr lang="de-DE" sz="1600" baseline="0" dirty="0" smtClean="0"/>
                        <a:t> Manual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2010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Best Practices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SEC, FSA</a:t>
                      </a:r>
                      <a:r>
                        <a:rPr lang="de-DE" sz="1600" baseline="0" dirty="0" smtClean="0"/>
                        <a:t> Japan, IFRS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XBRL </a:t>
                      </a:r>
                      <a:r>
                        <a:rPr lang="en-US" sz="1600" noProof="0" dirty="0" smtClean="0"/>
                        <a:t>Standard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XBRL Instances and Taxonomies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European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Filing</a:t>
                      </a:r>
                      <a:r>
                        <a:rPr lang="de-DE" sz="1600" baseline="0" dirty="0" smtClean="0"/>
                        <a:t> Rules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2013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PWD</a:t>
                      </a:r>
                      <a:r>
                        <a:rPr lang="de-DE" sz="16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CEN</a:t>
                      </a:r>
                      <a:endParaRPr lang="de-D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XBRL </a:t>
                      </a:r>
                      <a:r>
                        <a:rPr lang="en-US" sz="1600" noProof="0" dirty="0" smtClean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XBRL </a:t>
                      </a:r>
                      <a:r>
                        <a:rPr lang="de-DE" sz="1600" dirty="0" err="1" smtClean="0"/>
                        <a:t>Instances</a:t>
                      </a:r>
                      <a:endParaRPr lang="de-DE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4F6BEE1-4EC1-46AF-B6CA-8D134CE6E2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708525" y="6119813"/>
            <a:ext cx="3414713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lain"/>
              <a:defRPr/>
            </a:pPr>
            <a:r>
              <a:rPr lang="en-US" sz="1400" b="1" dirty="0">
                <a:latin typeface="+mn-lt"/>
              </a:rPr>
              <a:t>Financial Reporting Instance Standards</a:t>
            </a:r>
          </a:p>
          <a:p>
            <a:pPr marL="342900" indent="-342900">
              <a:buFontTx/>
              <a:buAutoNum type="arabicPlain"/>
              <a:defRPr/>
            </a:pPr>
            <a:r>
              <a:rPr lang="en-US" sz="1400" b="1" dirty="0">
                <a:latin typeface="+mn-lt"/>
              </a:rPr>
              <a:t>Public Working Draft</a:t>
            </a:r>
          </a:p>
          <a:p>
            <a:pPr marL="342900" indent="-342900">
              <a:buFontTx/>
              <a:buAutoNum type="arabicPlain"/>
              <a:defRPr/>
            </a:pPr>
            <a:r>
              <a:rPr lang="en-US" sz="1400" b="1" dirty="0">
                <a:latin typeface="+mn-lt"/>
              </a:rPr>
              <a:t>XBRL International Inc.</a:t>
            </a:r>
            <a:endParaRPr lang="de-DE" sz="1400" dirty="0">
              <a:latin typeface="+mn-lt"/>
            </a:endParaRPr>
          </a:p>
        </p:txBody>
      </p:sp>
      <p:sp>
        <p:nvSpPr>
          <p:cNvPr id="12330" name="Inhaltsplatzhalter 2"/>
          <p:cNvSpPr txBox="1">
            <a:spLocks/>
          </p:cNvSpPr>
          <p:nvPr/>
        </p:nvSpPr>
        <p:spPr bwMode="auto">
          <a:xfrm>
            <a:off x="465138" y="3452813"/>
            <a:ext cx="8229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539750" eaLnBrk="0" hangingPunct="0">
              <a:spcBef>
                <a:spcPts val="300"/>
              </a:spcBef>
              <a:buFontTx/>
              <a:buBlip>
                <a:blip r:embed="rId3"/>
              </a:buBlip>
            </a:pPr>
            <a:r>
              <a:rPr lang="en-US" dirty="0">
                <a:solidFill>
                  <a:srgbClr val="074B7D"/>
                </a:solidFill>
                <a:latin typeface="Calibri" pitchFamily="34" charset="0"/>
              </a:rPr>
              <a:t>European Filing Rules: part of the </a:t>
            </a:r>
            <a:r>
              <a:rPr lang="en-GB" dirty="0">
                <a:solidFill>
                  <a:srgbClr val="074B7D"/>
                </a:solidFill>
                <a:latin typeface="Calibri" pitchFamily="34" charset="0"/>
              </a:rPr>
              <a:t>CWA1</a:t>
            </a:r>
            <a:r>
              <a:rPr lang="en-GB" dirty="0">
                <a:solidFill>
                  <a:srgbClr val="F6AF33"/>
                </a:solidFill>
              </a:rPr>
              <a:t> </a:t>
            </a:r>
            <a:r>
              <a:rPr lang="en-US" dirty="0">
                <a:solidFill>
                  <a:srgbClr val="074B7D"/>
                </a:solidFill>
                <a:latin typeface="Calibri" pitchFamily="34" charset="0"/>
              </a:rPr>
              <a:t>deliverables of the standardization process of  CEN/WS XBRL</a:t>
            </a:r>
          </a:p>
          <a:p>
            <a:pPr marL="539750" indent="-539750" eaLnBrk="0" hangingPunct="0">
              <a:spcBef>
                <a:spcPts val="300"/>
              </a:spcBef>
              <a:buFontTx/>
              <a:buBlip>
                <a:blip r:embed="rId3"/>
              </a:buBlip>
            </a:pPr>
            <a:r>
              <a:rPr lang="en-US" dirty="0" smtClean="0">
                <a:solidFill>
                  <a:srgbClr val="074B7D"/>
                </a:solidFill>
                <a:latin typeface="Calibri" pitchFamily="34" charset="0"/>
              </a:rPr>
              <a:t>oriented </a:t>
            </a:r>
            <a:r>
              <a:rPr lang="en-US" dirty="0">
                <a:solidFill>
                  <a:srgbClr val="074B7D"/>
                </a:solidFill>
                <a:latin typeface="Calibri" pitchFamily="34" charset="0"/>
              </a:rPr>
              <a:t>to reporting entities preparing the filings on basis of EIOPA and EBA taxonomies</a:t>
            </a:r>
          </a:p>
          <a:p>
            <a:pPr marL="539750" indent="-539750" eaLnBrk="0" hangingPunct="0">
              <a:spcBef>
                <a:spcPts val="300"/>
              </a:spcBef>
              <a:buFontTx/>
              <a:buBlip>
                <a:blip r:embed="rId3"/>
              </a:buBlip>
            </a:pPr>
            <a:r>
              <a:rPr lang="en-US" dirty="0">
                <a:solidFill>
                  <a:srgbClr val="074B7D"/>
                </a:solidFill>
                <a:latin typeface="Calibri" pitchFamily="34" charset="0"/>
              </a:rPr>
              <a:t>Recommendations to be adopted by NSAs and </a:t>
            </a:r>
            <a:r>
              <a:rPr lang="en-US" dirty="0" smtClean="0">
                <a:solidFill>
                  <a:srgbClr val="074B7D"/>
                </a:solidFill>
                <a:latin typeface="Calibri" pitchFamily="34" charset="0"/>
              </a:rPr>
              <a:t>other European </a:t>
            </a:r>
            <a:r>
              <a:rPr lang="en-US" dirty="0">
                <a:solidFill>
                  <a:srgbClr val="074B7D"/>
                </a:solidFill>
                <a:latin typeface="Calibri" pitchFamily="34" charset="0"/>
              </a:rPr>
              <a:t>Supervisory Authorities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22250" y="5443538"/>
            <a:ext cx="1452563" cy="709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/>
              <a:t>FRIS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1538288" y="5622925"/>
            <a:ext cx="2222500" cy="1128713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GFM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3579813" y="5383213"/>
            <a:ext cx="1820862" cy="750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b="1" dirty="0"/>
              <a:t>          EFL</a:t>
            </a:r>
          </a:p>
        </p:txBody>
      </p:sp>
      <p:pic>
        <p:nvPicPr>
          <p:cNvPr id="12334" name="Picture 3" descr="\\in.bundesbank.de.\bbk\daten\zentrale\Anwendungen\SharedApp\Office\Cliparts\FILES\PFILES\MSOFFICE\MEDIA\CNTCD1\Animated\j01892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663" y="5899150"/>
            <a:ext cx="8032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7888" y="5502275"/>
            <a:ext cx="6016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Structure of the Deliverable</a:t>
            </a:r>
            <a:endParaRPr lang="en-US" sz="3600" u="sng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0100" cy="4654550"/>
          </a:xfrm>
        </p:spPr>
        <p:txBody>
          <a:bodyPr/>
          <a:lstStyle/>
          <a:p>
            <a:r>
              <a:rPr lang="en-US" sz="2400" dirty="0" smtClean="0"/>
              <a:t>Currently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48</a:t>
            </a:r>
            <a:r>
              <a:rPr lang="en-US" sz="2400" dirty="0" smtClean="0"/>
              <a:t> rules and descriptions separated in two chapters</a:t>
            </a:r>
          </a:p>
          <a:p>
            <a:pPr lvl="1"/>
            <a:r>
              <a:rPr lang="en-US" sz="1800" b="1" dirty="0" smtClean="0"/>
              <a:t>10 Filing syntax rules</a:t>
            </a:r>
            <a:r>
              <a:rPr lang="en-US" sz="1800" dirty="0" smtClean="0"/>
              <a:t> </a:t>
            </a:r>
          </a:p>
          <a:p>
            <a:pPr lvl="2"/>
            <a:r>
              <a:rPr lang="en-US" sz="1600" dirty="0" smtClean="0"/>
              <a:t>Rules for the complete document to be filed</a:t>
            </a:r>
          </a:p>
          <a:p>
            <a:pPr lvl="1"/>
            <a:r>
              <a:rPr lang="en-US" sz="1800" b="1" dirty="0" smtClean="0"/>
              <a:t>38 Instance syntax rules</a:t>
            </a:r>
          </a:p>
          <a:p>
            <a:pPr lvl="2"/>
            <a:r>
              <a:rPr lang="en-US" sz="1600" dirty="0" smtClean="0"/>
              <a:t>Syntax rules for the instance document</a:t>
            </a:r>
            <a:r>
              <a:rPr lang="en-US" sz="1600" dirty="0" smtClean="0">
                <a:solidFill>
                  <a:schemeClr val="hlink"/>
                </a:solidFill>
              </a:rPr>
              <a:t> </a:t>
            </a:r>
            <a:r>
              <a:rPr lang="en-US" sz="1600" dirty="0" smtClean="0"/>
              <a:t>and its subordinated objects</a:t>
            </a:r>
          </a:p>
          <a:p>
            <a:pPr lvl="3"/>
            <a:r>
              <a:rPr lang="en-US" sz="1600" dirty="0" smtClean="0"/>
              <a:t>Contexts</a:t>
            </a:r>
          </a:p>
          <a:p>
            <a:pPr lvl="3"/>
            <a:r>
              <a:rPr lang="en-US" sz="1600" dirty="0" smtClean="0"/>
              <a:t>Facts</a:t>
            </a:r>
          </a:p>
          <a:p>
            <a:pPr lvl="3"/>
            <a:r>
              <a:rPr lang="en-US" sz="1600" dirty="0" smtClean="0"/>
              <a:t>Units</a:t>
            </a:r>
          </a:p>
          <a:p>
            <a:pPr lvl="3"/>
            <a:r>
              <a:rPr lang="en-US" sz="1600" dirty="0" smtClean="0"/>
              <a:t>Footnotes</a:t>
            </a:r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5D19BF6-2CFA-4293-A76E-2A86C3B44E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4842396"/>
            <a:ext cx="7162800" cy="1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the European Filing Rules</a:t>
            </a:r>
          </a:p>
        </p:txBody>
      </p:sp>
      <p:sp>
        <p:nvSpPr>
          <p:cNvPr id="15364" name="Inhaltsplatzhalter 2"/>
          <p:cNvSpPr>
            <a:spLocks noGrp="1"/>
          </p:cNvSpPr>
          <p:nvPr>
            <p:ph idx="1"/>
          </p:nvPr>
        </p:nvSpPr>
        <p:spPr>
          <a:xfrm>
            <a:off x="533400" y="3619500"/>
            <a:ext cx="7620000" cy="2295525"/>
          </a:xfrm>
        </p:spPr>
        <p:txBody>
          <a:bodyPr/>
          <a:lstStyle/>
          <a:p>
            <a:r>
              <a:rPr lang="en-US" sz="1800" dirty="0" smtClean="0"/>
              <a:t>Meta model provides model components, rules on how to combine components and the meaning (semantic)  for the components and relations. </a:t>
            </a:r>
          </a:p>
          <a:p>
            <a:pPr lvl="1"/>
            <a:r>
              <a:rPr lang="en-US" sz="1800" dirty="0" smtClean="0"/>
              <a:t>UML class diagram to describe the structure of the XBRL instance by showing the classes, their attributes and possible methods.</a:t>
            </a:r>
          </a:p>
          <a:p>
            <a:pPr lvl="1"/>
            <a:r>
              <a:rPr lang="en-US" sz="1800" dirty="0" smtClean="0"/>
              <a:t>OCL (Object Constraint Language) is a formal language for specifications which refers to an UML model to describe constraints about the objects in the model.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A34053B1-CBDD-417B-8460-7449EF4F44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523875" y="1590675"/>
            <a:ext cx="8229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0" marR="0" lvl="0" indent="-539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4B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Filing rules are recommended to be implemented on sender and receiver side to ensure that the requirements of the filings are met</a:t>
            </a:r>
          </a:p>
          <a:p>
            <a:pPr marL="539750" marR="0" lvl="0" indent="-539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4B7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FRIS and GFM define rules in natural language exclusively</a:t>
            </a:r>
          </a:p>
          <a:p>
            <a:pPr marL="742950" marR="0" lvl="1" indent="-358775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4B7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possible ambiguities while interpreting the rules</a:t>
            </a:r>
          </a:p>
          <a:p>
            <a:pPr marL="539750" marR="0" lvl="0" indent="-539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4B7D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Rules must be easily understandable by software developers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EFR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9B2C760-B36C-45CC-A448-F6262117FF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6388" name="Picture 2" descr="\\HomedirFiler01.zentrale.in.bundesbank.de.\homedirs01$\d2504ks\Eigene Dateien\EBA XBRL Subgroup\CEN-XBRL WG\documents\CWA1\UML-filing-r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1200150"/>
            <a:ext cx="7138988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 TC/278 theme">
  <a:themeElements>
    <a:clrScheme name="TC 278">
      <a:dk1>
        <a:srgbClr val="356A9A"/>
      </a:dk1>
      <a:lt1>
        <a:srgbClr val="77A6D0"/>
      </a:lt1>
      <a:dk2>
        <a:srgbClr val="356A9A"/>
      </a:dk2>
      <a:lt2>
        <a:srgbClr val="77A6D0"/>
      </a:lt2>
      <a:accent1>
        <a:srgbClr val="A4C3DF"/>
      </a:accent1>
      <a:accent2>
        <a:srgbClr val="ECF3F8"/>
      </a:accent2>
      <a:accent3>
        <a:srgbClr val="DAE7F2"/>
      </a:accent3>
      <a:accent4>
        <a:srgbClr val="C8DBEB"/>
      </a:accent4>
      <a:accent5>
        <a:srgbClr val="5C93C5"/>
      </a:accent5>
      <a:accent6>
        <a:srgbClr val="32638F"/>
      </a:accent6>
      <a:hlink>
        <a:srgbClr val="F79646"/>
      </a:hlink>
      <a:folHlink>
        <a:srgbClr val="F7964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1431</Words>
  <Application>Microsoft Office PowerPoint</Application>
  <PresentationFormat>Bildschirmpräsentation (4:3)</PresentationFormat>
  <Paragraphs>283</Paragraphs>
  <Slides>27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CEN TC/278 theme</vt:lpstr>
      <vt:lpstr>CEN/WS XBRL </vt:lpstr>
      <vt:lpstr>Objectives</vt:lpstr>
      <vt:lpstr>Level of Harmonisation in Europe</vt:lpstr>
      <vt:lpstr>Deliverables of CWA1</vt:lpstr>
      <vt:lpstr>European Filing Rules (EFR)</vt:lpstr>
      <vt:lpstr>Related approaches </vt:lpstr>
      <vt:lpstr>Structure of the Deliverable</vt:lpstr>
      <vt:lpstr>Modeling the European Filing Rules</vt:lpstr>
      <vt:lpstr>Draft model system for EFR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Next steps</vt:lpstr>
      <vt:lpstr>Thanks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Peelen</dc:creator>
  <cp:lastModifiedBy>Katrin Heinze</cp:lastModifiedBy>
  <cp:revision>386</cp:revision>
  <dcterms:created xsi:type="dcterms:W3CDTF">2010-12-07T13:49:26Z</dcterms:created>
  <dcterms:modified xsi:type="dcterms:W3CDTF">2013-06-18T09:22:10Z</dcterms:modified>
</cp:coreProperties>
</file>