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49" r:id="rId5"/>
  </p:sldMasterIdLst>
  <p:notesMasterIdLst>
    <p:notesMasterId r:id="rId14"/>
  </p:notesMasterIdLst>
  <p:handoutMasterIdLst>
    <p:handoutMasterId r:id="rId15"/>
  </p:handoutMasterIdLst>
  <p:sldIdLst>
    <p:sldId id="262" r:id="rId6"/>
    <p:sldId id="286" r:id="rId7"/>
    <p:sldId id="287" r:id="rId8"/>
    <p:sldId id="288" r:id="rId9"/>
    <p:sldId id="290" r:id="rId10"/>
    <p:sldId id="285" r:id="rId11"/>
    <p:sldId id="291" r:id="rId12"/>
    <p:sldId id="278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0E4E8"/>
    <a:srgbClr val="4D4D4D"/>
    <a:srgbClr val="EAE4E8"/>
    <a:srgbClr val="FF781D"/>
    <a:srgbClr val="FF6600"/>
    <a:srgbClr val="FF9933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224" y="-84"/>
      </p:cViewPr>
      <p:guideLst>
        <p:guide orient="horz" pos="4135"/>
        <p:guide pos="5493"/>
        <p:guide pos="41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FBEB84-17C0-4137-AC7F-572152077F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F84C5D-C230-45B2-9413-3DD4F3C1AE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18550-1EF8-49ED-A35B-68272ED8ACAB}" type="slidenum">
              <a:rPr lang="nl-NL" smtClean="0">
                <a:cs typeface="Arial" charset="0"/>
              </a:rPr>
              <a:pPr/>
              <a:t>1</a:t>
            </a:fld>
            <a:endParaRPr lang="nl-NL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8850B-4EC7-4AB5-87EB-FBA454AE0829}" type="slidenum">
              <a:rPr lang="nl-NL" smtClean="0">
                <a:cs typeface="Arial" charset="0"/>
              </a:rPr>
              <a:pPr/>
              <a:t>2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FA975-5B11-4320-90DA-B9A6C6FE3681}" type="slidenum">
              <a:rPr lang="nl-NL" smtClean="0">
                <a:cs typeface="Arial" charset="0"/>
              </a:rPr>
              <a:pPr/>
              <a:t>3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D3AEE-05A6-4B89-B222-978B8477BE60}" type="slidenum">
              <a:rPr lang="nl-NL" smtClean="0">
                <a:cs typeface="Arial" charset="0"/>
              </a:rPr>
              <a:pPr/>
              <a:t>4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1A212-4525-474C-9E13-DEF1AE72B6F1}" type="slidenum">
              <a:rPr lang="nl-NL" smtClean="0">
                <a:cs typeface="Arial" charset="0"/>
              </a:rPr>
              <a:pPr/>
              <a:t>5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7CA36-BBC7-4BAD-BFA8-B8E82A4A1695}" type="slidenum">
              <a:rPr lang="nl-NL" smtClean="0">
                <a:cs typeface="Arial" charset="0"/>
              </a:rPr>
              <a:pPr/>
              <a:t>6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97689A-BAD8-49A1-86AD-AAE79A0749BD}" type="slidenum">
              <a:rPr lang="nl-NL" sz="1200"/>
              <a:pPr algn="r"/>
              <a:t>7</a:t>
            </a:fld>
            <a:endParaRPr lang="nl-N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2A4C1-7324-4D60-BD61-93FAEF5720FE}" type="slidenum">
              <a:rPr lang="nl-NL" smtClean="0">
                <a:cs typeface="Arial" charset="0"/>
              </a:rPr>
              <a:pPr/>
              <a:t>8</a:t>
            </a:fld>
            <a:endParaRPr lang="nl-NL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43013"/>
            <a:ext cx="3968750" cy="456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243013"/>
            <a:ext cx="3968750" cy="456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-14288"/>
            <a:ext cx="80787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43013"/>
            <a:ext cx="80899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5175" y="6572250"/>
            <a:ext cx="422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nl-NL" sz="1200">
                <a:solidFill>
                  <a:srgbClr val="4D4D4D"/>
                </a:solidFill>
                <a:cs typeface="+mn-cs"/>
              </a:rPr>
              <a:t>Presentation</a:t>
            </a:r>
          </a:p>
        </p:txBody>
      </p:sp>
      <p:pic>
        <p:nvPicPr>
          <p:cNvPr id="1029" name="Picture 19" descr="arche-10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7975" y="6032500"/>
            <a:ext cx="7969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6592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0" y="6592888"/>
            <a:ext cx="79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B1AE16EE-6CBB-494A-8299-6DDB59EDDB06}" type="slidenum">
              <a:rPr lang="en-GB" sz="1200" b="1">
                <a:solidFill>
                  <a:srgbClr val="4D4D4D"/>
                </a:solidFill>
                <a:cs typeface="+mn-cs"/>
              </a:rPr>
              <a:pPr algn="r">
                <a:defRPr/>
              </a:pPr>
              <a:t>‹nr.›</a:t>
            </a:fld>
            <a:r>
              <a:rPr lang="en-GB" sz="1200" b="1">
                <a:solidFill>
                  <a:srgbClr val="4D4D4D"/>
                </a:solidFill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90000"/>
        <a:buFont typeface="Arial" charset="0"/>
        <a:buChar char="►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982663" indent="-35083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105000"/>
        <a:buFont typeface="Arial" charset="0"/>
        <a:buChar char="●"/>
        <a:defRPr sz="2400">
          <a:solidFill>
            <a:srgbClr val="4D4D4D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65000"/>
        <a:buFont typeface="Wingdings" pitchFamily="2" charset="2"/>
        <a:buChar char="n"/>
        <a:defRPr sz="2000">
          <a:solidFill>
            <a:srgbClr val="4D4D4D"/>
          </a:solidFill>
          <a:latin typeface="+mn-lt"/>
        </a:defRPr>
      </a:lvl3pPr>
      <a:lvl4pPr marL="1878013" indent="-3079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w"/>
        <a:defRPr>
          <a:solidFill>
            <a:srgbClr val="4D4D4D"/>
          </a:solidFill>
          <a:latin typeface="+mn-lt"/>
        </a:defRPr>
      </a:lvl4pPr>
      <a:lvl5pPr marL="2286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381000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1946275"/>
            <a:ext cx="33004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First name NAME</a:t>
            </a:r>
          </a:p>
          <a:p>
            <a:pPr lvl="0"/>
            <a:r>
              <a:rPr lang="nl-NL" smtClean="0"/>
              <a:t>Function</a:t>
            </a:r>
          </a:p>
        </p:txBody>
      </p:sp>
      <p:pic>
        <p:nvPicPr>
          <p:cNvPr id="10244" name="Picture 29" descr="BNB-EURO-POS-RVB-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7963" y="5867400"/>
            <a:ext cx="2162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Documents and Settings\gregoir\Desktop\façade nord\statue façade nord (3 sur 8).jpg"/>
          <p:cNvPicPr>
            <a:picLocks noChangeAspect="1" noChangeArrowheads="1"/>
          </p:cNvPicPr>
          <p:nvPr/>
        </p:nvPicPr>
        <p:blipFill>
          <a:blip r:embed="rId6"/>
          <a:srcRect t="19447" r="12939" b="41718"/>
          <a:stretch>
            <a:fillRect/>
          </a:stretch>
        </p:blipFill>
        <p:spPr bwMode="auto">
          <a:xfrm>
            <a:off x="-22225" y="2660650"/>
            <a:ext cx="922496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175" y="55149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defRPr sz="16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71475"/>
            <a:ext cx="8229600" cy="765175"/>
          </a:xfrm>
        </p:spPr>
        <p:txBody>
          <a:bodyPr/>
          <a:lstStyle/>
          <a:p>
            <a:pPr eaLnBrk="1" hangingPunct="1"/>
            <a:r>
              <a:rPr lang="fr-BE" smtClean="0"/>
              <a:t>Supervisory reporting in Belgium</a:t>
            </a:r>
            <a:endParaRPr lang="nl-NL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946275"/>
            <a:ext cx="3300412" cy="749300"/>
          </a:xfrm>
        </p:spPr>
        <p:txBody>
          <a:bodyPr/>
          <a:lstStyle/>
          <a:p>
            <a:pPr eaLnBrk="1" hangingPunct="1"/>
            <a:r>
              <a:rPr lang="fr-BE" smtClean="0"/>
              <a:t>Mark CREEMERS</a:t>
            </a:r>
          </a:p>
          <a:p>
            <a:pPr eaLnBrk="1" hangingPunct="1"/>
            <a:r>
              <a:rPr lang="fr-BE" smtClean="0"/>
              <a:t>Statistics Department</a:t>
            </a:r>
          </a:p>
          <a:p>
            <a:pPr eaLnBrk="1" hangingPunct="1"/>
            <a:r>
              <a:rPr lang="fr-BE" smtClean="0"/>
              <a:t>Money and Banking Statistics</a:t>
            </a:r>
            <a:endParaRPr lang="nl-NL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31850" y="1117600"/>
            <a:ext cx="2955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400">
                <a:solidFill>
                  <a:srgbClr val="003366"/>
                </a:solidFill>
              </a:rPr>
              <a:t>Wednesday 19 June 2013, London</a:t>
            </a:r>
            <a:endParaRPr lang="nl-NL" sz="14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44525" y="0"/>
            <a:ext cx="8078788" cy="1143000"/>
          </a:xfrm>
        </p:spPr>
        <p:txBody>
          <a:bodyPr/>
          <a:lstStyle/>
          <a:p>
            <a:pPr eaLnBrk="1" hangingPunct="1"/>
            <a:r>
              <a:rPr lang="nl-BE" smtClean="0"/>
              <a:t>Institutional aspects - overview</a:t>
            </a:r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0013" y="1490663"/>
            <a:ext cx="2935287" cy="2070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600" b="1" u="sng">
                <a:cs typeface="+mn-cs"/>
              </a:rPr>
              <a:t>National Bank of Belgium</a:t>
            </a:r>
          </a:p>
          <a:p>
            <a:pPr>
              <a:defRPr/>
            </a:pPr>
            <a:r>
              <a:rPr lang="nl-BE" sz="1600" b="1">
                <a:cs typeface="+mn-cs"/>
              </a:rPr>
              <a:t>* Macro-prudential stability</a:t>
            </a: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en-US" sz="1600" b="1"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3" y="4933950"/>
            <a:ext cx="2935287" cy="1077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600" b="1" u="sng">
                <a:cs typeface="+mn-cs"/>
              </a:rPr>
              <a:t>Banking and Finance Commission</a:t>
            </a:r>
          </a:p>
          <a:p>
            <a:pPr>
              <a:defRPr/>
            </a:pPr>
            <a:r>
              <a:rPr lang="nl-BE" sz="1600" b="1">
                <a:solidFill>
                  <a:srgbClr val="0033CC"/>
                </a:solidFill>
                <a:cs typeface="+mn-cs"/>
              </a:rPr>
              <a:t>* Micro-prudential banks</a:t>
            </a:r>
          </a:p>
          <a:p>
            <a:pPr>
              <a:defRPr/>
            </a:pPr>
            <a:r>
              <a:rPr lang="nl-BE" sz="1600" b="1">
                <a:cs typeface="+mn-cs"/>
              </a:rPr>
              <a:t>* Financial markets integrity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013" y="3700463"/>
            <a:ext cx="2935287" cy="1076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600" b="1" u="sng">
                <a:cs typeface="+mn-cs"/>
              </a:rPr>
              <a:t>Insurance supervisor</a:t>
            </a:r>
          </a:p>
          <a:p>
            <a:pPr>
              <a:defRPr/>
            </a:pPr>
            <a:r>
              <a:rPr lang="nl-BE" sz="1600" b="1">
                <a:solidFill>
                  <a:srgbClr val="C00000"/>
                </a:solidFill>
                <a:cs typeface="+mn-cs"/>
              </a:rPr>
              <a:t>* Micro-prudential insurance</a:t>
            </a: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en-US" sz="1600" b="1"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7213" y="3703638"/>
            <a:ext cx="2933700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600" b="1" u="sng">
                <a:cs typeface="+mn-cs"/>
              </a:rPr>
              <a:t>Banking, Finance and Insurance Commission</a:t>
            </a:r>
          </a:p>
          <a:p>
            <a:pPr>
              <a:defRPr/>
            </a:pPr>
            <a:r>
              <a:rPr lang="nl-BE" sz="1600" b="1">
                <a:solidFill>
                  <a:srgbClr val="0033CC"/>
                </a:solidFill>
                <a:cs typeface="+mn-cs"/>
              </a:rPr>
              <a:t>* Micro-prudential banks</a:t>
            </a:r>
          </a:p>
          <a:p>
            <a:pPr>
              <a:defRPr/>
            </a:pPr>
            <a:r>
              <a:rPr lang="nl-BE" sz="1600" b="1">
                <a:solidFill>
                  <a:srgbClr val="C00000"/>
                </a:solidFill>
                <a:cs typeface="+mn-cs"/>
              </a:rPr>
              <a:t>* Micro-prudential insurance</a:t>
            </a:r>
          </a:p>
          <a:p>
            <a:pPr>
              <a:defRPr/>
            </a:pPr>
            <a:r>
              <a:rPr lang="nl-BE" sz="1600" b="1">
                <a:cs typeface="+mn-cs"/>
              </a:rPr>
              <a:t>* Financial markets integrity</a:t>
            </a: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en-US" sz="1600" b="1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5150" y="1487488"/>
            <a:ext cx="2935288" cy="2070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600" b="1" u="sng">
                <a:cs typeface="+mn-cs"/>
              </a:rPr>
              <a:t>National Bank of Belgium</a:t>
            </a:r>
          </a:p>
          <a:p>
            <a:pPr>
              <a:defRPr/>
            </a:pPr>
            <a:r>
              <a:rPr lang="nl-BE" sz="1600" b="1">
                <a:cs typeface="+mn-cs"/>
              </a:rPr>
              <a:t>* Macro-prudential stability</a:t>
            </a: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en-US" sz="1600" b="1"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8700" y="1503363"/>
            <a:ext cx="2935288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BE" sz="1600" b="1" u="sng">
                <a:cs typeface="+mn-cs"/>
              </a:rPr>
              <a:t>National Bank of Belgium</a:t>
            </a:r>
          </a:p>
          <a:p>
            <a:pPr>
              <a:defRPr/>
            </a:pPr>
            <a:r>
              <a:rPr lang="nl-BE" sz="1600" b="1">
                <a:cs typeface="+mn-cs"/>
              </a:rPr>
              <a:t>* Macro-prudential stability</a:t>
            </a:r>
          </a:p>
          <a:p>
            <a:pPr>
              <a:defRPr/>
            </a:pPr>
            <a:r>
              <a:rPr lang="nl-BE" sz="1600" b="1">
                <a:solidFill>
                  <a:srgbClr val="0033CC"/>
                </a:solidFill>
                <a:cs typeface="+mn-cs"/>
              </a:rPr>
              <a:t>* Micro-prudential banks</a:t>
            </a:r>
          </a:p>
          <a:p>
            <a:pPr>
              <a:defRPr/>
            </a:pPr>
            <a:r>
              <a:rPr lang="nl-BE" sz="1600" b="1">
                <a:solidFill>
                  <a:srgbClr val="C00000"/>
                </a:solidFill>
                <a:cs typeface="+mn-cs"/>
              </a:rPr>
              <a:t>* Micro-prudential insurance</a:t>
            </a: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en-US" sz="1600" b="1"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08700" y="4429125"/>
            <a:ext cx="2935288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sng">
                <a:cs typeface="+mn-cs"/>
              </a:rPr>
              <a:t>Financial Services and Markets Authority</a:t>
            </a:r>
            <a:endParaRPr lang="nl-BE" sz="1600" b="1" u="sng">
              <a:cs typeface="+mn-cs"/>
            </a:endParaRPr>
          </a:p>
          <a:p>
            <a:pPr>
              <a:defRPr/>
            </a:pPr>
            <a:r>
              <a:rPr lang="nl-BE" sz="1600" b="1">
                <a:cs typeface="+mn-cs"/>
              </a:rPr>
              <a:t>* Financial markets integrity</a:t>
            </a:r>
          </a:p>
          <a:p>
            <a:pPr>
              <a:defRPr/>
            </a:pPr>
            <a:r>
              <a:rPr lang="nl-BE" sz="1600" b="1">
                <a:cs typeface="+mn-cs"/>
              </a:rPr>
              <a:t>* Consumer protection</a:t>
            </a:r>
          </a:p>
          <a:p>
            <a:pPr>
              <a:defRPr/>
            </a:pPr>
            <a:endParaRPr lang="nl-BE" sz="1600" b="1">
              <a:cs typeface="+mn-cs"/>
            </a:endParaRPr>
          </a:p>
          <a:p>
            <a:pPr>
              <a:defRPr/>
            </a:pPr>
            <a:endParaRPr lang="nl-BE" sz="1600" b="1"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063875" y="1444625"/>
            <a:ext cx="7938" cy="5011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69013" y="1441450"/>
            <a:ext cx="7937" cy="5011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39"/>
          <p:cNvSpPr txBox="1">
            <a:spLocks noChangeArrowheads="1"/>
          </p:cNvSpPr>
          <p:nvPr/>
        </p:nvSpPr>
        <p:spPr bwMode="auto">
          <a:xfrm>
            <a:off x="2305050" y="1066800"/>
            <a:ext cx="1533525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/>
              <a:t>01/01/2004</a:t>
            </a:r>
            <a:endParaRPr lang="en-US"/>
          </a:p>
        </p:txBody>
      </p:sp>
      <p:sp>
        <p:nvSpPr>
          <p:cNvPr id="18446" name="TextBox 39"/>
          <p:cNvSpPr txBox="1">
            <a:spLocks noChangeArrowheads="1"/>
          </p:cNvSpPr>
          <p:nvPr/>
        </p:nvSpPr>
        <p:spPr bwMode="auto">
          <a:xfrm>
            <a:off x="5303838" y="1054100"/>
            <a:ext cx="1533525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/>
              <a:t>01/04/2011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1" animBg="1"/>
      <p:bldP spid="31" grpId="1" animBg="1"/>
      <p:bldP spid="184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44525" y="0"/>
            <a:ext cx="8078788" cy="1143000"/>
          </a:xfrm>
        </p:spPr>
        <p:txBody>
          <a:bodyPr/>
          <a:lstStyle/>
          <a:p>
            <a:pPr eaLnBrk="1" hangingPunct="1"/>
            <a:r>
              <a:rPr lang="nl-BE" smtClean="0"/>
              <a:t>Institutional aspects - NBB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35000" y="1243013"/>
            <a:ext cx="8174038" cy="5437187"/>
          </a:xfrm>
        </p:spPr>
        <p:txBody>
          <a:bodyPr/>
          <a:lstStyle/>
          <a:p>
            <a:pPr eaLnBrk="1" hangingPunct="1"/>
            <a:r>
              <a:rPr lang="nl-BE" sz="2400" smtClean="0"/>
              <a:t>BANKS: Close collaboration between central bank and banking supervisor since 01/01/1993.</a:t>
            </a:r>
          </a:p>
          <a:p>
            <a:pPr lvl="1" eaLnBrk="1" hangingPunct="1"/>
            <a:r>
              <a:rPr lang="nl-BE" sz="2000" smtClean="0"/>
              <a:t>Integrated reporting scheme (statistics-prudential)</a:t>
            </a:r>
          </a:p>
          <a:p>
            <a:pPr lvl="1" eaLnBrk="1" hangingPunct="1"/>
            <a:r>
              <a:rPr lang="nl-BE" sz="2000" smtClean="0"/>
              <a:t>Centralised collection and validation</a:t>
            </a:r>
          </a:p>
          <a:p>
            <a:pPr lvl="1" eaLnBrk="1" hangingPunct="1"/>
            <a:endParaRPr lang="nl-BE" smtClean="0"/>
          </a:p>
          <a:p>
            <a:pPr lvl="1" eaLnBrk="1" hangingPunct="1"/>
            <a:endParaRPr lang="nl-BE" smtClean="0"/>
          </a:p>
          <a:p>
            <a:pPr lvl="1" eaLnBrk="1" hangingPunct="1"/>
            <a:endParaRPr lang="nl-BE" smtClean="0"/>
          </a:p>
          <a:p>
            <a:pPr lvl="1" eaLnBrk="1" hangingPunct="1"/>
            <a:endParaRPr lang="nl-BE" sz="1600" smtClean="0"/>
          </a:p>
          <a:p>
            <a:pPr lvl="2" eaLnBrk="1" hangingPunct="1"/>
            <a:endParaRPr lang="nl-BE" sz="1600" smtClean="0"/>
          </a:p>
          <a:p>
            <a:pPr lvl="2" eaLnBrk="1" hangingPunct="1"/>
            <a:r>
              <a:rPr lang="nl-BE" sz="1600" smtClean="0"/>
              <a:t>Statistics department "service provider" for colleagues from prudential supervision</a:t>
            </a:r>
          </a:p>
          <a:p>
            <a:pPr lvl="2" eaLnBrk="1" hangingPunct="1"/>
            <a:r>
              <a:rPr lang="nl-BE" sz="1600" smtClean="0"/>
              <a:t>One technical expert team is more efficient, prudential supervision can focus on "content"</a:t>
            </a:r>
          </a:p>
          <a:p>
            <a:pPr lvl="2" eaLnBrk="1" hangingPunct="1"/>
            <a:r>
              <a:rPr lang="nl-BE" sz="1600" smtClean="0"/>
              <a:t>Reporting agent: one collection application, one interface, one reporting protocol, one point of contact...</a:t>
            </a:r>
            <a:endParaRPr lang="en-US" smtClean="0"/>
          </a:p>
        </p:txBody>
      </p:sp>
      <p:sp>
        <p:nvSpPr>
          <p:cNvPr id="20" name="Rectangle 16"/>
          <p:cNvSpPr/>
          <p:nvPr/>
        </p:nvSpPr>
        <p:spPr>
          <a:xfrm>
            <a:off x="3536950" y="2878138"/>
            <a:ext cx="1381125" cy="59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err="1">
                <a:solidFill>
                  <a:schemeClr val="tx1"/>
                </a:solidFill>
              </a:rPr>
              <a:t>Collect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3559175" y="3921125"/>
            <a:ext cx="1381125" cy="59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err="1">
                <a:solidFill>
                  <a:schemeClr val="tx1"/>
                </a:solidFill>
              </a:rPr>
              <a:t>Validate</a:t>
            </a:r>
            <a:r>
              <a:rPr lang="nl-BE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22" name="Rectangle 16"/>
          <p:cNvSpPr/>
          <p:nvPr/>
        </p:nvSpPr>
        <p:spPr>
          <a:xfrm>
            <a:off x="274638" y="3933825"/>
            <a:ext cx="2471737" cy="598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u="sng">
                <a:solidFill>
                  <a:schemeClr val="tx1"/>
                </a:solidFill>
              </a:rPr>
              <a:t>Statistics</a:t>
            </a:r>
          </a:p>
          <a:p>
            <a:pPr algn="ctr">
              <a:defRPr/>
            </a:pPr>
            <a:r>
              <a:rPr lang="nl-BE">
                <a:solidFill>
                  <a:schemeClr val="tx1"/>
                </a:solidFill>
              </a:rPr>
              <a:t>Validate II / Analysis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3" name="Right Arrow 57"/>
          <p:cNvSpPr/>
          <p:nvPr/>
        </p:nvSpPr>
        <p:spPr>
          <a:xfrm rot="5400000">
            <a:off x="4025900" y="3603625"/>
            <a:ext cx="358775" cy="231775"/>
          </a:xfrm>
          <a:prstGeom prst="rightArrow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4" name="Right Arrow 57"/>
          <p:cNvSpPr/>
          <p:nvPr/>
        </p:nvSpPr>
        <p:spPr>
          <a:xfrm rot="10800000">
            <a:off x="2862263" y="4090988"/>
            <a:ext cx="669925" cy="284162"/>
          </a:xfrm>
          <a:prstGeom prst="rightArrow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5" name="Right Arrow 57"/>
          <p:cNvSpPr/>
          <p:nvPr/>
        </p:nvSpPr>
        <p:spPr>
          <a:xfrm>
            <a:off x="4968875" y="4100513"/>
            <a:ext cx="669925" cy="282575"/>
          </a:xfrm>
          <a:prstGeom prst="rightArrow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6" name="Rectangle 25"/>
          <p:cNvSpPr/>
          <p:nvPr/>
        </p:nvSpPr>
        <p:spPr>
          <a:xfrm>
            <a:off x="5738813" y="3930650"/>
            <a:ext cx="2535237" cy="59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u="sng">
                <a:solidFill>
                  <a:schemeClr val="tx1"/>
                </a:solidFill>
              </a:rPr>
              <a:t>Prudential</a:t>
            </a:r>
          </a:p>
          <a:p>
            <a:pPr algn="ctr">
              <a:defRPr/>
            </a:pPr>
            <a:r>
              <a:rPr lang="nl-BE">
                <a:solidFill>
                  <a:schemeClr val="tx1"/>
                </a:solidFill>
              </a:rPr>
              <a:t>Validate II / Analysis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44525" y="0"/>
            <a:ext cx="8078788" cy="1143000"/>
          </a:xfrm>
        </p:spPr>
        <p:txBody>
          <a:bodyPr/>
          <a:lstStyle/>
          <a:p>
            <a:pPr eaLnBrk="1" hangingPunct="1"/>
            <a:r>
              <a:rPr lang="nl-BE" smtClean="0"/>
              <a:t>Institutional aspects - NBB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35000" y="1243013"/>
            <a:ext cx="8174038" cy="4562475"/>
          </a:xfrm>
        </p:spPr>
        <p:txBody>
          <a:bodyPr/>
          <a:lstStyle/>
          <a:p>
            <a:pPr eaLnBrk="1" hangingPunct="1"/>
            <a:r>
              <a:rPr lang="nl-BE" sz="2400" smtClean="0"/>
              <a:t>BANKS: Introduction of </a:t>
            </a:r>
            <a:r>
              <a:rPr lang="nl-BE" sz="2400" i="1" smtClean="0"/>
              <a:t>FINREP</a:t>
            </a:r>
            <a:r>
              <a:rPr lang="nl-BE" sz="2400" smtClean="0"/>
              <a:t>, </a:t>
            </a:r>
            <a:r>
              <a:rPr lang="nl-BE" sz="2400" i="1" smtClean="0"/>
              <a:t>COREP</a:t>
            </a:r>
            <a:r>
              <a:rPr lang="nl-BE" sz="2400" smtClean="0"/>
              <a:t> and </a:t>
            </a:r>
            <a:r>
              <a:rPr lang="nl-BE" sz="2400" i="1" smtClean="0"/>
              <a:t>XBRL</a:t>
            </a:r>
            <a:r>
              <a:rPr lang="nl-BE" sz="2400" smtClean="0"/>
              <a:t> did not change the centralised collection / validation</a:t>
            </a:r>
          </a:p>
          <a:p>
            <a:pPr lvl="1" eaLnBrk="1" hangingPunct="1"/>
            <a:endParaRPr lang="nl-BE" smtClean="0"/>
          </a:p>
          <a:p>
            <a:pPr lvl="1" eaLnBrk="1" hangingPunct="1"/>
            <a:endParaRPr lang="nl-BE" smtClean="0"/>
          </a:p>
          <a:p>
            <a:pPr lvl="1" eaLnBrk="1" hangingPunct="1"/>
            <a:endParaRPr lang="nl-BE" smtClean="0"/>
          </a:p>
          <a:p>
            <a:pPr lvl="1" eaLnBrk="1" hangingPunct="1"/>
            <a:endParaRPr lang="nl-BE" smtClean="0"/>
          </a:p>
          <a:p>
            <a:pPr lvl="2" eaLnBrk="1" hangingPunct="1"/>
            <a:endParaRPr lang="nl-BE" sz="800" smtClean="0"/>
          </a:p>
          <a:p>
            <a:pPr lvl="2" eaLnBrk="1" hangingPunct="1"/>
            <a:r>
              <a:rPr lang="nl-BE" sz="1600" smtClean="0"/>
              <a:t>Statistics department "service provider" for colleagues from prudential supervision</a:t>
            </a:r>
          </a:p>
          <a:p>
            <a:pPr lvl="2" eaLnBrk="1" hangingPunct="1"/>
            <a:r>
              <a:rPr lang="nl-BE" sz="1600" smtClean="0"/>
              <a:t>One technical expert team is more efficient, prudential supervision can focus on "content"</a:t>
            </a:r>
          </a:p>
          <a:p>
            <a:pPr lvl="2" eaLnBrk="1" hangingPunct="1"/>
            <a:r>
              <a:rPr lang="nl-BE" sz="1600" smtClean="0"/>
              <a:t>Reporting agent: one collection application, one interface, one reporting protocol, one point of contact...</a:t>
            </a:r>
          </a:p>
          <a:p>
            <a:pPr lvl="2" eaLnBrk="1" hangingPunct="1"/>
            <a:endParaRPr lang="nl-BE" sz="800" smtClean="0"/>
          </a:p>
          <a:p>
            <a:pPr eaLnBrk="1" hangingPunct="1"/>
            <a:r>
              <a:rPr lang="nl-BE" sz="2400" smtClean="0"/>
              <a:t>INSURANCE: Same approach will be followed from Solvency II onwards...</a:t>
            </a:r>
            <a:endParaRPr lang="en-US" sz="2400" smtClean="0"/>
          </a:p>
        </p:txBody>
      </p:sp>
      <p:sp>
        <p:nvSpPr>
          <p:cNvPr id="9" name="Rectangle 16"/>
          <p:cNvSpPr/>
          <p:nvPr/>
        </p:nvSpPr>
        <p:spPr>
          <a:xfrm>
            <a:off x="3536950" y="2076450"/>
            <a:ext cx="1381125" cy="59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err="1">
                <a:solidFill>
                  <a:schemeClr val="tx1"/>
                </a:solidFill>
              </a:rPr>
              <a:t>Collect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3559175" y="3117850"/>
            <a:ext cx="1381125" cy="598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err="1">
                <a:solidFill>
                  <a:schemeClr val="tx1"/>
                </a:solidFill>
              </a:rPr>
              <a:t>Validate</a:t>
            </a:r>
            <a:r>
              <a:rPr lang="nl-BE" dirty="0">
                <a:solidFill>
                  <a:schemeClr val="tx1"/>
                </a:solidFill>
              </a:rPr>
              <a:t> I</a:t>
            </a:r>
          </a:p>
        </p:txBody>
      </p:sp>
      <p:sp>
        <p:nvSpPr>
          <p:cNvPr id="13" name="Rectangle 16"/>
          <p:cNvSpPr/>
          <p:nvPr/>
        </p:nvSpPr>
        <p:spPr>
          <a:xfrm>
            <a:off x="266700" y="3130550"/>
            <a:ext cx="2535238" cy="598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u="sng">
                <a:solidFill>
                  <a:schemeClr val="tx1"/>
                </a:solidFill>
              </a:rPr>
              <a:t>Statistics</a:t>
            </a:r>
          </a:p>
          <a:p>
            <a:pPr algn="ctr">
              <a:defRPr/>
            </a:pPr>
            <a:r>
              <a:rPr lang="nl-BE">
                <a:solidFill>
                  <a:schemeClr val="tx1"/>
                </a:solidFill>
              </a:rPr>
              <a:t>Validate II / Analysis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4" name="Right Arrow 57"/>
          <p:cNvSpPr/>
          <p:nvPr/>
        </p:nvSpPr>
        <p:spPr>
          <a:xfrm rot="5400000">
            <a:off x="4025900" y="2800350"/>
            <a:ext cx="358775" cy="231775"/>
          </a:xfrm>
          <a:prstGeom prst="rightArrow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6" name="Right Arrow 57"/>
          <p:cNvSpPr/>
          <p:nvPr/>
        </p:nvSpPr>
        <p:spPr>
          <a:xfrm rot="10800000">
            <a:off x="2862263" y="3287713"/>
            <a:ext cx="669925" cy="284162"/>
          </a:xfrm>
          <a:prstGeom prst="rightArrow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7" name="Right Arrow 57"/>
          <p:cNvSpPr/>
          <p:nvPr/>
        </p:nvSpPr>
        <p:spPr>
          <a:xfrm>
            <a:off x="4968875" y="3297238"/>
            <a:ext cx="669925" cy="284162"/>
          </a:xfrm>
          <a:prstGeom prst="rightArrow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8" name="Rectangle 17"/>
          <p:cNvSpPr/>
          <p:nvPr/>
        </p:nvSpPr>
        <p:spPr>
          <a:xfrm>
            <a:off x="5738813" y="3127375"/>
            <a:ext cx="2471737" cy="598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u="sng">
                <a:solidFill>
                  <a:schemeClr val="tx1"/>
                </a:solidFill>
              </a:rPr>
              <a:t>Prudential</a:t>
            </a:r>
          </a:p>
          <a:p>
            <a:pPr algn="ctr">
              <a:defRPr/>
            </a:pPr>
            <a:r>
              <a:rPr lang="nl-BE">
                <a:solidFill>
                  <a:schemeClr val="tx1"/>
                </a:solidFill>
              </a:rPr>
              <a:t>Validate II / Analysis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44525" y="0"/>
            <a:ext cx="8078788" cy="1143000"/>
          </a:xfrm>
        </p:spPr>
        <p:txBody>
          <a:bodyPr/>
          <a:lstStyle/>
          <a:p>
            <a:pPr eaLnBrk="1" hangingPunct="1"/>
            <a:r>
              <a:rPr lang="nl-BE" smtClean="0"/>
              <a:t>Prudential reporting process - XBRL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35000" y="1243013"/>
            <a:ext cx="8509000" cy="4562475"/>
          </a:xfrm>
        </p:spPr>
        <p:txBody>
          <a:bodyPr/>
          <a:lstStyle/>
          <a:p>
            <a:pPr eaLnBrk="1" hangingPunct="1"/>
            <a:r>
              <a:rPr lang="nl-BE" sz="2400" smtClean="0"/>
              <a:t>OneGate as collection tool: full front-end validation</a:t>
            </a:r>
          </a:p>
          <a:p>
            <a:pPr eaLnBrk="1" hangingPunct="1">
              <a:buFont typeface="Arial" charset="0"/>
              <a:buNone/>
            </a:pPr>
            <a:r>
              <a:rPr lang="nl-BE" sz="2400" smtClean="0"/>
              <a:t>		==&gt; Reporting agent is responsible.</a:t>
            </a:r>
          </a:p>
          <a:p>
            <a:pPr eaLnBrk="1" hangingPunct="1"/>
            <a:endParaRPr lang="nl-BE" smtClean="0"/>
          </a:p>
          <a:p>
            <a:pPr eaLnBrk="1" hangingPunct="1"/>
            <a:endParaRPr lang="nl-BE" smtClean="0"/>
          </a:p>
          <a:p>
            <a:pPr eaLnBrk="1" hangingPunct="1"/>
            <a:endParaRPr lang="nl-BE" smtClean="0"/>
          </a:p>
          <a:p>
            <a:pPr eaLnBrk="1" hangingPunct="1"/>
            <a:endParaRPr lang="nl-BE" smtClean="0"/>
          </a:p>
          <a:p>
            <a:pPr eaLnBrk="1" hangingPunct="1"/>
            <a:r>
              <a:rPr lang="nl-BE" sz="2400" smtClean="0"/>
              <a:t>OneGate look-and-feel "XBRL" ~ "non-XBRL"</a:t>
            </a:r>
          </a:p>
          <a:p>
            <a:pPr eaLnBrk="1" hangingPunct="1"/>
            <a:r>
              <a:rPr lang="nl-BE" sz="2400" smtClean="0"/>
              <a:t>Taxonomy = </a:t>
            </a:r>
            <a:r>
              <a:rPr lang="nl-BE" sz="2400" u="sng" smtClean="0"/>
              <a:t>holy bible</a:t>
            </a:r>
            <a:r>
              <a:rPr lang="nl-BE" sz="2400" smtClean="0"/>
              <a:t>, backbone of whole chain</a:t>
            </a:r>
          </a:p>
          <a:p>
            <a:pPr lvl="1" eaLnBrk="1" hangingPunct="1"/>
            <a:r>
              <a:rPr lang="nl-BE" sz="2000" smtClean="0"/>
              <a:t>Only XBRL-valid input (data entry, CSV, XBRL)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==&gt; Data entry / CSV only for very small companies</a:t>
            </a:r>
          </a:p>
          <a:p>
            <a:pPr lvl="1" eaLnBrk="1" hangingPunct="1"/>
            <a:r>
              <a:rPr lang="nl-BE" sz="2000" smtClean="0"/>
              <a:t>Output for BackOffice = XBRL files + control panel</a:t>
            </a:r>
          </a:p>
          <a:p>
            <a:pPr lvl="1" eaLnBrk="1" hangingPunct="1"/>
            <a:endParaRPr lang="nl-BE" smtClean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6975" y="2276475"/>
            <a:ext cx="7848600" cy="17399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44525" y="0"/>
            <a:ext cx="8078788" cy="1143000"/>
          </a:xfrm>
        </p:spPr>
        <p:txBody>
          <a:bodyPr/>
          <a:lstStyle/>
          <a:p>
            <a:pPr eaLnBrk="1" hangingPunct="1"/>
            <a:r>
              <a:rPr lang="nl-BE" smtClean="0"/>
              <a:t>Prudential reporting process - XBRL</a:t>
            </a:r>
            <a:endParaRPr lang="en-US" smtClean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417513" y="1709738"/>
            <a:ext cx="1331912" cy="97155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39738" y="1233488"/>
            <a:ext cx="1328737" cy="427037"/>
          </a:xfrm>
          <a:custGeom>
            <a:avLst/>
            <a:gdLst>
              <a:gd name="connsiteX0" fmla="*/ 0 w 1329305"/>
              <a:gd name="connsiteY0" fmla="*/ 0 h 426688"/>
              <a:gd name="connsiteX1" fmla="*/ 1329305 w 1329305"/>
              <a:gd name="connsiteY1" fmla="*/ 0 h 426688"/>
              <a:gd name="connsiteX2" fmla="*/ 1329305 w 1329305"/>
              <a:gd name="connsiteY2" fmla="*/ 426688 h 426688"/>
              <a:gd name="connsiteX3" fmla="*/ 0 w 1329305"/>
              <a:gd name="connsiteY3" fmla="*/ 426688 h 426688"/>
              <a:gd name="connsiteX4" fmla="*/ 0 w 1329305"/>
              <a:gd name="connsiteY4" fmla="*/ 0 h 42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05" h="426688">
                <a:moveTo>
                  <a:pt x="0" y="0"/>
                </a:moveTo>
                <a:lnTo>
                  <a:pt x="1329305" y="0"/>
                </a:lnTo>
                <a:lnTo>
                  <a:pt x="1329305" y="426688"/>
                </a:lnTo>
                <a:lnTo>
                  <a:pt x="0" y="426688"/>
                </a:lnTo>
                <a:lnTo>
                  <a:pt x="0" y="0"/>
                </a:lnTo>
                <a:close/>
              </a:path>
            </a:pathLst>
          </a:custGeom>
          <a:solidFill>
            <a:srgbClr val="083C54"/>
          </a:solidFill>
          <a:ln>
            <a:solidFill>
              <a:srgbClr val="0066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0" tIns="0" rIns="412225" bIns="0" spcCol="1270" anchor="ctr"/>
          <a:lstStyle>
            <a:defPPr>
              <a:defRPr lang="en-US"/>
            </a:defPPr>
            <a:lvl1pPr marL="0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0855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1709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72564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63418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54274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45128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35983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6838" algn="l" defTabSz="981709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PT" sz="1200" b="1" dirty="0"/>
              <a:t>XBRL taxonomy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1873250" y="1243013"/>
            <a:ext cx="6980238" cy="1912937"/>
          </a:xfrm>
        </p:spPr>
        <p:txBody>
          <a:bodyPr/>
          <a:lstStyle/>
          <a:p>
            <a:pPr eaLnBrk="1" hangingPunct="1"/>
            <a:r>
              <a:rPr lang="nl-BE" sz="2400" u="sng" smtClean="0"/>
              <a:t>New taxonomies based on DPM</a:t>
            </a:r>
          </a:p>
          <a:p>
            <a:pPr marL="1044575" lvl="1" indent="-514350" eaLnBrk="1" hangingPunct="1">
              <a:buFont typeface="Arial" charset="0"/>
              <a:buAutoNum type="arabicPeriod"/>
            </a:pPr>
            <a:r>
              <a:rPr lang="nl-BE" sz="2000" smtClean="0"/>
              <a:t>Complexity and dimensions increase</a:t>
            </a:r>
          </a:p>
          <a:p>
            <a:pPr marL="1044575" lvl="1" indent="-514350" eaLnBrk="1" hangingPunct="1">
              <a:buFont typeface="Arial" charset="0"/>
              <a:buAutoNum type="arabicPeriod"/>
            </a:pPr>
            <a:r>
              <a:rPr lang="nl-BE" sz="2000" smtClean="0"/>
              <a:t>Two major "shortcomings" solved</a:t>
            </a:r>
          </a:p>
          <a:p>
            <a:pPr marL="1044575" lvl="1" indent="-514350" eaLnBrk="1" hangingPunct="1">
              <a:buFont typeface="Arial" charset="0"/>
              <a:buAutoNum type="arabicPeriod"/>
            </a:pPr>
            <a:endParaRPr lang="en-US" smtClean="0"/>
          </a:p>
        </p:txBody>
      </p:sp>
      <p:sp>
        <p:nvSpPr>
          <p:cNvPr id="36" name="Content Placeholder 2"/>
          <p:cNvSpPr>
            <a:spLocks noGrp="1"/>
          </p:cNvSpPr>
          <p:nvPr>
            <p:ph sz="half" idx="1"/>
          </p:nvPr>
        </p:nvSpPr>
        <p:spPr>
          <a:xfrm>
            <a:off x="344488" y="3278188"/>
            <a:ext cx="4149725" cy="2709862"/>
          </a:xfrm>
          <a:ln w="1905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BE" sz="2000" smtClean="0"/>
              <a:t>VALIDATION RULES</a:t>
            </a:r>
          </a:p>
          <a:p>
            <a:pPr eaLnBrk="1" hangingPunct="1">
              <a:buFont typeface="Arial" charset="0"/>
              <a:buNone/>
            </a:pPr>
            <a:r>
              <a:rPr lang="nl-BE" sz="2000" smtClean="0"/>
              <a:t>==&gt; Formula Linkbase</a:t>
            </a:r>
          </a:p>
          <a:p>
            <a:pPr eaLnBrk="1" hangingPunct="1">
              <a:buFont typeface="Arial" charset="0"/>
              <a:buNone/>
            </a:pPr>
            <a:endParaRPr lang="nl-BE" sz="2000" smtClean="0"/>
          </a:p>
          <a:p>
            <a:pPr eaLnBrk="1" hangingPunct="1">
              <a:buFont typeface="Arial" charset="0"/>
              <a:buChar char="®"/>
            </a:pPr>
            <a:r>
              <a:rPr lang="en-US" sz="1800" b="1" smtClean="0"/>
              <a:t>{r330} = {r020} + {r160} + {r300}</a:t>
            </a:r>
          </a:p>
          <a:p>
            <a:pPr eaLnBrk="1" hangingPunct="1">
              <a:buFont typeface="Arial" charset="0"/>
              <a:buChar char="®"/>
            </a:pPr>
            <a:r>
              <a:rPr lang="en-US" sz="1800" b="1" smtClean="0"/>
              <a:t>{c020} + {c030} &lt;= {c010} </a:t>
            </a:r>
          </a:p>
          <a:p>
            <a:pPr eaLnBrk="1" hangingPunct="1">
              <a:buFont typeface="Arial" charset="0"/>
              <a:buChar char="®"/>
            </a:pPr>
            <a:r>
              <a:rPr lang="en-US" sz="1800" b="1" smtClean="0"/>
              <a:t>if {c020} != 0 then {c030} != 0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1"/>
          </p:nvPr>
        </p:nvSpPr>
        <p:spPr>
          <a:xfrm>
            <a:off x="4583113" y="3275013"/>
            <a:ext cx="4405312" cy="2713037"/>
          </a:xfrm>
          <a:ln w="1905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BE" sz="2000" smtClean="0"/>
              <a:t>VISUALISATION/MAPPING</a:t>
            </a:r>
          </a:p>
          <a:p>
            <a:pPr eaLnBrk="1" hangingPunct="1">
              <a:buFont typeface="Arial" charset="0"/>
              <a:buNone/>
            </a:pPr>
            <a:r>
              <a:rPr lang="nl-BE" sz="2000" smtClean="0"/>
              <a:t>==&gt; Table Linkbase</a:t>
            </a:r>
            <a:endParaRPr lang="en-US" sz="2000" smtClean="0"/>
          </a:p>
        </p:txBody>
      </p:sp>
      <p:cxnSp>
        <p:nvCxnSpPr>
          <p:cNvPr id="38" name="Łącznik prosty ze strzałką 8"/>
          <p:cNvCxnSpPr/>
          <p:nvPr/>
        </p:nvCxnSpPr>
        <p:spPr>
          <a:xfrm flipH="1">
            <a:off x="3768725" y="2397125"/>
            <a:ext cx="1049338" cy="847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Łącznik prosty ze strzałką 34"/>
          <p:cNvCxnSpPr/>
          <p:nvPr/>
        </p:nvCxnSpPr>
        <p:spPr>
          <a:xfrm>
            <a:off x="4884738" y="2408238"/>
            <a:ext cx="1236662" cy="814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22800" y="3986213"/>
          <a:ext cx="4332288" cy="1946275"/>
        </p:xfrm>
        <a:graphic>
          <a:graphicData uri="http://schemas.openxmlformats.org/drawingml/2006/table">
            <a:tbl>
              <a:tblPr/>
              <a:tblGrid>
                <a:gridCol w="1267023"/>
                <a:gridCol w="667571"/>
                <a:gridCol w="357628"/>
                <a:gridCol w="885554"/>
                <a:gridCol w="398499"/>
                <a:gridCol w="149863"/>
                <a:gridCol w="153269"/>
                <a:gridCol w="153269"/>
                <a:gridCol w="149863"/>
                <a:gridCol w="149863"/>
              </a:tblGrid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Domestic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RestOfWorld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Current Assets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NonCurrent Assets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Assets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3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 animBg="1"/>
      <p:bldP spid="3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smtClean="0"/>
              <a:t>Taxonomy driven flow and analysis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20750"/>
            <a:ext cx="74041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71475"/>
            <a:ext cx="8229600" cy="765175"/>
          </a:xfrm>
        </p:spPr>
        <p:txBody>
          <a:bodyPr/>
          <a:lstStyle/>
          <a:p>
            <a:pPr eaLnBrk="1" hangingPunct="1"/>
            <a:r>
              <a:rPr lang="nl-NL" smtClean="0"/>
              <a:t>Questions?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447800"/>
            <a:ext cx="6580187" cy="1304925"/>
          </a:xfrm>
        </p:spPr>
        <p:txBody>
          <a:bodyPr/>
          <a:lstStyle/>
          <a:p>
            <a:pPr eaLnBrk="1" hangingPunct="1"/>
            <a:r>
              <a:rPr lang="fr-BE" smtClean="0"/>
              <a:t>Mark.Creemers@nbb.be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Head of Money and Banking Statistics Division</a:t>
            </a:r>
          </a:p>
          <a:p>
            <a:pPr eaLnBrk="1" hangingPunct="1"/>
            <a:r>
              <a:rPr lang="fr-BE" smtClean="0"/>
              <a:t>National Bank of Belgium</a:t>
            </a:r>
          </a:p>
          <a:p>
            <a:pPr eaLnBrk="1" hangingPunct="1"/>
            <a:r>
              <a:rPr lang="fr-BE" smtClean="0"/>
              <a:t>Tel: 0032.2.221.55.58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B-Presentation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650AFE2E6CB44A60D25A3022B9F53" ma:contentTypeVersion="0" ma:contentTypeDescription="Create a new document." ma:contentTypeScope="" ma:versionID="5e5c0780f95d2174d6681fbc4da5e05c">
  <xsd:schema xmlns:xsd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1A6371-9349-48B3-94C5-E2D9392F0B0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EE07445-D989-418D-A606-97E5A64C7D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7F096-8288-42DE-A3AD-1144686B2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NBB-Presentation_EN</Template>
  <TotalTime>1335</TotalTime>
  <Words>361</Words>
  <Application>Microsoft Office PowerPoint</Application>
  <PresentationFormat>Diavoorstelling (4:3)</PresentationFormat>
  <Paragraphs>199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NBB-Presentation_EN</vt:lpstr>
      <vt:lpstr>Custom Design</vt:lpstr>
      <vt:lpstr>Supervisory reporting in Belgium</vt:lpstr>
      <vt:lpstr>Institutional aspects - overview</vt:lpstr>
      <vt:lpstr>Institutional aspects - NBB</vt:lpstr>
      <vt:lpstr>Institutional aspects - NBB</vt:lpstr>
      <vt:lpstr>Prudential reporting process - XBRL</vt:lpstr>
      <vt:lpstr>Prudential reporting process - XBRL</vt:lpstr>
      <vt:lpstr>Taxonomy driven flow and analysis</vt:lpstr>
      <vt:lpstr>Questions?</vt:lpstr>
    </vt:vector>
  </TitlesOfParts>
  <Company>National Bank of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Mark Creemers</dc:creator>
  <cp:lastModifiedBy>Creemers</cp:lastModifiedBy>
  <cp:revision>253</cp:revision>
  <dcterms:created xsi:type="dcterms:W3CDTF">2013-02-08T11:07:45Z</dcterms:created>
  <dcterms:modified xsi:type="dcterms:W3CDTF">2013-06-18T13:04:05Z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0x01010040D650AFE2E6CB44A60D25A3022B9F53</vt:lpwstr>
  </property>
</Properties>
</file>