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Lst>
  <p:notesMasterIdLst>
    <p:notesMasterId r:id="rId16"/>
  </p:notesMasterIdLst>
  <p:handoutMasterIdLst>
    <p:handoutMasterId r:id="rId17"/>
  </p:handoutMasterIdLst>
  <p:sldIdLst>
    <p:sldId id="256" r:id="rId2"/>
    <p:sldId id="257" r:id="rId3"/>
    <p:sldId id="259" r:id="rId4"/>
    <p:sldId id="266" r:id="rId5"/>
    <p:sldId id="265" r:id="rId6"/>
    <p:sldId id="267" r:id="rId7"/>
    <p:sldId id="268" r:id="rId8"/>
    <p:sldId id="269" r:id="rId9"/>
    <p:sldId id="270" r:id="rId10"/>
    <p:sldId id="271" r:id="rId11"/>
    <p:sldId id="272" r:id="rId12"/>
    <p:sldId id="273" r:id="rId13"/>
    <p:sldId id="274"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51" autoAdjust="0"/>
  </p:normalViewPr>
  <p:slideViewPr>
    <p:cSldViewPr snapToGrid="0" snapToObjects="1">
      <p:cViewPr varScale="1">
        <p:scale>
          <a:sx n="126" d="100"/>
          <a:sy n="126" d="100"/>
        </p:scale>
        <p:origin x="-11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pPr/>
              <a:t>12/6/2013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pPr/>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pPr/>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pPr/>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pPr/>
              <a:t>2</a:t>
            </a:fld>
            <a:endParaRPr lang="en-US"/>
          </a:p>
        </p:txBody>
      </p:sp>
    </p:spTree>
    <p:extLst>
      <p:ext uri="{BB962C8B-B14F-4D97-AF65-F5344CB8AC3E}">
        <p14:creationId xmlns:p14="http://schemas.microsoft.com/office/powerpoint/2010/main" val="1801748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66299"/>
            <a:ext cx="6374559" cy="1245010"/>
          </a:xfrm>
        </p:spPr>
        <p:txBody>
          <a:bodyPr anchor="b">
            <a:normAutofit/>
          </a:bodyPr>
          <a:lstStyle>
            <a:lvl1pPr>
              <a:defRPr sz="24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685800" y="4300508"/>
            <a:ext cx="6374559"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19818112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PRESENTATION TITLE</a:t>
            </a:r>
            <a:endParaRPr lang="en-US" dirty="0"/>
          </a:p>
        </p:txBody>
      </p:sp>
      <p:sp>
        <p:nvSpPr>
          <p:cNvPr id="4" name="Slide Number Placeholder 3"/>
          <p:cNvSpPr>
            <a:spLocks noGrp="1"/>
          </p:cNvSpPr>
          <p:nvPr>
            <p:ph type="sldNum" sz="quarter" idx="11"/>
          </p:nvPr>
        </p:nvSpPr>
        <p:spPr/>
        <p:txBody>
          <a:bodyPr/>
          <a:lstStyle/>
          <a:p>
            <a:fld id="{03930D90-B5AE-694C-AF4D-B5392C99196C}" type="slidenum">
              <a:rPr lang="en-US" smtClean="0"/>
              <a:pPr/>
              <a:t>‹#›</a:t>
            </a:fld>
            <a:endParaRPr lang="en-US" dirty="0"/>
          </a:p>
        </p:txBody>
      </p:sp>
    </p:spTree>
    <p:extLst>
      <p:ext uri="{BB962C8B-B14F-4D97-AF65-F5344CB8AC3E}">
        <p14:creationId xmlns:p14="http://schemas.microsoft.com/office/powerpoint/2010/main" val="264334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693502" y="3183549"/>
            <a:ext cx="3200139" cy="1831271"/>
          </a:xfrm>
          <a:prstGeom prst="rect">
            <a:avLst/>
          </a:prstGeom>
          <a:noFill/>
        </p:spPr>
        <p:txBody>
          <a:bodyPr wrap="square" rtlCol="0">
            <a:spAutoFit/>
          </a:bodyPr>
          <a:lstStyle/>
          <a:p>
            <a:r>
              <a:rPr lang="en-US" sz="1400" b="1" dirty="0" smtClean="0">
                <a:solidFill>
                  <a:srgbClr val="FFFFFF"/>
                </a:solidFill>
                <a:effectLst/>
                <a:latin typeface="+mn-lt"/>
                <a:ea typeface="ＭＳ Ｐゴシック"/>
                <a:cs typeface="Times New Roman"/>
              </a:rPr>
              <a:t>EUROPEAN BANKING AUTHORITY</a:t>
            </a:r>
            <a:endParaRPr lang="en-GB" sz="1400" b="1" dirty="0" smtClean="0">
              <a:solidFill>
                <a:srgbClr val="FFFFFF"/>
              </a:solidFill>
              <a:effectLst/>
              <a:latin typeface="+mn-lt"/>
              <a:ea typeface="ＭＳ Ｐゴシック"/>
              <a:cs typeface="Times New Roman"/>
            </a:endParaRPr>
          </a:p>
          <a:p>
            <a:pPr>
              <a:spcBef>
                <a:spcPts val="600"/>
              </a:spcBef>
            </a:pPr>
            <a:r>
              <a:rPr lang="en-US" sz="1400" dirty="0" smtClean="0">
                <a:solidFill>
                  <a:srgbClr val="FFFFFF"/>
                </a:solidFill>
                <a:effectLst/>
                <a:latin typeface="+mn-lt"/>
                <a:ea typeface="ＭＳ Ｐゴシック"/>
                <a:cs typeface="Times New Roman"/>
              </a:rPr>
              <a:t>Tower 42, 25 Old Broad Street</a:t>
            </a:r>
            <a:endParaRPr lang="en-GB" sz="1400" dirty="0" smtClean="0">
              <a:effectLst/>
              <a:latin typeface="+mn-lt"/>
              <a:ea typeface="ＭＳ Ｐゴシック"/>
              <a:cs typeface="Times New Roman"/>
            </a:endParaRPr>
          </a:p>
          <a:p>
            <a:r>
              <a:rPr lang="en-US" sz="1400" dirty="0" smtClean="0">
                <a:solidFill>
                  <a:srgbClr val="FFFFFF"/>
                </a:solidFill>
                <a:effectLst/>
                <a:latin typeface="+mn-lt"/>
                <a:ea typeface="ＭＳ Ｐゴシック"/>
                <a:cs typeface="Times New Roman"/>
              </a:rPr>
              <a:t>London EC2N 1HQ</a:t>
            </a:r>
            <a:endParaRPr lang="en-GB" sz="1400" dirty="0" smtClean="0">
              <a:solidFill>
                <a:srgbClr val="FFFFFF"/>
              </a:solidFill>
              <a:effectLst/>
              <a:latin typeface="+mn-lt"/>
              <a:ea typeface="ＭＳ Ｐゴシック"/>
              <a:cs typeface="Times New Roman"/>
            </a:endParaRPr>
          </a:p>
          <a:p>
            <a:pPr>
              <a:spcBef>
                <a:spcPts val="600"/>
              </a:spcBef>
            </a:pPr>
            <a:r>
              <a:rPr lang="en-US" sz="1400" dirty="0" smtClean="0">
                <a:solidFill>
                  <a:srgbClr val="FFFFFF"/>
                </a:solidFill>
                <a:effectLst/>
                <a:latin typeface="+mn-lt"/>
                <a:ea typeface="ＭＳ Ｐゴシック"/>
                <a:cs typeface="Times New Roman"/>
              </a:rPr>
              <a:t>Tel: 	+44 2073821770</a:t>
            </a:r>
            <a:endParaRPr lang="en-GB" sz="1400" dirty="0" smtClean="0">
              <a:effectLst/>
              <a:latin typeface="+mn-lt"/>
              <a:ea typeface="ＭＳ Ｐゴシック"/>
              <a:cs typeface="Times New Roman"/>
            </a:endParaRPr>
          </a:p>
          <a:p>
            <a:r>
              <a:rPr lang="en-US" sz="1400" dirty="0" smtClean="0">
                <a:solidFill>
                  <a:srgbClr val="FFFFFF"/>
                </a:solidFill>
                <a:effectLst/>
                <a:latin typeface="+mn-lt"/>
                <a:ea typeface="ＭＳ Ｐゴシック"/>
                <a:cs typeface="Times New Roman"/>
              </a:rPr>
              <a:t>Fax:	+44 207382177-1/2</a:t>
            </a:r>
            <a:endParaRPr lang="en-GB" sz="1400" dirty="0" smtClean="0">
              <a:solidFill>
                <a:srgbClr val="FFFFFF"/>
              </a:solidFill>
              <a:effectLst/>
              <a:latin typeface="+mn-lt"/>
              <a:ea typeface="ＭＳ Ｐゴシック"/>
              <a:cs typeface="Times New Roman"/>
            </a:endParaRPr>
          </a:p>
          <a:p>
            <a:pPr>
              <a:spcBef>
                <a:spcPts val="600"/>
              </a:spcBef>
            </a:pPr>
            <a:r>
              <a:rPr lang="en-US" sz="1400" dirty="0" smtClean="0">
                <a:solidFill>
                  <a:srgbClr val="FFFFFF"/>
                </a:solidFill>
                <a:effectLst/>
                <a:latin typeface="+mn-lt"/>
                <a:ea typeface="ＭＳ Ｐゴシック"/>
                <a:cs typeface="Times New Roman"/>
              </a:rPr>
              <a:t>E-mail:</a:t>
            </a:r>
            <a:r>
              <a:rPr lang="en-US" sz="1400" baseline="0" dirty="0" smtClean="0">
                <a:solidFill>
                  <a:srgbClr val="FFFFFF"/>
                </a:solidFill>
                <a:effectLst/>
                <a:latin typeface="+mn-lt"/>
                <a:ea typeface="ＭＳ Ｐゴシック"/>
                <a:cs typeface="Times New Roman"/>
              </a:rPr>
              <a:t> </a:t>
            </a:r>
            <a:r>
              <a:rPr lang="en-US" sz="1400" dirty="0" err="1" smtClean="0">
                <a:solidFill>
                  <a:srgbClr val="FFFFFF"/>
                </a:solidFill>
                <a:effectLst/>
                <a:latin typeface="+mn-lt"/>
                <a:ea typeface="ＭＳ Ｐゴシック"/>
                <a:cs typeface="Times New Roman"/>
              </a:rPr>
              <a:t>info@eba.europa.eu</a:t>
            </a:r>
            <a:endParaRPr lang="en-GB" sz="1400" dirty="0" smtClean="0">
              <a:effectLst/>
              <a:latin typeface="+mn-lt"/>
              <a:ea typeface="ＭＳ Ｐゴシック"/>
              <a:cs typeface="Times New Roman"/>
            </a:endParaRPr>
          </a:p>
          <a:p>
            <a:r>
              <a:rPr lang="en-US" sz="1400" dirty="0" smtClean="0">
                <a:solidFill>
                  <a:srgbClr val="FFFFFF"/>
                </a:solidFill>
                <a:effectLst/>
                <a:latin typeface="+mn-lt"/>
                <a:ea typeface="ＭＳ Ｐゴシック"/>
                <a:cs typeface="Times New Roman"/>
              </a:rPr>
              <a:t>http://</a:t>
            </a:r>
            <a:r>
              <a:rPr lang="en-US" sz="1400" dirty="0" err="1" smtClean="0">
                <a:solidFill>
                  <a:srgbClr val="FFFFFF"/>
                </a:solidFill>
                <a:effectLst/>
                <a:latin typeface="+mn-lt"/>
                <a:ea typeface="ＭＳ Ｐゴシック"/>
                <a:cs typeface="Times New Roman"/>
              </a:rPr>
              <a:t>www.eba.europa.eu</a:t>
            </a:r>
            <a:endParaRPr lang="en-GB" sz="1400" dirty="0" smtClean="0">
              <a:solidFill>
                <a:srgbClr val="FFFFFF"/>
              </a:solidFill>
              <a:effectLst/>
              <a:latin typeface="+mn-lt"/>
              <a:ea typeface="ＭＳ Ｐゴシック"/>
              <a:cs typeface="Times New Roman"/>
            </a:endParaRPr>
          </a:p>
        </p:txBody>
      </p:sp>
      <p:cxnSp>
        <p:nvCxnSpPr>
          <p:cNvPr id="15" name="Straight Connector 14"/>
          <p:cNvCxnSpPr/>
          <p:nvPr userDrawn="1"/>
        </p:nvCxnSpPr>
        <p:spPr>
          <a:xfrm>
            <a:off x="793768" y="3492713"/>
            <a:ext cx="2598546"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93768" y="3985704"/>
            <a:ext cx="2598546"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793768" y="4512117"/>
            <a:ext cx="2598546"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2528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0347"/>
            <a:ext cx="8229600" cy="4900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a:t>
            </a:fld>
            <a:endParaRPr lang="en-US"/>
          </a:p>
        </p:txBody>
      </p:sp>
    </p:spTree>
    <p:extLst>
      <p:ext uri="{BB962C8B-B14F-4D97-AF65-F5344CB8AC3E}">
        <p14:creationId xmlns:p14="http://schemas.microsoft.com/office/powerpoint/2010/main" val="265881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rmAutofit/>
          </a:bodyPr>
          <a:lstStyle>
            <a:lvl1pPr algn="l">
              <a:defRPr sz="2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a:t>
            </a:fld>
            <a:endParaRPr lang="en-US"/>
          </a:p>
        </p:txBody>
      </p:sp>
    </p:spTree>
    <p:extLst>
      <p:ext uri="{BB962C8B-B14F-4D97-AF65-F5344CB8AC3E}">
        <p14:creationId xmlns:p14="http://schemas.microsoft.com/office/powerpoint/2010/main" val="107258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66345"/>
            <a:ext cx="4038600" cy="4887310"/>
          </a:xfrm>
        </p:spPr>
        <p:txBody>
          <a:bodyPr/>
          <a:lstStyle>
            <a:lvl1pPr>
              <a:defRPr sz="1800"/>
            </a:lvl1pPr>
            <a:lvl2pPr>
              <a:defRPr sz="18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pPr/>
              <a:t>‹#›</a:t>
            </a:fld>
            <a:endParaRPr lang="en-US"/>
          </a:p>
        </p:txBody>
      </p:sp>
      <p:sp>
        <p:nvSpPr>
          <p:cNvPr id="8" name="Content Placeholder 2"/>
          <p:cNvSpPr>
            <a:spLocks noGrp="1"/>
          </p:cNvSpPr>
          <p:nvPr>
            <p:ph sz="half" idx="13"/>
          </p:nvPr>
        </p:nvSpPr>
        <p:spPr>
          <a:xfrm>
            <a:off x="4648200" y="1366345"/>
            <a:ext cx="4038600" cy="4887310"/>
          </a:xfrm>
        </p:spPr>
        <p:txBody>
          <a:bodyPr/>
          <a:lstStyle>
            <a:lvl1pPr>
              <a:defRPr sz="1800"/>
            </a:lvl1pPr>
            <a:lvl2pPr>
              <a:defRPr sz="1800"/>
            </a:lvl2pPr>
            <a:lvl3pPr>
              <a:defRPr sz="16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16801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38505"/>
            <a:ext cx="4040188" cy="393214"/>
          </a:xfrm>
        </p:spPr>
        <p:txBody>
          <a:bodyPr anchor="b"/>
          <a:lstStyle>
            <a:lvl1pPr marL="0" indent="0">
              <a:buNone/>
              <a:defRPr sz="18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91862"/>
            <a:ext cx="4040188" cy="4379309"/>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7" y="1338505"/>
            <a:ext cx="4041775" cy="393215"/>
          </a:xfrm>
        </p:spPr>
        <p:txBody>
          <a:bodyPr anchor="b"/>
          <a:lstStyle>
            <a:lvl1pPr marL="0" indent="0">
              <a:buNone/>
              <a:defRPr sz="18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91861"/>
            <a:ext cx="4041775" cy="4379309"/>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Footer Placeholder 7"/>
          <p:cNvSpPr>
            <a:spLocks noGrp="1"/>
          </p:cNvSpPr>
          <p:nvPr>
            <p:ph type="ftr" sz="quarter" idx="11"/>
          </p:nvPr>
        </p:nvSpPr>
        <p:spPr/>
        <p:txBody>
          <a:bodyPr/>
          <a:lstStyle/>
          <a:p>
            <a:r>
              <a:rPr lang="en-US" smtClean="0"/>
              <a:t>PRESENTATION TITLE</a:t>
            </a:r>
            <a:endParaRPr lang="en-US"/>
          </a:p>
        </p:txBody>
      </p:sp>
      <p:sp>
        <p:nvSpPr>
          <p:cNvPr id="9" name="Slide Number Placeholder 8"/>
          <p:cNvSpPr>
            <a:spLocks noGrp="1"/>
          </p:cNvSpPr>
          <p:nvPr>
            <p:ph type="sldNum" sz="quarter" idx="12"/>
          </p:nvPr>
        </p:nvSpPr>
        <p:spPr/>
        <p:txBody>
          <a:bodyPr/>
          <a:lstStyle/>
          <a:p>
            <a:fld id="{03930D90-B5AE-694C-AF4D-B5392C99196C}" type="slidenum">
              <a:rPr lang="en-US" smtClean="0"/>
              <a:pPr/>
              <a:t>‹#›</a:t>
            </a:fld>
            <a:endParaRPr lang="en-US"/>
          </a:p>
        </p:txBody>
      </p:sp>
    </p:spTree>
    <p:extLst>
      <p:ext uri="{BB962C8B-B14F-4D97-AF65-F5344CB8AC3E}">
        <p14:creationId xmlns:p14="http://schemas.microsoft.com/office/powerpoint/2010/main" val="30066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a:p>
        </p:txBody>
      </p:sp>
      <p:sp>
        <p:nvSpPr>
          <p:cNvPr id="5" name="Slide Number Placeholder 4"/>
          <p:cNvSpPr>
            <a:spLocks noGrp="1"/>
          </p:cNvSpPr>
          <p:nvPr>
            <p:ph type="sldNum" sz="quarter" idx="12"/>
          </p:nvPr>
        </p:nvSpPr>
        <p:spPr/>
        <p:txBody>
          <a:bodyPr/>
          <a:lstStyle/>
          <a:p>
            <a:fld id="{03930D90-B5AE-694C-AF4D-B5392C99196C}" type="slidenum">
              <a:rPr lang="en-US" smtClean="0"/>
              <a:pPr/>
              <a:t>‹#›</a:t>
            </a:fld>
            <a:endParaRPr lang="en-US"/>
          </a:p>
        </p:txBody>
      </p:sp>
    </p:spTree>
    <p:extLst>
      <p:ext uri="{BB962C8B-B14F-4D97-AF65-F5344CB8AC3E}">
        <p14:creationId xmlns:p14="http://schemas.microsoft.com/office/powerpoint/2010/main" val="279190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PRESENTATION TITLE</a:t>
            </a:r>
            <a:endParaRPr lang="en-US"/>
          </a:p>
        </p:txBody>
      </p:sp>
      <p:sp>
        <p:nvSpPr>
          <p:cNvPr id="4" name="Slide Number Placeholder 3"/>
          <p:cNvSpPr>
            <a:spLocks noGrp="1"/>
          </p:cNvSpPr>
          <p:nvPr>
            <p:ph type="sldNum" sz="quarter" idx="12"/>
          </p:nvPr>
        </p:nvSpPr>
        <p:spPr/>
        <p:txBody>
          <a:bodyPr/>
          <a:lstStyle/>
          <a:p>
            <a:fld id="{03930D90-B5AE-694C-AF4D-B5392C99196C}" type="slidenum">
              <a:rPr lang="en-US" smtClean="0"/>
              <a:pPr/>
              <a:t>‹#›</a:t>
            </a:fld>
            <a:endParaRPr lang="en-US"/>
          </a:p>
        </p:txBody>
      </p:sp>
    </p:spTree>
    <p:extLst>
      <p:ext uri="{BB962C8B-B14F-4D97-AF65-F5344CB8AC3E}">
        <p14:creationId xmlns:p14="http://schemas.microsoft.com/office/powerpoint/2010/main" val="230952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655"/>
            <a:ext cx="3008313" cy="76944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65655"/>
            <a:ext cx="5111750" cy="5614276"/>
          </a:xfrm>
        </p:spPr>
        <p:txBody>
          <a:bodyPr>
            <a:normAutofit/>
          </a:bodyPr>
          <a:lstStyle>
            <a:lvl1pPr>
              <a:defRPr sz="18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2" y="1567793"/>
            <a:ext cx="3008313"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pPr/>
              <a:t>‹#›</a:t>
            </a:fld>
            <a:endParaRPr lang="en-US"/>
          </a:p>
        </p:txBody>
      </p:sp>
    </p:spTree>
    <p:extLst>
      <p:ext uri="{BB962C8B-B14F-4D97-AF65-F5344CB8AC3E}">
        <p14:creationId xmlns:p14="http://schemas.microsoft.com/office/powerpoint/2010/main" val="27397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517"/>
            <a:ext cx="8229600" cy="460703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199" y="5640552"/>
            <a:ext cx="82296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pPr/>
              <a:t>‹#›</a:t>
            </a:fld>
            <a:endParaRPr lang="en-US"/>
          </a:p>
        </p:txBody>
      </p:sp>
    </p:spTree>
    <p:extLst>
      <p:ext uri="{BB962C8B-B14F-4D97-AF65-F5344CB8AC3E}">
        <p14:creationId xmlns:p14="http://schemas.microsoft.com/office/powerpoint/2010/main" val="50037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86828"/>
            <a:ext cx="6663559" cy="555071"/>
          </a:xfrm>
          <a:prstGeom prst="rect">
            <a:avLst/>
          </a:prstGeom>
          <a:ln>
            <a:noFill/>
          </a:ln>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0347"/>
            <a:ext cx="8229600" cy="49008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457199" y="6498897"/>
            <a:ext cx="4920593"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smtClean="0"/>
              <a:t>PRESENTATION TITLE</a:t>
            </a:r>
            <a:endParaRPr lang="en-US" dirty="0"/>
          </a:p>
        </p:txBody>
      </p:sp>
      <p:sp>
        <p:nvSpPr>
          <p:cNvPr id="6" name="Slide Number Placeholder 5"/>
          <p:cNvSpPr>
            <a:spLocks noGrp="1"/>
          </p:cNvSpPr>
          <p:nvPr>
            <p:ph type="sldNum" sz="quarter" idx="4"/>
          </p:nvPr>
        </p:nvSpPr>
        <p:spPr>
          <a:xfrm>
            <a:off x="7909034" y="6498897"/>
            <a:ext cx="777766"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pPr/>
              <a:t>‹#›</a:t>
            </a:fld>
            <a:endParaRPr lang="en-US" dirty="0"/>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spTree>
    <p:extLst>
      <p:ext uri="{BB962C8B-B14F-4D97-AF65-F5344CB8AC3E}">
        <p14:creationId xmlns:p14="http://schemas.microsoft.com/office/powerpoint/2010/main" val="6526151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solvencyiiwire/6847105057/in/photostream" TargetMode="Externa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sz="2800" b="0" dirty="0" smtClean="0"/>
              <a:t>EBA CRDIV and COREP/FINREP</a:t>
            </a:r>
            <a:endParaRPr lang="en-US" sz="2800" b="0" dirty="0"/>
          </a:p>
        </p:txBody>
      </p:sp>
      <p:sp>
        <p:nvSpPr>
          <p:cNvPr id="3" name="Subtitle 2"/>
          <p:cNvSpPr>
            <a:spLocks noGrp="1"/>
          </p:cNvSpPr>
          <p:nvPr>
            <p:ph type="subTitle" idx="1"/>
          </p:nvPr>
        </p:nvSpPr>
        <p:spPr/>
        <p:txBody>
          <a:bodyPr>
            <a:normAutofit/>
          </a:bodyPr>
          <a:lstStyle/>
          <a:p>
            <a:r>
              <a:rPr lang="en-US" sz="1800" dirty="0" smtClean="0"/>
              <a:t>Harmonization for Europe</a:t>
            </a:r>
          </a:p>
          <a:p>
            <a:r>
              <a:rPr lang="en-US" sz="1800" dirty="0" smtClean="0"/>
              <a:t>Andreas Weller, Head of IT EBA</a:t>
            </a:r>
            <a:endParaRPr lang="en-US" sz="1800" dirty="0"/>
          </a:p>
        </p:txBody>
      </p:sp>
    </p:spTree>
    <p:extLst>
      <p:ext uri="{BB962C8B-B14F-4D97-AF65-F5344CB8AC3E}">
        <p14:creationId xmlns:p14="http://schemas.microsoft.com/office/powerpoint/2010/main" val="73351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the complexity in reporting</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10</a:t>
            </a:fld>
            <a:endParaRPr lang="en-US"/>
          </a:p>
        </p:txBody>
      </p:sp>
      <p:sp>
        <p:nvSpPr>
          <p:cNvPr id="3" name="Right Arrow 2"/>
          <p:cNvSpPr/>
          <p:nvPr/>
        </p:nvSpPr>
        <p:spPr>
          <a:xfrm>
            <a:off x="6259258" y="451154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483648" y="2003400"/>
            <a:ext cx="5100991" cy="3970318"/>
          </a:xfrm>
          <a:prstGeom prst="rect">
            <a:avLst/>
          </a:prstGeom>
          <a:noFill/>
        </p:spPr>
        <p:txBody>
          <a:bodyPr wrap="square" rtlCol="0">
            <a:spAutoFit/>
          </a:bodyPr>
          <a:lstStyle/>
          <a:p>
            <a:r>
              <a:rPr lang="en-GB" dirty="0" smtClean="0"/>
              <a:t>Is it the uncertainty of what needs to be delivered?</a:t>
            </a:r>
          </a:p>
          <a:p>
            <a:endParaRPr lang="en-GB" dirty="0" smtClean="0"/>
          </a:p>
          <a:p>
            <a:r>
              <a:rPr lang="en-GB" dirty="0" smtClean="0"/>
              <a:t>Is it the ITS and the complexity of data?</a:t>
            </a:r>
          </a:p>
          <a:p>
            <a:endParaRPr lang="en-GB" dirty="0"/>
          </a:p>
          <a:p>
            <a:r>
              <a:rPr lang="en-GB" dirty="0" smtClean="0"/>
              <a:t>Where can XBRL help</a:t>
            </a:r>
          </a:p>
          <a:p>
            <a:endParaRPr lang="en-GB" dirty="0"/>
          </a:p>
          <a:p>
            <a:r>
              <a:rPr lang="en-GB" dirty="0" smtClean="0"/>
              <a:t>And where can the ITS package help you.</a:t>
            </a:r>
          </a:p>
          <a:p>
            <a:endParaRPr lang="en-GB" dirty="0"/>
          </a:p>
          <a:p>
            <a:r>
              <a:rPr lang="en-GB" dirty="0" smtClean="0"/>
              <a:t>Has EBA deployed too many features and</a:t>
            </a:r>
          </a:p>
          <a:p>
            <a:r>
              <a:rPr lang="en-GB" dirty="0"/>
              <a:t>s</a:t>
            </a:r>
            <a:r>
              <a:rPr lang="en-GB" dirty="0" smtClean="0"/>
              <a:t>tressed the tools to the maximum?</a:t>
            </a:r>
          </a:p>
          <a:p>
            <a:endParaRPr lang="en-GB" dirty="0"/>
          </a:p>
          <a:p>
            <a:endParaRPr lang="en-GB" dirty="0" smtClean="0"/>
          </a:p>
          <a:p>
            <a:endParaRPr lang="en-GB" dirty="0"/>
          </a:p>
          <a:p>
            <a:endParaRPr lang="en-GB" dirty="0"/>
          </a:p>
        </p:txBody>
      </p:sp>
      <p:pic>
        <p:nvPicPr>
          <p:cNvPr id="2050" name="Picture 2" descr="http://www.eba.europa.eu/documents/10180/13418/DecImage6_sm.jpg/6e9d4234-bb99-4dba-8df8-d488d5d5a931?t=1370448281743&amp;imageThumbnai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111" y="3459050"/>
            <a:ext cx="3938702" cy="279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4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Accept the challenge</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11</a:t>
            </a:fld>
            <a:endParaRPr lang="en-US"/>
          </a:p>
        </p:txBody>
      </p:sp>
      <p:sp>
        <p:nvSpPr>
          <p:cNvPr id="3" name="Right Arrow 2"/>
          <p:cNvSpPr/>
          <p:nvPr/>
        </p:nvSpPr>
        <p:spPr>
          <a:xfrm>
            <a:off x="6259258" y="451154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483648" y="2003400"/>
            <a:ext cx="8203152" cy="2308324"/>
          </a:xfrm>
          <a:prstGeom prst="rect">
            <a:avLst/>
          </a:prstGeom>
          <a:noFill/>
        </p:spPr>
        <p:txBody>
          <a:bodyPr wrap="square" rtlCol="0">
            <a:spAutoFit/>
          </a:bodyPr>
          <a:lstStyle/>
          <a:p>
            <a:r>
              <a:rPr lang="en-GB" dirty="0" smtClean="0"/>
              <a:t>NSA’s, Software vendors, Consultancy companies, Credit Institutions,…. on the load.</a:t>
            </a:r>
          </a:p>
          <a:p>
            <a:endParaRPr lang="en-GB" dirty="0"/>
          </a:p>
          <a:p>
            <a:r>
              <a:rPr lang="en-GB" dirty="0" smtClean="0"/>
              <a:t>Maximise your return of invest with reuse of XBRL data and definitions which are given to the market with COREP and FINREP.</a:t>
            </a:r>
          </a:p>
          <a:p>
            <a:endParaRPr lang="en-GB" dirty="0" smtClean="0"/>
          </a:p>
          <a:p>
            <a:r>
              <a:rPr lang="en-GB" dirty="0" smtClean="0"/>
              <a:t>New regulations will come and behind will be DPM and XBRL.</a:t>
            </a:r>
            <a:endParaRPr lang="en-GB" dirty="0"/>
          </a:p>
          <a:p>
            <a:r>
              <a:rPr lang="en-GB" dirty="0" smtClean="0"/>
              <a:t> </a:t>
            </a:r>
          </a:p>
          <a:p>
            <a:endParaRPr lang="en-GB" dirty="0"/>
          </a:p>
        </p:txBody>
      </p:sp>
      <p:pic>
        <p:nvPicPr>
          <p:cNvPr id="10" name="Picture 2" descr="P:\My Documents\Presentation24092012FSA\Online-share-trading-everything-you-needed-to-k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4148636"/>
            <a:ext cx="815816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676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move forward and be on the save side for the load</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12</a:t>
            </a:fld>
            <a:endParaRPr lang="en-US"/>
          </a:p>
        </p:txBody>
      </p:sp>
      <p:sp>
        <p:nvSpPr>
          <p:cNvPr id="9" name="TextBox 8"/>
          <p:cNvSpPr txBox="1"/>
          <p:nvPr/>
        </p:nvSpPr>
        <p:spPr>
          <a:xfrm>
            <a:off x="483648" y="2003400"/>
            <a:ext cx="8002891" cy="5355312"/>
          </a:xfrm>
          <a:prstGeom prst="rect">
            <a:avLst/>
          </a:prstGeom>
          <a:noFill/>
        </p:spPr>
        <p:txBody>
          <a:bodyPr wrap="square" rtlCol="0">
            <a:spAutoFit/>
          </a:bodyPr>
          <a:lstStyle/>
          <a:p>
            <a:pPr marL="342900" indent="-342900">
              <a:buAutoNum type="alphaLcParenR"/>
            </a:pPr>
            <a:r>
              <a:rPr lang="en-GB" dirty="0" smtClean="0"/>
              <a:t>Have a clear and accurate </a:t>
            </a:r>
            <a:r>
              <a:rPr lang="en-GB" dirty="0"/>
              <a:t>interpretation of European Banking Authority (EBA) </a:t>
            </a:r>
            <a:r>
              <a:rPr lang="en-GB" dirty="0" smtClean="0"/>
              <a:t>data definitions in the ITS.</a:t>
            </a:r>
          </a:p>
          <a:p>
            <a:pPr marL="342900" indent="-342900">
              <a:buAutoNum type="alphaLcParenR"/>
            </a:pPr>
            <a:endParaRPr lang="en-GB" dirty="0"/>
          </a:p>
          <a:p>
            <a:r>
              <a:rPr lang="en-GB" dirty="0" smtClean="0"/>
              <a:t>b)  Understand </a:t>
            </a:r>
            <a:r>
              <a:rPr lang="en-GB" dirty="0"/>
              <a:t>technical points and complexities of Data Point Model versus individual reporting</a:t>
            </a:r>
            <a:r>
              <a:rPr lang="en-GB" dirty="0" smtClean="0"/>
              <a:t>.</a:t>
            </a:r>
          </a:p>
          <a:p>
            <a:endParaRPr lang="en-GB" dirty="0"/>
          </a:p>
          <a:p>
            <a:r>
              <a:rPr lang="en-GB" dirty="0" smtClean="0"/>
              <a:t>c)  Addressing </a:t>
            </a:r>
            <a:r>
              <a:rPr lang="en-GB" dirty="0"/>
              <a:t>data management issues by designing business processes to handle increases in data </a:t>
            </a:r>
            <a:r>
              <a:rPr lang="en-GB" dirty="0" smtClean="0"/>
              <a:t>volume</a:t>
            </a:r>
            <a:r>
              <a:rPr lang="en-GB" dirty="0"/>
              <a:t> </a:t>
            </a:r>
            <a:r>
              <a:rPr lang="en-GB" dirty="0" smtClean="0"/>
              <a:t>and complexity.</a:t>
            </a:r>
          </a:p>
          <a:p>
            <a:endParaRPr lang="en-GB" dirty="0"/>
          </a:p>
          <a:p>
            <a:r>
              <a:rPr lang="en-GB" dirty="0" smtClean="0"/>
              <a:t>d)  Creating </a:t>
            </a:r>
            <a:r>
              <a:rPr lang="en-GB" dirty="0"/>
              <a:t>robust validation </a:t>
            </a:r>
            <a:r>
              <a:rPr lang="en-GB" dirty="0" smtClean="0"/>
              <a:t>rules </a:t>
            </a:r>
            <a:r>
              <a:rPr lang="en-GB" dirty="0"/>
              <a:t>to </a:t>
            </a:r>
            <a:r>
              <a:rPr lang="en-GB" dirty="0" smtClean="0"/>
              <a:t>deliver the requested data quality.</a:t>
            </a:r>
          </a:p>
          <a:p>
            <a:endParaRPr lang="en-GB" dirty="0"/>
          </a:p>
          <a:p>
            <a:r>
              <a:rPr lang="en-GB" dirty="0" smtClean="0"/>
              <a:t>e)  Enable </a:t>
            </a:r>
            <a:r>
              <a:rPr lang="en-GB" dirty="0"/>
              <a:t>vendor management to produce final outputs from source IT </a:t>
            </a:r>
            <a:r>
              <a:rPr lang="en-GB" dirty="0" smtClean="0"/>
              <a:t>systems in XBRL.</a:t>
            </a:r>
            <a:endParaRPr lang="en-GB" dirty="0"/>
          </a:p>
          <a:p>
            <a:endParaRPr lang="en-GB" dirty="0" smtClean="0"/>
          </a:p>
          <a:p>
            <a:r>
              <a:rPr lang="en-GB" dirty="0" smtClean="0"/>
              <a:t>f) Understand </a:t>
            </a:r>
            <a:r>
              <a:rPr lang="en-GB" dirty="0"/>
              <a:t>IT infrastructure limitations to handle future changes to EBA </a:t>
            </a:r>
            <a:r>
              <a:rPr lang="en-GB" dirty="0" smtClean="0"/>
              <a:t>. </a:t>
            </a:r>
            <a:endParaRPr lang="en-GB" dirty="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48648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13</a:t>
            </a:fld>
            <a:endParaRPr lang="en-US"/>
          </a:p>
        </p:txBody>
      </p:sp>
      <p:sp>
        <p:nvSpPr>
          <p:cNvPr id="9" name="TextBox 8"/>
          <p:cNvSpPr txBox="1"/>
          <p:nvPr/>
        </p:nvSpPr>
        <p:spPr>
          <a:xfrm>
            <a:off x="3015253" y="1270368"/>
            <a:ext cx="5380602" cy="1200329"/>
          </a:xfrm>
          <a:prstGeom prst="rect">
            <a:avLst/>
          </a:prstGeom>
          <a:noFill/>
        </p:spPr>
        <p:txBody>
          <a:bodyPr wrap="square" rtlCol="0">
            <a:spAutoFit/>
          </a:bodyPr>
          <a:lstStyle/>
          <a:p>
            <a:endParaRPr lang="en-GB" dirty="0"/>
          </a:p>
          <a:p>
            <a:pPr algn="ctr"/>
            <a:r>
              <a:rPr lang="en-GB" dirty="0" smtClean="0"/>
              <a:t>Tower 42 is higher as the XBRL Tower in London.</a:t>
            </a:r>
          </a:p>
          <a:p>
            <a:pPr algn="ctr"/>
            <a:r>
              <a:rPr lang="en-GB" dirty="0" smtClean="0"/>
              <a:t>42 Levels compared to 8 levels.</a:t>
            </a:r>
          </a:p>
          <a:p>
            <a:pPr algn="ctr"/>
            <a:endParaRPr lang="en-GB" dirty="0"/>
          </a:p>
        </p:txBody>
      </p:sp>
      <p:pic>
        <p:nvPicPr>
          <p:cNvPr id="7" name="Picture 2" descr="P:\My Documents\Presentation3112012\tower-42.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57199" y="586829"/>
            <a:ext cx="2410993" cy="5676462"/>
          </a:xfrm>
          <a:prstGeom prst="rect">
            <a:avLst/>
          </a:prstGeom>
        </p:spPr>
      </p:pic>
      <p:pic>
        <p:nvPicPr>
          <p:cNvPr id="10242" name="Picture 2" descr="http://solvencyiiwire.com/wp-content/uploads/2012/02/XXBRL-sig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793" y="2960108"/>
            <a:ext cx="4503055" cy="313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7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7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CRDIV</a:t>
            </a:r>
            <a:endParaRPr lang="en-US" dirty="0"/>
          </a:p>
        </p:txBody>
      </p:sp>
      <p:sp>
        <p:nvSpPr>
          <p:cNvPr id="3" name="Content Placeholder 2"/>
          <p:cNvSpPr>
            <a:spLocks noGrp="1"/>
          </p:cNvSpPr>
          <p:nvPr>
            <p:ph idx="1"/>
          </p:nvPr>
        </p:nvSpPr>
        <p:spPr/>
        <p:txBody>
          <a:bodyPr>
            <a:normAutofit/>
          </a:bodyPr>
          <a:lstStyle/>
          <a:p>
            <a:pPr lvl="2">
              <a:buFont typeface="Arial" charset="0"/>
              <a:buNone/>
            </a:pPr>
            <a:r>
              <a:rPr lang="en-GB" altLang="en-US" sz="2000" dirty="0">
                <a:latin typeface="Century Gothic" pitchFamily="34" charset="0"/>
              </a:rPr>
              <a:t>The CRDIV Implementing Technical Standards will significantly change the XBRL landscape in the banking sector, across the EEA, on the 1</a:t>
            </a:r>
            <a:r>
              <a:rPr lang="en-GB" altLang="en-US" sz="2000" baseline="30000" dirty="0">
                <a:latin typeface="Century Gothic" pitchFamily="34" charset="0"/>
              </a:rPr>
              <a:t>st</a:t>
            </a:r>
            <a:r>
              <a:rPr lang="en-GB" altLang="en-US" sz="2000" dirty="0">
                <a:latin typeface="Century Gothic" pitchFamily="34" charset="0"/>
              </a:rPr>
              <a:t> Jan 2014</a:t>
            </a:r>
          </a:p>
          <a:p>
            <a:pPr lvl="2"/>
            <a:endParaRPr lang="en-GB" altLang="en-US" sz="2000" dirty="0"/>
          </a:p>
          <a:p>
            <a:pPr lvl="1"/>
            <a:endParaRPr lang="en-US" sz="20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pPr/>
              <a:t>2</a:t>
            </a:fld>
            <a:endParaRPr lang="en-US"/>
          </a:p>
        </p:txBody>
      </p:sp>
      <p:pic>
        <p:nvPicPr>
          <p:cNvPr id="7" name="Picture 2" descr="P:\My Documents\Presentation3112012\tower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15" y="2993920"/>
            <a:ext cx="8572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85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CRDIV</a:t>
            </a:r>
            <a:endParaRPr lang="en-US" dirty="0"/>
          </a:p>
        </p:txBody>
      </p:sp>
      <p:sp>
        <p:nvSpPr>
          <p:cNvPr id="3" name="Content Placeholder 2"/>
          <p:cNvSpPr>
            <a:spLocks noGrp="1"/>
          </p:cNvSpPr>
          <p:nvPr>
            <p:ph sz="half" idx="1"/>
          </p:nvPr>
        </p:nvSpPr>
        <p:spPr>
          <a:xfrm>
            <a:off x="457199" y="1434413"/>
            <a:ext cx="4038600" cy="4819242"/>
          </a:xfrm>
        </p:spPr>
        <p:txBody>
          <a:bodyPr>
            <a:noAutofit/>
          </a:bodyPr>
          <a:lstStyle/>
          <a:p>
            <a:pPr lvl="1"/>
            <a:r>
              <a:rPr lang="fr-FR" b="1" dirty="0" err="1"/>
              <a:t>Implementing</a:t>
            </a:r>
            <a:r>
              <a:rPr lang="fr-FR" b="1" dirty="0"/>
              <a:t> Basel III Europe: CRD IV </a:t>
            </a:r>
            <a:r>
              <a:rPr lang="fr-FR" b="1" dirty="0" smtClean="0"/>
              <a:t>package</a:t>
            </a:r>
            <a:endParaRPr lang="fr-FR" sz="1800" b="1" dirty="0"/>
          </a:p>
          <a:p>
            <a:pPr lvl="1"/>
            <a:r>
              <a:rPr lang="en-GB" dirty="0"/>
              <a:t>The overarching goal of the so-called Basel III agreement and its implementing act in Europe, the so-called CRD IV package, is to strengthen the resilience of the EU banking sector so it would be better placed to absorb economic shocks while ensuring that banks continue to finance economic activity and growth</a:t>
            </a:r>
            <a:r>
              <a:rPr lang="en-GB" dirty="0" smtClean="0"/>
              <a:t>.</a:t>
            </a:r>
          </a:p>
          <a:p>
            <a:pPr lvl="1"/>
            <a:r>
              <a:rPr lang="en-GB" dirty="0" smtClean="0"/>
              <a:t>18</a:t>
            </a:r>
            <a:r>
              <a:rPr lang="en-GB" baseline="30000" dirty="0" smtClean="0"/>
              <a:t>th</a:t>
            </a:r>
            <a:r>
              <a:rPr lang="en-GB" dirty="0" smtClean="0"/>
              <a:t> floor</a:t>
            </a:r>
          </a:p>
          <a:p>
            <a:pPr lvl="1"/>
            <a:r>
              <a:rPr lang="en-GB" dirty="0" smtClean="0"/>
              <a:t>Legislation and corrigendum</a:t>
            </a:r>
          </a:p>
          <a:p>
            <a:pPr lvl="1"/>
            <a:endParaRPr lang="en-US" sz="1800"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3</a:t>
            </a:fld>
            <a:endParaRPr lang="en-US"/>
          </a:p>
        </p:txBody>
      </p:sp>
      <p:pic>
        <p:nvPicPr>
          <p:cNvPr id="9" name="Picture 2" descr="P:\My Documents\Presentation3112012\tower42.jpg"/>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4843574" y="1434414"/>
            <a:ext cx="3843225" cy="49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5750896" y="261423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840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ITS</a:t>
            </a:r>
            <a:endParaRPr lang="en-US" dirty="0"/>
          </a:p>
        </p:txBody>
      </p:sp>
      <p:sp>
        <p:nvSpPr>
          <p:cNvPr id="3" name="Content Placeholder 2"/>
          <p:cNvSpPr>
            <a:spLocks noGrp="1"/>
          </p:cNvSpPr>
          <p:nvPr>
            <p:ph sz="half" idx="1"/>
          </p:nvPr>
        </p:nvSpPr>
        <p:spPr>
          <a:xfrm>
            <a:off x="457199" y="1434413"/>
            <a:ext cx="4038600" cy="4819242"/>
          </a:xfrm>
        </p:spPr>
        <p:txBody>
          <a:bodyPr>
            <a:noAutofit/>
          </a:bodyPr>
          <a:lstStyle/>
          <a:p>
            <a:pPr marL="0" lvl="1" indent="0">
              <a:buNone/>
            </a:pPr>
            <a:r>
              <a:rPr lang="en-GB" sz="2000" b="1" dirty="0" smtClean="0"/>
              <a:t>Implementing technical standards</a:t>
            </a:r>
          </a:p>
          <a:p>
            <a:pPr lvl="1"/>
            <a:r>
              <a:rPr lang="en-GB" dirty="0" smtClean="0"/>
              <a:t>The text of the ITS</a:t>
            </a:r>
          </a:p>
          <a:p>
            <a:pPr lvl="1"/>
            <a:r>
              <a:rPr lang="en-GB" dirty="0" smtClean="0"/>
              <a:t>The Data Point Model</a:t>
            </a:r>
          </a:p>
          <a:p>
            <a:pPr lvl="1"/>
            <a:r>
              <a:rPr lang="en-GB" dirty="0" smtClean="0"/>
              <a:t>And what we have more:</a:t>
            </a:r>
          </a:p>
          <a:p>
            <a:pPr lvl="2"/>
            <a:r>
              <a:rPr lang="en-GB" dirty="0" smtClean="0"/>
              <a:t>A network of national experts</a:t>
            </a:r>
          </a:p>
          <a:p>
            <a:pPr lvl="2"/>
            <a:r>
              <a:rPr lang="en-GB" dirty="0" smtClean="0"/>
              <a:t>Taxonomy COREP and FINREP</a:t>
            </a:r>
          </a:p>
          <a:p>
            <a:pPr lvl="2"/>
            <a:r>
              <a:rPr lang="en-GB" dirty="0" smtClean="0"/>
              <a:t>Version 2.0.0</a:t>
            </a:r>
          </a:p>
          <a:p>
            <a:pPr lvl="2"/>
            <a:r>
              <a:rPr lang="en-GB" dirty="0" smtClean="0"/>
              <a:t>Eurofiling</a:t>
            </a:r>
          </a:p>
          <a:p>
            <a:pPr lvl="2"/>
            <a:r>
              <a:rPr lang="en-GB" dirty="0" smtClean="0"/>
              <a:t>EIOPA Solvency II</a:t>
            </a:r>
          </a:p>
          <a:p>
            <a:pPr lvl="2"/>
            <a:r>
              <a:rPr lang="en-GB" dirty="0" smtClean="0"/>
              <a:t>The NSA’s</a:t>
            </a:r>
          </a:p>
          <a:p>
            <a:pPr lvl="1"/>
            <a:endParaRPr lang="en-GB" dirty="0"/>
          </a:p>
          <a:p>
            <a:pPr lvl="1"/>
            <a:r>
              <a:rPr lang="en-GB" dirty="0" smtClean="0"/>
              <a:t>18</a:t>
            </a:r>
            <a:r>
              <a:rPr lang="en-GB" baseline="30000" dirty="0" smtClean="0"/>
              <a:t>th</a:t>
            </a:r>
            <a:r>
              <a:rPr lang="en-GB" dirty="0" smtClean="0"/>
              <a:t> and 20</a:t>
            </a:r>
            <a:r>
              <a:rPr lang="en-GB" baseline="30000" dirty="0" smtClean="0"/>
              <a:t>th</a:t>
            </a:r>
            <a:r>
              <a:rPr lang="en-GB" dirty="0" smtClean="0"/>
              <a:t> floor</a:t>
            </a:r>
          </a:p>
          <a:p>
            <a:pPr lvl="1"/>
            <a:endParaRPr lang="en-US" sz="1800"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4</a:t>
            </a:fld>
            <a:endParaRPr lang="en-US"/>
          </a:p>
        </p:txBody>
      </p:sp>
      <p:pic>
        <p:nvPicPr>
          <p:cNvPr id="9" name="Picture 2" descr="P:\My Documents\Presentation3112012\tower42.jpg"/>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4843574" y="1434414"/>
            <a:ext cx="3843225" cy="49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5673324" y="259912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Arrow 7"/>
          <p:cNvSpPr/>
          <p:nvPr/>
        </p:nvSpPr>
        <p:spPr>
          <a:xfrm>
            <a:off x="5673324" y="222637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1172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Taxonomy COREP and FINREP</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5</a:t>
            </a:fld>
            <a:endParaRPr lang="en-US"/>
          </a:p>
        </p:txBody>
      </p:sp>
      <p:sp>
        <p:nvSpPr>
          <p:cNvPr id="4" name="Content Placeholder 3"/>
          <p:cNvSpPr>
            <a:spLocks noGrp="1"/>
          </p:cNvSpPr>
          <p:nvPr>
            <p:ph sz="half" idx="13"/>
          </p:nvPr>
        </p:nvSpPr>
        <p:spPr>
          <a:xfrm>
            <a:off x="1572490" y="1260547"/>
            <a:ext cx="6336543" cy="4887310"/>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997" y="1141899"/>
            <a:ext cx="6121661" cy="501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601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Taxonomy COREP and FINREP</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6</a:t>
            </a:fld>
            <a:endParaRPr lang="en-US"/>
          </a:p>
        </p:txBody>
      </p:sp>
      <p:sp>
        <p:nvSpPr>
          <p:cNvPr id="4" name="Content Placeholder 3"/>
          <p:cNvSpPr>
            <a:spLocks noGrp="1"/>
          </p:cNvSpPr>
          <p:nvPr>
            <p:ph sz="half" idx="13"/>
          </p:nvPr>
        </p:nvSpPr>
        <p:spPr>
          <a:xfrm>
            <a:off x="241826" y="1260547"/>
            <a:ext cx="7667208" cy="4887310"/>
          </a:xfrm>
        </p:spPr>
        <p:txBody>
          <a:bodyPr/>
          <a:lstStyle/>
          <a:p>
            <a:r>
              <a:rPr lang="en-GB" b="1" dirty="0">
                <a:solidFill>
                  <a:schemeClr val="accent2"/>
                </a:solidFill>
              </a:rPr>
              <a:t>The taxonomy defines a representation for data collection under the reporting requirements related </a:t>
            </a:r>
            <a:r>
              <a:rPr lang="en-GB" b="1" dirty="0" smtClean="0">
                <a:solidFill>
                  <a:schemeClr val="accent2"/>
                </a:solidFill>
              </a:rPr>
              <a:t>to:</a:t>
            </a:r>
          </a:p>
          <a:p>
            <a:r>
              <a:rPr lang="en-GB" b="1" dirty="0" smtClean="0">
                <a:solidFill>
                  <a:schemeClr val="accent2"/>
                </a:solidFill>
              </a:rPr>
              <a:t> - own funds</a:t>
            </a:r>
          </a:p>
          <a:p>
            <a:r>
              <a:rPr lang="en-GB" b="1" dirty="0" smtClean="0">
                <a:solidFill>
                  <a:schemeClr val="accent2"/>
                </a:solidFill>
              </a:rPr>
              <a:t> - financial information</a:t>
            </a:r>
          </a:p>
          <a:p>
            <a:r>
              <a:rPr lang="en-GB" b="1" dirty="0" smtClean="0">
                <a:solidFill>
                  <a:schemeClr val="accent2"/>
                </a:solidFill>
              </a:rPr>
              <a:t>- losses </a:t>
            </a:r>
            <a:r>
              <a:rPr lang="en-GB" b="1" dirty="0">
                <a:solidFill>
                  <a:schemeClr val="accent2"/>
                </a:solidFill>
              </a:rPr>
              <a:t>stemming from lending collateralised by immovable </a:t>
            </a:r>
            <a:r>
              <a:rPr lang="en-GB" b="1" dirty="0" smtClean="0">
                <a:solidFill>
                  <a:schemeClr val="accent2"/>
                </a:solidFill>
              </a:rPr>
              <a:t>property</a:t>
            </a:r>
          </a:p>
          <a:p>
            <a:r>
              <a:rPr lang="en-GB" b="1" dirty="0" smtClean="0">
                <a:solidFill>
                  <a:schemeClr val="accent2"/>
                </a:solidFill>
              </a:rPr>
              <a:t>- large exposures</a:t>
            </a:r>
          </a:p>
          <a:p>
            <a:r>
              <a:rPr lang="en-GB" b="1" dirty="0" smtClean="0">
                <a:solidFill>
                  <a:schemeClr val="accent2"/>
                </a:solidFill>
              </a:rPr>
              <a:t>- leverage ratio</a:t>
            </a:r>
          </a:p>
          <a:p>
            <a:pPr marL="285750" indent="-285750">
              <a:buFontTx/>
              <a:buChar char="-"/>
            </a:pPr>
            <a:r>
              <a:rPr lang="en-GB" b="1" dirty="0" smtClean="0">
                <a:solidFill>
                  <a:schemeClr val="accent2"/>
                </a:solidFill>
              </a:rPr>
              <a:t>liquidity ratios</a:t>
            </a:r>
          </a:p>
          <a:p>
            <a:pPr marL="285750" indent="-285750">
              <a:buFontTx/>
              <a:buChar char="-"/>
            </a:pPr>
            <a:endParaRPr lang="en-GB" b="1" dirty="0">
              <a:solidFill>
                <a:schemeClr val="bg2"/>
              </a:solidFill>
            </a:endParaRPr>
          </a:p>
        </p:txBody>
      </p:sp>
      <p:pic>
        <p:nvPicPr>
          <p:cNvPr id="7" name="Obraz 6" descr="Wycinek ekranu"/>
          <p:cNvPicPr>
            <a:picLocks noChangeAspect="1"/>
          </p:cNvPicPr>
          <p:nvPr/>
        </p:nvPicPr>
        <p:blipFill>
          <a:blip r:embed="rId2"/>
          <a:stretch>
            <a:fillRect/>
          </a:stretch>
        </p:blipFill>
        <p:spPr>
          <a:xfrm>
            <a:off x="1515787" y="5123505"/>
            <a:ext cx="882650" cy="1154113"/>
          </a:xfrm>
          <a:prstGeom prst="rect">
            <a:avLst/>
          </a:prstGeom>
          <a:effectLst>
            <a:outerShdw blurRad="63500" sx="102000" sy="102000" algn="ctr" rotWithShape="0">
              <a:prstClr val="black">
                <a:alpha val="40000"/>
              </a:prstClr>
            </a:outerShdw>
          </a:effectLst>
        </p:spPr>
      </p:pic>
      <p:pic>
        <p:nvPicPr>
          <p:cNvPr id="8" name="Obraz 8" descr="Wycinek ekranu"/>
          <p:cNvPicPr>
            <a:picLocks noChangeAspect="1"/>
          </p:cNvPicPr>
          <p:nvPr/>
        </p:nvPicPr>
        <p:blipFill>
          <a:blip r:embed="rId3"/>
          <a:stretch>
            <a:fillRect/>
          </a:stretch>
        </p:blipFill>
        <p:spPr>
          <a:xfrm>
            <a:off x="3466175" y="4200906"/>
            <a:ext cx="1417637" cy="1074737"/>
          </a:xfrm>
          <a:prstGeom prst="rect">
            <a:avLst/>
          </a:prstGeom>
          <a:effectLst>
            <a:outerShdw blurRad="63500" sx="102000" sy="102000" algn="ctr" rotWithShape="0">
              <a:prstClr val="black">
                <a:alpha val="40000"/>
              </a:prstClr>
            </a:outerShdw>
          </a:effectLst>
        </p:spPr>
      </p:pic>
      <p:pic>
        <p:nvPicPr>
          <p:cNvPr id="9" name="Obraz 10" descr="Wycinek ekranu"/>
          <p:cNvPicPr>
            <a:picLocks noChangeAspect="1"/>
          </p:cNvPicPr>
          <p:nvPr/>
        </p:nvPicPr>
        <p:blipFill>
          <a:blip r:embed="rId4"/>
          <a:stretch>
            <a:fillRect/>
          </a:stretch>
        </p:blipFill>
        <p:spPr>
          <a:xfrm>
            <a:off x="3190521" y="5512437"/>
            <a:ext cx="1181100" cy="1152525"/>
          </a:xfrm>
          <a:prstGeom prst="rect">
            <a:avLst/>
          </a:prstGeom>
          <a:effectLst>
            <a:outerShdw blurRad="63500" sx="102000" sy="102000" algn="ctr" rotWithShape="0">
              <a:prstClr val="black">
                <a:alpha val="40000"/>
              </a:prstClr>
            </a:outerShdw>
          </a:effectLst>
        </p:spPr>
      </p:pic>
      <p:pic>
        <p:nvPicPr>
          <p:cNvPr id="10" name="Obraz 11" descr="Wycinek ekranu"/>
          <p:cNvPicPr>
            <a:picLocks noChangeAspect="1"/>
          </p:cNvPicPr>
          <p:nvPr/>
        </p:nvPicPr>
        <p:blipFill>
          <a:blip r:embed="rId5"/>
          <a:stretch>
            <a:fillRect/>
          </a:stretch>
        </p:blipFill>
        <p:spPr>
          <a:xfrm>
            <a:off x="4624523" y="4938123"/>
            <a:ext cx="1506537" cy="1112838"/>
          </a:xfrm>
          <a:prstGeom prst="rect">
            <a:avLst/>
          </a:prstGeom>
          <a:effectLst>
            <a:outerShdw blurRad="63500" sx="102000" sy="102000" algn="ctr" rotWithShape="0">
              <a:prstClr val="black">
                <a:alpha val="40000"/>
              </a:prstClr>
            </a:outerShdw>
          </a:effectLst>
        </p:spPr>
      </p:pic>
      <p:pic>
        <p:nvPicPr>
          <p:cNvPr id="11" name="Obraz 12" descr="Wycinek ekranu"/>
          <p:cNvPicPr>
            <a:picLocks noChangeAspect="1"/>
          </p:cNvPicPr>
          <p:nvPr/>
        </p:nvPicPr>
        <p:blipFill>
          <a:blip r:embed="rId6"/>
          <a:stretch>
            <a:fillRect/>
          </a:stretch>
        </p:blipFill>
        <p:spPr>
          <a:xfrm>
            <a:off x="4587980" y="3766954"/>
            <a:ext cx="1806575" cy="615950"/>
          </a:xfrm>
          <a:prstGeom prst="rect">
            <a:avLst/>
          </a:prstGeom>
          <a:effectLst>
            <a:outerShdw blurRad="63500" sx="102000" sy="102000" algn="ctr" rotWithShape="0">
              <a:prstClr val="black">
                <a:alpha val="40000"/>
              </a:prstClr>
            </a:outerShdw>
          </a:effectLst>
        </p:spPr>
      </p:pic>
      <p:pic>
        <p:nvPicPr>
          <p:cNvPr id="12" name="Obraz 15" descr="Wycinek ekranu"/>
          <p:cNvPicPr>
            <a:picLocks noChangeAspect="1"/>
          </p:cNvPicPr>
          <p:nvPr/>
        </p:nvPicPr>
        <p:blipFill>
          <a:blip r:embed="rId7"/>
          <a:stretch>
            <a:fillRect/>
          </a:stretch>
        </p:blipFill>
        <p:spPr>
          <a:xfrm>
            <a:off x="6819900" y="5494542"/>
            <a:ext cx="1362075" cy="638175"/>
          </a:xfrm>
          <a:prstGeom prst="rect">
            <a:avLst/>
          </a:prstGeom>
          <a:effectLst>
            <a:outerShdw blurRad="63500" sx="102000" sy="102000" algn="ctr" rotWithShape="0">
              <a:prstClr val="black">
                <a:alpha val="40000"/>
              </a:prstClr>
            </a:outerShdw>
          </a:effectLst>
        </p:spPr>
      </p:pic>
      <p:pic>
        <p:nvPicPr>
          <p:cNvPr id="13" name="Obraz 16" descr="Wycinek ekranu"/>
          <p:cNvPicPr>
            <a:picLocks noChangeAspect="1"/>
          </p:cNvPicPr>
          <p:nvPr/>
        </p:nvPicPr>
        <p:blipFill>
          <a:blip r:embed="rId8"/>
          <a:stretch>
            <a:fillRect/>
          </a:stretch>
        </p:blipFill>
        <p:spPr>
          <a:xfrm>
            <a:off x="6819900" y="3392304"/>
            <a:ext cx="1866900" cy="990600"/>
          </a:xfrm>
          <a:prstGeom prst="rect">
            <a:avLst/>
          </a:prstGeom>
          <a:effectLst>
            <a:outerShdw blurRad="63500" sx="102000" sy="102000" algn="ctr" rotWithShape="0">
              <a:prstClr val="black">
                <a:alpha val="40000"/>
              </a:prstClr>
            </a:outerShdw>
          </a:effectLst>
        </p:spPr>
      </p:pic>
      <p:pic>
        <p:nvPicPr>
          <p:cNvPr id="14" name="Obraz 17" descr="Wycinek ekranu"/>
          <p:cNvPicPr>
            <a:picLocks noChangeAspect="1"/>
          </p:cNvPicPr>
          <p:nvPr/>
        </p:nvPicPr>
        <p:blipFill>
          <a:blip r:embed="rId9"/>
          <a:stretch>
            <a:fillRect/>
          </a:stretch>
        </p:blipFill>
        <p:spPr>
          <a:xfrm>
            <a:off x="6888163" y="1939295"/>
            <a:ext cx="1485900" cy="6905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662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Taxonomy COREP and FINREP</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7</a:t>
            </a:fld>
            <a:endParaRPr lang="en-US"/>
          </a:p>
        </p:txBody>
      </p:sp>
      <p:sp>
        <p:nvSpPr>
          <p:cNvPr id="4" name="Content Placeholder 3"/>
          <p:cNvSpPr>
            <a:spLocks noGrp="1"/>
          </p:cNvSpPr>
          <p:nvPr>
            <p:ph sz="half" idx="13"/>
          </p:nvPr>
        </p:nvSpPr>
        <p:spPr>
          <a:xfrm>
            <a:off x="241826" y="1260547"/>
            <a:ext cx="7667208" cy="4887310"/>
          </a:xfrm>
        </p:spPr>
        <p:txBody>
          <a:bodyPr/>
          <a:lstStyle/>
          <a:p>
            <a:r>
              <a:rPr lang="en-GB" dirty="0" smtClean="0">
                <a:solidFill>
                  <a:schemeClr val="tx2"/>
                </a:solidFill>
              </a:rPr>
              <a:t>Although </a:t>
            </a:r>
            <a:r>
              <a:rPr lang="en-GB" dirty="0">
                <a:solidFill>
                  <a:schemeClr val="tx2"/>
                </a:solidFill>
              </a:rPr>
              <a:t>primarily developed for use in data transmission between competent authorities and the EBA, many authorities are known to intend to use the proposed XBRL taxonomy for the collection of supervisory reporting from the credit institutions and investment firms they supervise</a:t>
            </a:r>
            <a:r>
              <a:rPr lang="en-GB" dirty="0" smtClean="0">
                <a:solidFill>
                  <a:schemeClr val="tx2"/>
                </a:solidFill>
              </a:rPr>
              <a:t>.</a:t>
            </a:r>
          </a:p>
          <a:p>
            <a:endParaRPr lang="en-GB" dirty="0">
              <a:solidFill>
                <a:schemeClr val="tx2"/>
              </a:solidFill>
            </a:endParaRPr>
          </a:p>
        </p:txBody>
      </p:sp>
      <p:pic>
        <p:nvPicPr>
          <p:cNvPr id="7" name="Content Placeholder 6" descr="2 layer Reporting.pn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549189" y="2524046"/>
            <a:ext cx="6453043" cy="3747969"/>
          </a:xfrm>
          <a:prstGeom prst="rect">
            <a:avLst/>
          </a:prstGeom>
        </p:spPr>
      </p:pic>
    </p:spTree>
    <p:extLst>
      <p:ext uri="{BB962C8B-B14F-4D97-AF65-F5344CB8AC3E}">
        <p14:creationId xmlns:p14="http://schemas.microsoft.com/office/powerpoint/2010/main" val="105203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conception phase is over</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pPr/>
              <a:t>8</a:t>
            </a:fld>
            <a:endParaRPr lang="en-US"/>
          </a:p>
        </p:txBody>
      </p:sp>
      <p:pic>
        <p:nvPicPr>
          <p:cNvPr id="8" name="Picture 2" descr="P:\My Documents\Presentation3112012\tower42.jpg"/>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5818910" y="1141899"/>
            <a:ext cx="2932125" cy="517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6259258" y="451154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483648" y="2003400"/>
            <a:ext cx="5100991" cy="3416320"/>
          </a:xfrm>
          <a:prstGeom prst="rect">
            <a:avLst/>
          </a:prstGeom>
          <a:noFill/>
        </p:spPr>
        <p:txBody>
          <a:bodyPr wrap="square" rtlCol="0">
            <a:spAutoFit/>
          </a:bodyPr>
          <a:lstStyle/>
          <a:p>
            <a:r>
              <a:rPr lang="en-GB" dirty="0" smtClean="0"/>
              <a:t>The work in EBA will move now down to the 9</a:t>
            </a:r>
            <a:r>
              <a:rPr lang="en-GB" baseline="30000" dirty="0" smtClean="0"/>
              <a:t>th</a:t>
            </a:r>
            <a:r>
              <a:rPr lang="en-GB" dirty="0" smtClean="0"/>
              <a:t> floor</a:t>
            </a:r>
          </a:p>
          <a:p>
            <a:endParaRPr lang="en-GB" dirty="0"/>
          </a:p>
          <a:p>
            <a:r>
              <a:rPr lang="en-GB" dirty="0" smtClean="0"/>
              <a:t>The phase of the load will start.</a:t>
            </a:r>
          </a:p>
          <a:p>
            <a:endParaRPr lang="en-GB" dirty="0"/>
          </a:p>
          <a:p>
            <a:r>
              <a:rPr lang="en-GB" dirty="0" smtClean="0"/>
              <a:t>We expect to receive now:</a:t>
            </a:r>
          </a:p>
          <a:p>
            <a:endParaRPr lang="en-GB" dirty="0"/>
          </a:p>
          <a:p>
            <a:r>
              <a:rPr lang="en-US" altLang="en-US" dirty="0" smtClean="0">
                <a:latin typeface="Century Gothic" pitchFamily="34" charset="0"/>
              </a:rPr>
              <a:t>- </a:t>
            </a:r>
            <a:r>
              <a:rPr lang="en-US" altLang="en-US" dirty="0" smtClean="0">
                <a:solidFill>
                  <a:schemeClr val="bg2"/>
                </a:solidFill>
                <a:latin typeface="Century Gothic" pitchFamily="34" charset="0"/>
              </a:rPr>
              <a:t>Harmonized </a:t>
            </a:r>
            <a:r>
              <a:rPr lang="en-US" altLang="en-US" dirty="0">
                <a:solidFill>
                  <a:schemeClr val="bg2"/>
                </a:solidFill>
                <a:latin typeface="Century Gothic" pitchFamily="34" charset="0"/>
              </a:rPr>
              <a:t>EEA Data</a:t>
            </a:r>
          </a:p>
          <a:p>
            <a:endParaRPr lang="en-US" altLang="en-US" dirty="0">
              <a:solidFill>
                <a:schemeClr val="bg2"/>
              </a:solidFill>
              <a:latin typeface="Century Gothic" pitchFamily="34" charset="0"/>
            </a:endParaRPr>
          </a:p>
          <a:p>
            <a:r>
              <a:rPr lang="en-US" altLang="en-US" dirty="0" smtClean="0">
                <a:solidFill>
                  <a:schemeClr val="bg2"/>
                </a:solidFill>
                <a:latin typeface="Century Gothic" pitchFamily="34" charset="0"/>
              </a:rPr>
              <a:t>- Quality EEA Data</a:t>
            </a:r>
            <a:endParaRPr lang="en-US" altLang="en-US" dirty="0">
              <a:solidFill>
                <a:schemeClr val="bg2"/>
              </a:solidFill>
              <a:latin typeface="Century Gothic" pitchFamily="34" charset="0"/>
            </a:endParaRPr>
          </a:p>
          <a:p>
            <a:endParaRPr lang="en-US" altLang="en-US" dirty="0">
              <a:solidFill>
                <a:schemeClr val="bg2"/>
              </a:solidFill>
              <a:latin typeface="Century Gothic" pitchFamily="34" charset="0"/>
            </a:endParaRPr>
          </a:p>
          <a:p>
            <a:r>
              <a:rPr lang="en-US" altLang="en-US" dirty="0" smtClean="0">
                <a:solidFill>
                  <a:schemeClr val="bg2"/>
                </a:solidFill>
                <a:latin typeface="Century Gothic" pitchFamily="34" charset="0"/>
              </a:rPr>
              <a:t>- Consistent EEA Data</a:t>
            </a:r>
            <a:endParaRPr lang="en-GB" altLang="en-US" dirty="0">
              <a:solidFill>
                <a:schemeClr val="bg2"/>
              </a:solidFill>
            </a:endParaRPr>
          </a:p>
          <a:p>
            <a:endParaRPr lang="en-GB" dirty="0"/>
          </a:p>
        </p:txBody>
      </p:sp>
    </p:spTree>
    <p:extLst>
      <p:ext uri="{BB962C8B-B14F-4D97-AF65-F5344CB8AC3E}">
        <p14:creationId xmlns:p14="http://schemas.microsoft.com/office/powerpoint/2010/main" val="2750544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LOAD phase is starting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pPr/>
              <a:t>9</a:t>
            </a:fld>
            <a:endParaRPr lang="en-US"/>
          </a:p>
        </p:txBody>
      </p:sp>
      <p:sp>
        <p:nvSpPr>
          <p:cNvPr id="7" name="Content Placeholder 6"/>
          <p:cNvSpPr>
            <a:spLocks noGrp="1"/>
          </p:cNvSpPr>
          <p:nvPr>
            <p:ph sz="half" idx="13"/>
          </p:nvPr>
        </p:nvSpPr>
        <p:spPr/>
        <p:txBody>
          <a:bodyPr/>
          <a:lstStyle/>
          <a:p>
            <a:endParaRPr lang="en-GB"/>
          </a:p>
        </p:txBody>
      </p:sp>
      <p:pic>
        <p:nvPicPr>
          <p:cNvPr id="1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65" y="1305900"/>
            <a:ext cx="7635469" cy="505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206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BA_template_for_presentations">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EBA_template_for_presentations</Template>
  <TotalTime>125</TotalTime>
  <Words>557</Words>
  <Application>Microsoft Office PowerPoint</Application>
  <PresentationFormat>On-screen Show (4:3)</PresentationFormat>
  <Paragraphs>107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EBA_template_for_presentations</vt:lpstr>
      <vt:lpstr>EBA CRDIV and COREP/FINREP</vt:lpstr>
      <vt:lpstr>CRDIV</vt:lpstr>
      <vt:lpstr>CRDIV</vt:lpstr>
      <vt:lpstr>ITS</vt:lpstr>
      <vt:lpstr>Taxonomy COREP and FINREP</vt:lpstr>
      <vt:lpstr>Taxonomy COREP and FINREP</vt:lpstr>
      <vt:lpstr>Taxonomy COREP and FINREP</vt:lpstr>
      <vt:lpstr>The conception phase is over</vt:lpstr>
      <vt:lpstr>The LOAD phase is starting</vt:lpstr>
      <vt:lpstr>Where is the complexity in reporting</vt:lpstr>
      <vt:lpstr>Accept the challenge</vt:lpstr>
      <vt:lpstr>To move forward and be on the save side for the load</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CRDIV and COREP/FINREP</dc:title>
  <dc:creator>aweller</dc:creator>
  <cp:lastModifiedBy>aweller</cp:lastModifiedBy>
  <cp:revision>15</cp:revision>
  <dcterms:created xsi:type="dcterms:W3CDTF">2013-12-06T14:02:47Z</dcterms:created>
  <dcterms:modified xsi:type="dcterms:W3CDTF">2013-12-06T16:08:11Z</dcterms:modified>
</cp:coreProperties>
</file>