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1" r:id="rId1"/>
  </p:sldMasterIdLst>
  <p:notesMasterIdLst>
    <p:notesMasterId r:id="rId66"/>
  </p:notesMasterIdLst>
  <p:handoutMasterIdLst>
    <p:handoutMasterId r:id="rId67"/>
  </p:handoutMasterIdLst>
  <p:sldIdLst>
    <p:sldId id="499" r:id="rId2"/>
    <p:sldId id="506" r:id="rId3"/>
    <p:sldId id="531" r:id="rId4"/>
    <p:sldId id="457" r:id="rId5"/>
    <p:sldId id="458" r:id="rId6"/>
    <p:sldId id="459" r:id="rId7"/>
    <p:sldId id="476" r:id="rId8"/>
    <p:sldId id="442" r:id="rId9"/>
    <p:sldId id="443" r:id="rId10"/>
    <p:sldId id="554" r:id="rId11"/>
    <p:sldId id="479" r:id="rId12"/>
    <p:sldId id="460" r:id="rId13"/>
    <p:sldId id="461" r:id="rId14"/>
    <p:sldId id="462" r:id="rId15"/>
    <p:sldId id="463" r:id="rId16"/>
    <p:sldId id="464" r:id="rId17"/>
    <p:sldId id="473" r:id="rId18"/>
    <p:sldId id="474" r:id="rId19"/>
    <p:sldId id="475" r:id="rId20"/>
    <p:sldId id="394" r:id="rId21"/>
    <p:sldId id="395" r:id="rId22"/>
    <p:sldId id="396" r:id="rId23"/>
    <p:sldId id="418" r:id="rId24"/>
    <p:sldId id="419" r:id="rId25"/>
    <p:sldId id="420" r:id="rId26"/>
    <p:sldId id="422" r:id="rId27"/>
    <p:sldId id="519" r:id="rId28"/>
    <p:sldId id="518" r:id="rId29"/>
    <p:sldId id="517" r:id="rId30"/>
    <p:sldId id="520" r:id="rId31"/>
    <p:sldId id="397" r:id="rId32"/>
    <p:sldId id="398" r:id="rId33"/>
    <p:sldId id="399" r:id="rId34"/>
    <p:sldId id="401" r:id="rId35"/>
    <p:sldId id="402" r:id="rId36"/>
    <p:sldId id="514" r:id="rId37"/>
    <p:sldId id="522" r:id="rId38"/>
    <p:sldId id="523" r:id="rId39"/>
    <p:sldId id="524" r:id="rId40"/>
    <p:sldId id="450" r:id="rId41"/>
    <p:sldId id="403" r:id="rId42"/>
    <p:sldId id="423" r:id="rId43"/>
    <p:sldId id="521" r:id="rId44"/>
    <p:sldId id="407" r:id="rId45"/>
    <p:sldId id="410" r:id="rId46"/>
    <p:sldId id="413" r:id="rId47"/>
    <p:sldId id="513" r:id="rId48"/>
    <p:sldId id="528" r:id="rId49"/>
    <p:sldId id="532" r:id="rId50"/>
    <p:sldId id="526" r:id="rId51"/>
    <p:sldId id="529" r:id="rId52"/>
    <p:sldId id="530" r:id="rId53"/>
    <p:sldId id="534" r:id="rId54"/>
    <p:sldId id="533" r:id="rId55"/>
    <p:sldId id="535" r:id="rId56"/>
    <p:sldId id="550" r:id="rId57"/>
    <p:sldId id="539" r:id="rId58"/>
    <p:sldId id="541" r:id="rId59"/>
    <p:sldId id="543" r:id="rId60"/>
    <p:sldId id="542" r:id="rId61"/>
    <p:sldId id="551" r:id="rId62"/>
    <p:sldId id="552" r:id="rId63"/>
    <p:sldId id="553" r:id="rId64"/>
    <p:sldId id="548" r:id="rId65"/>
  </p:sldIdLst>
  <p:sldSz cx="10693400" cy="7561263"/>
  <p:notesSz cx="7315200" cy="9601200"/>
  <p:defaultTextStyle>
    <a:defPPr>
      <a:defRPr lang="en-US"/>
    </a:defPPr>
    <a:lvl1pPr algn="l" defTabSz="981075" rtl="0" fontAlgn="base">
      <a:spcBef>
        <a:spcPct val="0"/>
      </a:spcBef>
      <a:spcAft>
        <a:spcPct val="0"/>
      </a:spcAft>
      <a:defRPr sz="1900" kern="1200">
        <a:solidFill>
          <a:schemeClr val="tx1"/>
        </a:solidFill>
        <a:latin typeface="Arial" charset="0"/>
        <a:ea typeface="+mn-ea"/>
        <a:cs typeface="Arial" charset="0"/>
      </a:defRPr>
    </a:lvl1pPr>
    <a:lvl2pPr marL="490538" indent="-33338" algn="l" defTabSz="981075" rtl="0" fontAlgn="base">
      <a:spcBef>
        <a:spcPct val="0"/>
      </a:spcBef>
      <a:spcAft>
        <a:spcPct val="0"/>
      </a:spcAft>
      <a:defRPr sz="1900" kern="1200">
        <a:solidFill>
          <a:schemeClr val="tx1"/>
        </a:solidFill>
        <a:latin typeface="Arial" charset="0"/>
        <a:ea typeface="+mn-ea"/>
        <a:cs typeface="Arial" charset="0"/>
      </a:defRPr>
    </a:lvl2pPr>
    <a:lvl3pPr marL="981075" indent="-66675" algn="l" defTabSz="981075" rtl="0" fontAlgn="base">
      <a:spcBef>
        <a:spcPct val="0"/>
      </a:spcBef>
      <a:spcAft>
        <a:spcPct val="0"/>
      </a:spcAft>
      <a:defRPr sz="1900" kern="1200">
        <a:solidFill>
          <a:schemeClr val="tx1"/>
        </a:solidFill>
        <a:latin typeface="Arial" charset="0"/>
        <a:ea typeface="+mn-ea"/>
        <a:cs typeface="Arial" charset="0"/>
      </a:defRPr>
    </a:lvl3pPr>
    <a:lvl4pPr marL="1471613" indent="-100013" algn="l" defTabSz="981075" rtl="0" fontAlgn="base">
      <a:spcBef>
        <a:spcPct val="0"/>
      </a:spcBef>
      <a:spcAft>
        <a:spcPct val="0"/>
      </a:spcAft>
      <a:defRPr sz="1900" kern="1200">
        <a:solidFill>
          <a:schemeClr val="tx1"/>
        </a:solidFill>
        <a:latin typeface="Arial" charset="0"/>
        <a:ea typeface="+mn-ea"/>
        <a:cs typeface="Arial" charset="0"/>
      </a:defRPr>
    </a:lvl4pPr>
    <a:lvl5pPr marL="1962150" indent="-133350" algn="l" defTabSz="981075" rtl="0" fontAlgn="base">
      <a:spcBef>
        <a:spcPct val="0"/>
      </a:spcBef>
      <a:spcAft>
        <a:spcPct val="0"/>
      </a:spcAft>
      <a:defRPr sz="1900" kern="1200">
        <a:solidFill>
          <a:schemeClr val="tx1"/>
        </a:solidFill>
        <a:latin typeface="Arial" charset="0"/>
        <a:ea typeface="+mn-ea"/>
        <a:cs typeface="Arial" charset="0"/>
      </a:defRPr>
    </a:lvl5pPr>
    <a:lvl6pPr marL="2286000" algn="l" defTabSz="914400" rtl="0" eaLnBrk="1" latinLnBrk="0" hangingPunct="1">
      <a:defRPr sz="1900" kern="1200">
        <a:solidFill>
          <a:schemeClr val="tx1"/>
        </a:solidFill>
        <a:latin typeface="Arial" charset="0"/>
        <a:ea typeface="+mn-ea"/>
        <a:cs typeface="Arial" charset="0"/>
      </a:defRPr>
    </a:lvl6pPr>
    <a:lvl7pPr marL="2743200" algn="l" defTabSz="914400" rtl="0" eaLnBrk="1" latinLnBrk="0" hangingPunct="1">
      <a:defRPr sz="1900" kern="1200">
        <a:solidFill>
          <a:schemeClr val="tx1"/>
        </a:solidFill>
        <a:latin typeface="Arial" charset="0"/>
        <a:ea typeface="+mn-ea"/>
        <a:cs typeface="Arial" charset="0"/>
      </a:defRPr>
    </a:lvl7pPr>
    <a:lvl8pPr marL="3200400" algn="l" defTabSz="914400" rtl="0" eaLnBrk="1" latinLnBrk="0" hangingPunct="1">
      <a:defRPr sz="1900" kern="1200">
        <a:solidFill>
          <a:schemeClr val="tx1"/>
        </a:solidFill>
        <a:latin typeface="Arial" charset="0"/>
        <a:ea typeface="+mn-ea"/>
        <a:cs typeface="Arial" charset="0"/>
      </a:defRPr>
    </a:lvl8pPr>
    <a:lvl9pPr marL="3657600" algn="l" defTabSz="914400" rtl="0" eaLnBrk="1" latinLnBrk="0" hangingPunct="1">
      <a:defRPr sz="1900" kern="1200">
        <a:solidFill>
          <a:schemeClr val="tx1"/>
        </a:solidFill>
        <a:latin typeface="Arial" charset="0"/>
        <a:ea typeface="+mn-ea"/>
        <a:cs typeface="Arial" charset="0"/>
      </a:defRPr>
    </a:lvl9pPr>
  </p:defaultTextStyle>
  <p:extLst>
    <p:ext uri="{521415D9-36F7-43E2-AB2F-B90AF26B5E84}">
      <p14:sectionLst xmlns:p14="http://schemas.microsoft.com/office/powerpoint/2010/main">
        <p14:section name="Default Section" id="{9E570D1D-C482-4E20-9004-0746CAAAF854}">
          <p14:sldIdLst>
            <p14:sldId id="499"/>
            <p14:sldId id="506"/>
            <p14:sldId id="531"/>
            <p14:sldId id="457"/>
            <p14:sldId id="458"/>
            <p14:sldId id="459"/>
            <p14:sldId id="476"/>
            <p14:sldId id="442"/>
            <p14:sldId id="443"/>
            <p14:sldId id="554"/>
            <p14:sldId id="479"/>
            <p14:sldId id="460"/>
            <p14:sldId id="461"/>
            <p14:sldId id="462"/>
            <p14:sldId id="463"/>
            <p14:sldId id="464"/>
            <p14:sldId id="473"/>
            <p14:sldId id="474"/>
            <p14:sldId id="475"/>
          </p14:sldIdLst>
        </p14:section>
        <p14:section name="Untitled Section" id="{D5DB9E10-CD97-4FDE-80AE-68AAF79907CE}">
          <p14:sldIdLst>
            <p14:sldId id="394"/>
            <p14:sldId id="395"/>
            <p14:sldId id="396"/>
            <p14:sldId id="418"/>
            <p14:sldId id="419"/>
            <p14:sldId id="420"/>
            <p14:sldId id="422"/>
            <p14:sldId id="519"/>
            <p14:sldId id="518"/>
            <p14:sldId id="517"/>
            <p14:sldId id="520"/>
            <p14:sldId id="397"/>
            <p14:sldId id="398"/>
            <p14:sldId id="399"/>
            <p14:sldId id="401"/>
            <p14:sldId id="402"/>
            <p14:sldId id="514"/>
            <p14:sldId id="522"/>
            <p14:sldId id="523"/>
            <p14:sldId id="524"/>
            <p14:sldId id="450"/>
            <p14:sldId id="403"/>
            <p14:sldId id="423"/>
            <p14:sldId id="521"/>
            <p14:sldId id="407"/>
            <p14:sldId id="410"/>
            <p14:sldId id="413"/>
            <p14:sldId id="513"/>
          </p14:sldIdLst>
        </p14:section>
        <p14:section name="Untitled Section" id="{A9FB62EE-2D6A-494C-9DE9-9AB17FB95824}">
          <p14:sldIdLst>
            <p14:sldId id="528"/>
            <p14:sldId id="532"/>
            <p14:sldId id="526"/>
            <p14:sldId id="529"/>
            <p14:sldId id="530"/>
            <p14:sldId id="534"/>
            <p14:sldId id="533"/>
            <p14:sldId id="535"/>
            <p14:sldId id="550"/>
            <p14:sldId id="539"/>
            <p14:sldId id="541"/>
            <p14:sldId id="543"/>
            <p14:sldId id="542"/>
            <p14:sldId id="551"/>
            <p14:sldId id="552"/>
            <p14:sldId id="553"/>
            <p14:sldId id="548"/>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1E9F1"/>
    <a:srgbClr val="A0CA9C"/>
    <a:srgbClr val="11D5DF"/>
    <a:srgbClr val="D18099"/>
    <a:srgbClr val="9D60A2"/>
    <a:srgbClr val="7FD6F7"/>
    <a:srgbClr val="96ACBF"/>
    <a:srgbClr val="8CA829"/>
    <a:srgbClr val="FFD200"/>
    <a:srgbClr val="FEE3C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896" autoAdjust="0"/>
    <p:restoredTop sz="91528" autoAdjust="0"/>
  </p:normalViewPr>
  <p:slideViewPr>
    <p:cSldViewPr snapToGrid="0">
      <p:cViewPr>
        <p:scale>
          <a:sx n="66" d="100"/>
          <a:sy n="66" d="100"/>
        </p:scale>
        <p:origin x="-822" y="-90"/>
      </p:cViewPr>
      <p:guideLst>
        <p:guide orient="horz" pos="4253"/>
        <p:guide orient="horz" pos="894"/>
        <p:guide orient="horz" pos="4083"/>
        <p:guide orient="horz" pos="578"/>
        <p:guide orient="horz" pos="249"/>
        <p:guide orient="horz" pos="2740"/>
        <p:guide orient="horz" pos="316"/>
        <p:guide orient="horz" pos="980"/>
        <p:guide pos="6441"/>
        <p:guide pos="2866"/>
        <p:guide pos="311"/>
        <p:guide pos="3368"/>
        <p:guide pos="3186"/>
      </p:guideLst>
    </p:cSldViewPr>
  </p:slideViewPr>
  <p:notesTextViewPr>
    <p:cViewPr>
      <p:scale>
        <a:sx n="100" d="100"/>
        <a:sy n="100" d="100"/>
      </p:scale>
      <p:origin x="0" y="0"/>
    </p:cViewPr>
  </p:notesTextViewPr>
  <p:sorterViewPr>
    <p:cViewPr>
      <p:scale>
        <a:sx n="100" d="100"/>
        <a:sy n="100" d="100"/>
      </p:scale>
      <p:origin x="0" y="3756"/>
    </p:cViewPr>
  </p:sorterViewPr>
  <p:notesViewPr>
    <p:cSldViewPr snapToGrid="0">
      <p:cViewPr varScale="1">
        <p:scale>
          <a:sx n="79" d="100"/>
          <a:sy n="79" d="100"/>
        </p:scale>
        <p:origin x="-1932" y="-96"/>
      </p:cViewPr>
      <p:guideLst>
        <p:guide orient="horz" pos="3024"/>
        <p:guide pos="2304"/>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cat>
            <c:strRef>
              <c:f>Sheet1!$A$2:$A$7</c:f>
              <c:strCache>
                <c:ptCount val="6"/>
                <c:pt idx="0">
                  <c:v>Allowed Values</c:v>
                </c:pt>
                <c:pt idx="1">
                  <c:v>Identity</c:v>
                </c:pt>
                <c:pt idx="2">
                  <c:v>Sign</c:v>
                </c:pt>
                <c:pt idx="3">
                  <c:v>Hierarchy </c:v>
                </c:pt>
                <c:pt idx="4">
                  <c:v>Manual (single-table)</c:v>
                </c:pt>
                <c:pt idx="5">
                  <c:v>Manual (multi-table)</c:v>
                </c:pt>
              </c:strCache>
            </c:strRef>
          </c:cat>
          <c:val>
            <c:numRef>
              <c:f>Sheet1!$B$2:$B$7</c:f>
              <c:numCache>
                <c:formatCode>General</c:formatCode>
                <c:ptCount val="6"/>
                <c:pt idx="0">
                  <c:v>23</c:v>
                </c:pt>
                <c:pt idx="1">
                  <c:v>215</c:v>
                </c:pt>
                <c:pt idx="2">
                  <c:v>329</c:v>
                </c:pt>
                <c:pt idx="3">
                  <c:v>157</c:v>
                </c:pt>
                <c:pt idx="4">
                  <c:v>567</c:v>
                </c:pt>
                <c:pt idx="5">
                  <c:v>692</c:v>
                </c:pt>
              </c:numCache>
            </c:numRef>
          </c:val>
        </c:ser>
        <c:dLbls>
          <c:showLegendKey val="0"/>
          <c:showVal val="0"/>
          <c:showCatName val="0"/>
          <c:showSerName val="0"/>
          <c:showPercent val="0"/>
          <c:showBubbleSize val="0"/>
          <c:showLeaderLines val="1"/>
        </c:dLbls>
        <c:firstSliceAng val="0"/>
      </c:pieChart>
    </c:plotArea>
    <c:legend>
      <c:legendPos val="r"/>
      <c:layout>
        <c:manualLayout>
          <c:xMode val="edge"/>
          <c:yMode val="edge"/>
          <c:x val="0.56639601289643038"/>
          <c:y val="5.5343189522725558E-2"/>
          <c:w val="0.42577364452608185"/>
          <c:h val="0.88931362095454891"/>
        </c:manualLayout>
      </c:layout>
      <c:overlay val="0"/>
      <c:txPr>
        <a:bodyPr/>
        <a:lstStyle/>
        <a:p>
          <a:pPr>
            <a:defRPr sz="2800"/>
          </a:pPr>
          <a:endParaRPr lang="en-US"/>
        </a:p>
      </c:txPr>
    </c:legend>
    <c:plotVisOnly val="1"/>
    <c:dispBlanksAs val="gap"/>
    <c:showDLblsOverMax val="0"/>
  </c:chart>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defTabSz="981709" fontAlgn="auto">
              <a:spcBef>
                <a:spcPts val="0"/>
              </a:spcBef>
              <a:spcAft>
                <a:spcPts val="0"/>
              </a:spcAft>
              <a:defRPr sz="1200">
                <a:latin typeface="+mn-lt"/>
                <a:cs typeface="+mn-cs"/>
              </a:defRPr>
            </a:lvl1pPr>
          </a:lstStyle>
          <a:p>
            <a:pPr>
              <a:defRPr/>
            </a:pPr>
            <a:endParaRPr lang="en-GB"/>
          </a:p>
        </p:txBody>
      </p:sp>
      <p:sp>
        <p:nvSpPr>
          <p:cNvPr id="3" name="Date Placeholder 2"/>
          <p:cNvSpPr>
            <a:spLocks noGrp="1"/>
          </p:cNvSpPr>
          <p:nvPr>
            <p:ph type="dt" sz="quarter" idx="1"/>
          </p:nvPr>
        </p:nvSpPr>
        <p:spPr>
          <a:xfrm>
            <a:off x="4143375" y="0"/>
            <a:ext cx="3170238" cy="479425"/>
          </a:xfrm>
          <a:prstGeom prst="rect">
            <a:avLst/>
          </a:prstGeom>
        </p:spPr>
        <p:txBody>
          <a:bodyPr vert="horz" lIns="91440" tIns="45720" rIns="91440" bIns="45720" rtlCol="0"/>
          <a:lstStyle>
            <a:lvl1pPr algn="r" defTabSz="981709" fontAlgn="auto">
              <a:spcBef>
                <a:spcPts val="0"/>
              </a:spcBef>
              <a:spcAft>
                <a:spcPts val="0"/>
              </a:spcAft>
              <a:defRPr sz="1200" smtClean="0">
                <a:latin typeface="+mn-lt"/>
                <a:cs typeface="+mn-cs"/>
              </a:defRPr>
            </a:lvl1pPr>
          </a:lstStyle>
          <a:p>
            <a:pPr>
              <a:defRPr/>
            </a:pPr>
            <a:fld id="{4F68D40A-30FD-4653-840E-5408AF823A61}" type="datetimeFigureOut">
              <a:rPr lang="en-GB"/>
              <a:pPr>
                <a:defRPr/>
              </a:pPr>
              <a:t>10/12/2013</a:t>
            </a:fld>
            <a:endParaRPr lang="en-GB"/>
          </a:p>
        </p:txBody>
      </p:sp>
      <p:sp>
        <p:nvSpPr>
          <p:cNvPr id="4" name="Footer Placeholder 3"/>
          <p:cNvSpPr>
            <a:spLocks noGrp="1"/>
          </p:cNvSpPr>
          <p:nvPr>
            <p:ph type="ftr" sz="quarter" idx="2"/>
          </p:nvPr>
        </p:nvSpPr>
        <p:spPr>
          <a:xfrm>
            <a:off x="0" y="9120188"/>
            <a:ext cx="3170238" cy="479425"/>
          </a:xfrm>
          <a:prstGeom prst="rect">
            <a:avLst/>
          </a:prstGeom>
        </p:spPr>
        <p:txBody>
          <a:bodyPr vert="horz" lIns="91440" tIns="45720" rIns="91440" bIns="45720" rtlCol="0" anchor="b"/>
          <a:lstStyle>
            <a:lvl1pPr algn="l" defTabSz="981709" fontAlgn="auto">
              <a:spcBef>
                <a:spcPts val="0"/>
              </a:spcBef>
              <a:spcAft>
                <a:spcPts val="0"/>
              </a:spcAft>
              <a:defRPr sz="1200">
                <a:latin typeface="+mn-lt"/>
                <a:cs typeface="+mn-cs"/>
              </a:defRPr>
            </a:lvl1pPr>
          </a:lstStyle>
          <a:p>
            <a:pPr>
              <a:defRPr/>
            </a:pPr>
            <a:endParaRPr lang="en-GB"/>
          </a:p>
        </p:txBody>
      </p:sp>
      <p:sp>
        <p:nvSpPr>
          <p:cNvPr id="5" name="Slide Number Placeholder 4"/>
          <p:cNvSpPr>
            <a:spLocks noGrp="1"/>
          </p:cNvSpPr>
          <p:nvPr>
            <p:ph type="sldNum" sz="quarter" idx="3"/>
          </p:nvPr>
        </p:nvSpPr>
        <p:spPr>
          <a:xfrm>
            <a:off x="4143375" y="9120188"/>
            <a:ext cx="3170238" cy="479425"/>
          </a:xfrm>
          <a:prstGeom prst="rect">
            <a:avLst/>
          </a:prstGeom>
        </p:spPr>
        <p:txBody>
          <a:bodyPr vert="horz" lIns="91440" tIns="45720" rIns="91440" bIns="45720" rtlCol="0" anchor="b"/>
          <a:lstStyle>
            <a:lvl1pPr algn="r" defTabSz="981709" fontAlgn="auto">
              <a:spcBef>
                <a:spcPts val="0"/>
              </a:spcBef>
              <a:spcAft>
                <a:spcPts val="0"/>
              </a:spcAft>
              <a:defRPr sz="1200" smtClean="0">
                <a:latin typeface="+mn-lt"/>
                <a:cs typeface="+mn-cs"/>
              </a:defRPr>
            </a:lvl1pPr>
          </a:lstStyle>
          <a:p>
            <a:pPr>
              <a:defRPr/>
            </a:pPr>
            <a:fld id="{00112968-0B69-4F48-A903-E086B01540AA}" type="slidenum">
              <a:rPr lang="en-GB"/>
              <a:pPr>
                <a:defRPr/>
              </a:pPr>
              <a:t>‹#›</a:t>
            </a:fld>
            <a:endParaRPr lang="en-GB"/>
          </a:p>
        </p:txBody>
      </p:sp>
    </p:spTree>
    <p:extLst>
      <p:ext uri="{BB962C8B-B14F-4D97-AF65-F5344CB8AC3E}">
        <p14:creationId xmlns:p14="http://schemas.microsoft.com/office/powerpoint/2010/main" val="25206934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6661" tIns="48331" rIns="96661" bIns="48331" rtlCol="0"/>
          <a:lstStyle>
            <a:lvl1pPr algn="l" defTabSz="981709" fontAlgn="auto">
              <a:spcBef>
                <a:spcPts val="0"/>
              </a:spcBef>
              <a:spcAft>
                <a:spcPts val="0"/>
              </a:spcAft>
              <a:defRPr sz="1300">
                <a:latin typeface="+mn-lt"/>
                <a:cs typeface="+mn-cs"/>
              </a:defRPr>
            </a:lvl1pPr>
          </a:lstStyle>
          <a:p>
            <a:pPr>
              <a:defRPr/>
            </a:pPr>
            <a:endParaRPr lang="en-GB"/>
          </a:p>
        </p:txBody>
      </p:sp>
      <p:sp>
        <p:nvSpPr>
          <p:cNvPr id="3" name="Date Placeholder 2"/>
          <p:cNvSpPr>
            <a:spLocks noGrp="1"/>
          </p:cNvSpPr>
          <p:nvPr>
            <p:ph type="dt" idx="1"/>
          </p:nvPr>
        </p:nvSpPr>
        <p:spPr>
          <a:xfrm>
            <a:off x="4143375" y="0"/>
            <a:ext cx="3170238" cy="479425"/>
          </a:xfrm>
          <a:prstGeom prst="rect">
            <a:avLst/>
          </a:prstGeom>
        </p:spPr>
        <p:txBody>
          <a:bodyPr vert="horz" lIns="96661" tIns="48331" rIns="96661" bIns="48331" rtlCol="0"/>
          <a:lstStyle>
            <a:lvl1pPr algn="r" defTabSz="981709" fontAlgn="auto">
              <a:spcBef>
                <a:spcPts val="0"/>
              </a:spcBef>
              <a:spcAft>
                <a:spcPts val="0"/>
              </a:spcAft>
              <a:defRPr sz="1300" smtClean="0">
                <a:latin typeface="+mn-lt"/>
                <a:cs typeface="+mn-cs"/>
              </a:defRPr>
            </a:lvl1pPr>
          </a:lstStyle>
          <a:p>
            <a:pPr>
              <a:defRPr/>
            </a:pPr>
            <a:fld id="{05203A8D-BBE7-40A6-AFCE-954F303E5184}" type="datetimeFigureOut">
              <a:rPr lang="en-GB"/>
              <a:pPr>
                <a:defRPr/>
              </a:pPr>
              <a:t>10/12/2013</a:t>
            </a:fld>
            <a:endParaRPr lang="en-GB"/>
          </a:p>
        </p:txBody>
      </p:sp>
      <p:sp>
        <p:nvSpPr>
          <p:cNvPr id="4" name="Slide Image Placeholder 3"/>
          <p:cNvSpPr>
            <a:spLocks noGrp="1" noRot="1" noChangeAspect="1"/>
          </p:cNvSpPr>
          <p:nvPr>
            <p:ph type="sldImg" idx="2"/>
          </p:nvPr>
        </p:nvSpPr>
        <p:spPr>
          <a:xfrm>
            <a:off x="1112838" y="720725"/>
            <a:ext cx="5089525" cy="3600450"/>
          </a:xfrm>
          <a:prstGeom prst="rect">
            <a:avLst/>
          </a:prstGeom>
          <a:noFill/>
          <a:ln w="12700">
            <a:solidFill>
              <a:prstClr val="black"/>
            </a:solidFill>
          </a:ln>
        </p:spPr>
        <p:txBody>
          <a:bodyPr vert="horz" lIns="96661" tIns="48331" rIns="96661" bIns="48331" rtlCol="0" anchor="ctr"/>
          <a:lstStyle/>
          <a:p>
            <a:pPr lvl="0"/>
            <a:endParaRPr lang="en-GB" noProof="0"/>
          </a:p>
        </p:txBody>
      </p:sp>
      <p:sp>
        <p:nvSpPr>
          <p:cNvPr id="5" name="Notes Placeholder 4"/>
          <p:cNvSpPr>
            <a:spLocks noGrp="1"/>
          </p:cNvSpPr>
          <p:nvPr>
            <p:ph type="body" sz="quarter" idx="3"/>
          </p:nvPr>
        </p:nvSpPr>
        <p:spPr>
          <a:xfrm>
            <a:off x="731838" y="4560888"/>
            <a:ext cx="5851525" cy="4319587"/>
          </a:xfrm>
          <a:prstGeom prst="rect">
            <a:avLst/>
          </a:prstGeom>
        </p:spPr>
        <p:txBody>
          <a:bodyPr vert="horz" lIns="96661" tIns="48331" rIns="96661" bIns="48331"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6" name="Footer Placeholder 5"/>
          <p:cNvSpPr>
            <a:spLocks noGrp="1"/>
          </p:cNvSpPr>
          <p:nvPr>
            <p:ph type="ftr" sz="quarter" idx="4"/>
          </p:nvPr>
        </p:nvSpPr>
        <p:spPr>
          <a:xfrm>
            <a:off x="0" y="9120188"/>
            <a:ext cx="3170238" cy="479425"/>
          </a:xfrm>
          <a:prstGeom prst="rect">
            <a:avLst/>
          </a:prstGeom>
        </p:spPr>
        <p:txBody>
          <a:bodyPr vert="horz" lIns="96661" tIns="48331" rIns="96661" bIns="48331" rtlCol="0" anchor="b"/>
          <a:lstStyle>
            <a:lvl1pPr algn="l" defTabSz="981709" fontAlgn="auto">
              <a:spcBef>
                <a:spcPts val="0"/>
              </a:spcBef>
              <a:spcAft>
                <a:spcPts val="0"/>
              </a:spcAft>
              <a:defRPr sz="1300">
                <a:latin typeface="+mn-lt"/>
                <a:cs typeface="+mn-cs"/>
              </a:defRPr>
            </a:lvl1pPr>
          </a:lstStyle>
          <a:p>
            <a:pPr>
              <a:defRPr/>
            </a:pPr>
            <a:endParaRPr lang="en-GB"/>
          </a:p>
        </p:txBody>
      </p:sp>
      <p:sp>
        <p:nvSpPr>
          <p:cNvPr id="7" name="Slide Number Placeholder 6"/>
          <p:cNvSpPr>
            <a:spLocks noGrp="1"/>
          </p:cNvSpPr>
          <p:nvPr>
            <p:ph type="sldNum" sz="quarter" idx="5"/>
          </p:nvPr>
        </p:nvSpPr>
        <p:spPr>
          <a:xfrm>
            <a:off x="4143375" y="9120188"/>
            <a:ext cx="3170238" cy="479425"/>
          </a:xfrm>
          <a:prstGeom prst="rect">
            <a:avLst/>
          </a:prstGeom>
        </p:spPr>
        <p:txBody>
          <a:bodyPr vert="horz" lIns="96661" tIns="48331" rIns="96661" bIns="48331" rtlCol="0" anchor="b"/>
          <a:lstStyle>
            <a:lvl1pPr algn="r" defTabSz="981709" fontAlgn="auto">
              <a:spcBef>
                <a:spcPts val="0"/>
              </a:spcBef>
              <a:spcAft>
                <a:spcPts val="0"/>
              </a:spcAft>
              <a:defRPr sz="1300" smtClean="0">
                <a:latin typeface="+mn-lt"/>
                <a:cs typeface="+mn-cs"/>
              </a:defRPr>
            </a:lvl1pPr>
          </a:lstStyle>
          <a:p>
            <a:pPr>
              <a:defRPr/>
            </a:pPr>
            <a:fld id="{75A6F65F-5C73-47D7-B6C9-26E51B291EF9}" type="slidenum">
              <a:rPr lang="en-GB"/>
              <a:pPr>
                <a:defRPr/>
              </a:pPr>
              <a:t>‹#›</a:t>
            </a:fld>
            <a:endParaRPr lang="en-GB"/>
          </a:p>
        </p:txBody>
      </p:sp>
    </p:spTree>
    <p:extLst>
      <p:ext uri="{BB962C8B-B14F-4D97-AF65-F5344CB8AC3E}">
        <p14:creationId xmlns:p14="http://schemas.microsoft.com/office/powerpoint/2010/main" val="292533013"/>
      </p:ext>
    </p:extLst>
  </p:cSld>
  <p:clrMap bg1="lt1" tx1="dk1" bg2="lt2" tx2="dk2" accent1="accent1" accent2="accent2" accent3="accent3" accent4="accent4" accent5="accent5" accent6="accent6" hlink="hlink" folHlink="folHlink"/>
  <p:notesStyle>
    <a:lvl1pPr algn="l" defTabSz="912813" rtl="0" fontAlgn="base">
      <a:spcBef>
        <a:spcPct val="30000"/>
      </a:spcBef>
      <a:spcAft>
        <a:spcPct val="0"/>
      </a:spcAft>
      <a:defRPr sz="1300" kern="1200">
        <a:solidFill>
          <a:schemeClr val="tx1"/>
        </a:solidFill>
        <a:latin typeface="+mn-lt"/>
        <a:ea typeface="+mn-ea"/>
        <a:cs typeface="+mn-cs"/>
      </a:defRPr>
    </a:lvl1pPr>
    <a:lvl2pPr marL="455613" algn="l" defTabSz="912813" rtl="0" fontAlgn="base">
      <a:spcBef>
        <a:spcPct val="30000"/>
      </a:spcBef>
      <a:spcAft>
        <a:spcPct val="0"/>
      </a:spcAft>
      <a:defRPr sz="1300" kern="1200">
        <a:solidFill>
          <a:schemeClr val="tx1"/>
        </a:solidFill>
        <a:latin typeface="+mn-lt"/>
        <a:ea typeface="+mn-ea"/>
        <a:cs typeface="+mn-cs"/>
      </a:defRPr>
    </a:lvl2pPr>
    <a:lvl3pPr marL="912813" algn="l" defTabSz="912813" rtl="0" fontAlgn="base">
      <a:spcBef>
        <a:spcPct val="30000"/>
      </a:spcBef>
      <a:spcAft>
        <a:spcPct val="0"/>
      </a:spcAft>
      <a:defRPr sz="1300" kern="1200">
        <a:solidFill>
          <a:schemeClr val="tx1"/>
        </a:solidFill>
        <a:latin typeface="+mn-lt"/>
        <a:ea typeface="+mn-ea"/>
        <a:cs typeface="+mn-cs"/>
      </a:defRPr>
    </a:lvl3pPr>
    <a:lvl4pPr marL="1370013" algn="l" defTabSz="912813" rtl="0" fontAlgn="base">
      <a:spcBef>
        <a:spcPct val="30000"/>
      </a:spcBef>
      <a:spcAft>
        <a:spcPct val="0"/>
      </a:spcAft>
      <a:defRPr sz="1300" kern="1200">
        <a:solidFill>
          <a:schemeClr val="tx1"/>
        </a:solidFill>
        <a:latin typeface="+mn-lt"/>
        <a:ea typeface="+mn-ea"/>
        <a:cs typeface="+mn-cs"/>
      </a:defRPr>
    </a:lvl4pPr>
    <a:lvl5pPr marL="1827213" algn="l" defTabSz="912813" rtl="0" fontAlgn="base">
      <a:spcBef>
        <a:spcPct val="30000"/>
      </a:spcBef>
      <a:spcAft>
        <a:spcPct val="0"/>
      </a:spcAft>
      <a:defRPr sz="1300" kern="1200">
        <a:solidFill>
          <a:schemeClr val="tx1"/>
        </a:solidFill>
        <a:latin typeface="+mn-lt"/>
        <a:ea typeface="+mn-ea"/>
        <a:cs typeface="+mn-cs"/>
      </a:defRPr>
    </a:lvl5pPr>
    <a:lvl6pPr marL="2285597" algn="l" defTabSz="914239" rtl="0" eaLnBrk="1" latinLnBrk="0" hangingPunct="1">
      <a:defRPr sz="1300" kern="1200">
        <a:solidFill>
          <a:schemeClr val="tx1"/>
        </a:solidFill>
        <a:latin typeface="+mn-lt"/>
        <a:ea typeface="+mn-ea"/>
        <a:cs typeface="+mn-cs"/>
      </a:defRPr>
    </a:lvl6pPr>
    <a:lvl7pPr marL="2742716" algn="l" defTabSz="914239" rtl="0" eaLnBrk="1" latinLnBrk="0" hangingPunct="1">
      <a:defRPr sz="1300" kern="1200">
        <a:solidFill>
          <a:schemeClr val="tx1"/>
        </a:solidFill>
        <a:latin typeface="+mn-lt"/>
        <a:ea typeface="+mn-ea"/>
        <a:cs typeface="+mn-cs"/>
      </a:defRPr>
    </a:lvl7pPr>
    <a:lvl8pPr marL="3199836" algn="l" defTabSz="914239" rtl="0" eaLnBrk="1" latinLnBrk="0" hangingPunct="1">
      <a:defRPr sz="1300" kern="1200">
        <a:solidFill>
          <a:schemeClr val="tx1"/>
        </a:solidFill>
        <a:latin typeface="+mn-lt"/>
        <a:ea typeface="+mn-ea"/>
        <a:cs typeface="+mn-cs"/>
      </a:defRPr>
    </a:lvl8pPr>
    <a:lvl9pPr marL="3656954" algn="l" defTabSz="914239"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Why rules rather than data types?</a:t>
            </a:r>
          </a:p>
          <a:p>
            <a:r>
              <a:rPr lang="en-GB" dirty="0" smtClean="0"/>
              <a:t>Data</a:t>
            </a:r>
            <a:r>
              <a:rPr lang="en-GB" baseline="0" dirty="0" smtClean="0"/>
              <a:t> type problems tend to get thrown by xml parsing, output and interpretation of errors by tools is tricky.</a:t>
            </a:r>
          </a:p>
          <a:p>
            <a:r>
              <a:rPr lang="en-GB" baseline="0" dirty="0" smtClean="0"/>
              <a:t>Data types are pretty fundamental – correcting a mistake is tricky, and causes more change in the production process.</a:t>
            </a:r>
            <a:endParaRPr lang="en-GB" dirty="0"/>
          </a:p>
        </p:txBody>
      </p:sp>
      <p:sp>
        <p:nvSpPr>
          <p:cNvPr id="4" name="Slide Number Placeholder 3"/>
          <p:cNvSpPr>
            <a:spLocks noGrp="1"/>
          </p:cNvSpPr>
          <p:nvPr>
            <p:ph type="sldNum" sz="quarter" idx="10"/>
          </p:nvPr>
        </p:nvSpPr>
        <p:spPr/>
        <p:txBody>
          <a:bodyPr/>
          <a:lstStyle/>
          <a:p>
            <a:pPr>
              <a:defRPr/>
            </a:pPr>
            <a:fld id="{75A6F65F-5C73-47D7-B6C9-26E51B291EF9}" type="slidenum">
              <a:rPr lang="en-GB" smtClean="0"/>
              <a:pPr>
                <a:defRPr/>
              </a:pPr>
              <a:t>31</a:t>
            </a:fld>
            <a:endParaRPr lang="en-GB"/>
          </a:p>
        </p:txBody>
      </p:sp>
    </p:spTree>
    <p:extLst>
      <p:ext uri="{BB962C8B-B14F-4D97-AF65-F5344CB8AC3E}">
        <p14:creationId xmlns:p14="http://schemas.microsoft.com/office/powerpoint/2010/main" val="13174473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There</a:t>
            </a:r>
            <a:r>
              <a:rPr lang="en-GB" baseline="0" dirty="0" smtClean="0"/>
              <a:t> is a mechanism at the XML level, but for various reasons there are disadvantages to using this in XBRL</a:t>
            </a:r>
          </a:p>
          <a:p>
            <a:r>
              <a:rPr lang="en-GB" baseline="0" dirty="0" smtClean="0"/>
              <a:t>Mostly schema validation failures tend to be handled in a dramatic, stop–dead fashion,</a:t>
            </a:r>
            <a:endParaRPr lang="en-GB" dirty="0"/>
          </a:p>
        </p:txBody>
      </p:sp>
      <p:sp>
        <p:nvSpPr>
          <p:cNvPr id="4" name="Slide Number Placeholder 3"/>
          <p:cNvSpPr>
            <a:spLocks noGrp="1"/>
          </p:cNvSpPr>
          <p:nvPr>
            <p:ph type="sldNum" sz="quarter" idx="10"/>
          </p:nvPr>
        </p:nvSpPr>
        <p:spPr/>
        <p:txBody>
          <a:bodyPr/>
          <a:lstStyle/>
          <a:p>
            <a:pPr>
              <a:defRPr/>
            </a:pPr>
            <a:fld id="{75A6F65F-5C73-47D7-B6C9-26E51B291EF9}" type="slidenum">
              <a:rPr lang="en-GB" smtClean="0"/>
              <a:pPr>
                <a:defRPr/>
              </a:pPr>
              <a:t>38</a:t>
            </a:fld>
            <a:endParaRPr lang="en-GB"/>
          </a:p>
        </p:txBody>
      </p:sp>
    </p:spTree>
    <p:extLst>
      <p:ext uri="{BB962C8B-B14F-4D97-AF65-F5344CB8AC3E}">
        <p14:creationId xmlns:p14="http://schemas.microsoft.com/office/powerpoint/2010/main" val="1724254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Not implemented</a:t>
            </a:r>
          </a:p>
          <a:p>
            <a:r>
              <a:rPr lang="en-GB" dirty="0" smtClean="0"/>
              <a:t>ID</a:t>
            </a:r>
          </a:p>
          <a:p>
            <a:r>
              <a:rPr lang="en-GB" dirty="0" smtClean="0"/>
              <a:t>If value</a:t>
            </a:r>
            <a:r>
              <a:rPr lang="en-GB" baseline="0" dirty="0" smtClean="0"/>
              <a:t> missing</a:t>
            </a:r>
          </a:p>
          <a:p>
            <a:r>
              <a:rPr lang="en-GB" baseline="0" dirty="0" smtClean="0"/>
              <a:t>Tables</a:t>
            </a:r>
          </a:p>
          <a:p>
            <a:r>
              <a:rPr lang="en-GB" baseline="0" dirty="0" smtClean="0"/>
              <a:t>Type</a:t>
            </a:r>
            <a:endParaRPr lang="en-GB" dirty="0"/>
          </a:p>
        </p:txBody>
      </p:sp>
      <p:sp>
        <p:nvSpPr>
          <p:cNvPr id="4" name="Slide Number Placeholder 3"/>
          <p:cNvSpPr>
            <a:spLocks noGrp="1"/>
          </p:cNvSpPr>
          <p:nvPr>
            <p:ph type="sldNum" sz="quarter" idx="10"/>
          </p:nvPr>
        </p:nvSpPr>
        <p:spPr/>
        <p:txBody>
          <a:bodyPr/>
          <a:lstStyle/>
          <a:p>
            <a:pPr>
              <a:defRPr/>
            </a:pPr>
            <a:fld id="{75A6F65F-5C73-47D7-B6C9-26E51B291EF9}" type="slidenum">
              <a:rPr lang="en-GB" smtClean="0"/>
              <a:pPr>
                <a:defRPr/>
              </a:pPr>
              <a:t>41</a:t>
            </a:fld>
            <a:endParaRPr lang="en-GB"/>
          </a:p>
        </p:txBody>
      </p:sp>
    </p:spTree>
    <p:extLst>
      <p:ext uri="{BB962C8B-B14F-4D97-AF65-F5344CB8AC3E}">
        <p14:creationId xmlns:p14="http://schemas.microsoft.com/office/powerpoint/2010/main" val="32159281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Main area</a:t>
            </a:r>
          </a:p>
          <a:p>
            <a:r>
              <a:rPr lang="en-GB" dirty="0" smtClean="0"/>
              <a:t>Navigation are</a:t>
            </a:r>
          </a:p>
          <a:p>
            <a:r>
              <a:rPr lang="en-GB" dirty="0" smtClean="0"/>
              <a:t>Property</a:t>
            </a:r>
            <a:r>
              <a:rPr lang="en-GB" baseline="0" dirty="0" smtClean="0"/>
              <a:t> area</a:t>
            </a:r>
          </a:p>
          <a:p>
            <a:r>
              <a:rPr lang="en-GB" baseline="0" dirty="0" smtClean="0"/>
              <a:t>Messages</a:t>
            </a:r>
            <a:endParaRPr lang="en-GB" dirty="0"/>
          </a:p>
        </p:txBody>
      </p:sp>
      <p:sp>
        <p:nvSpPr>
          <p:cNvPr id="4" name="Slide Number Placeholder 3"/>
          <p:cNvSpPr>
            <a:spLocks noGrp="1"/>
          </p:cNvSpPr>
          <p:nvPr>
            <p:ph type="sldNum" sz="quarter" idx="10"/>
          </p:nvPr>
        </p:nvSpPr>
        <p:spPr/>
        <p:txBody>
          <a:bodyPr/>
          <a:lstStyle/>
          <a:p>
            <a:pPr>
              <a:defRPr/>
            </a:pPr>
            <a:fld id="{75A6F65F-5C73-47D7-B6C9-26E51B291EF9}" type="slidenum">
              <a:rPr lang="en-GB" smtClean="0"/>
              <a:pPr>
                <a:defRPr/>
              </a:pPr>
              <a:t>54</a:t>
            </a:fld>
            <a:endParaRPr lang="en-GB"/>
          </a:p>
        </p:txBody>
      </p:sp>
    </p:spTree>
    <p:extLst>
      <p:ext uri="{BB962C8B-B14F-4D97-AF65-F5344CB8AC3E}">
        <p14:creationId xmlns:p14="http://schemas.microsoft.com/office/powerpoint/2010/main" val="247458838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TextBox 3"/>
          <p:cNvSpPr txBox="1"/>
          <p:nvPr/>
        </p:nvSpPr>
        <p:spPr>
          <a:xfrm>
            <a:off x="493713" y="7126288"/>
            <a:ext cx="2687637" cy="128587"/>
          </a:xfrm>
          <a:prstGeom prst="rect">
            <a:avLst/>
          </a:prstGeom>
          <a:noFill/>
        </p:spPr>
        <p:txBody>
          <a:bodyPr wrap="none" lIns="0" tIns="0" rIns="0" bIns="0">
            <a:spAutoFit/>
          </a:bodyPr>
          <a:lstStyle/>
          <a:p>
            <a:pPr defTabSz="981709" fontAlgn="auto">
              <a:lnSpc>
                <a:spcPts val="1000"/>
              </a:lnSpc>
              <a:spcBef>
                <a:spcPts val="0"/>
              </a:spcBef>
              <a:spcAft>
                <a:spcPts val="0"/>
              </a:spcAft>
              <a:defRPr/>
            </a:pPr>
            <a:r>
              <a:rPr lang="en-US" sz="1200" b="1" dirty="0">
                <a:solidFill>
                  <a:schemeClr val="accent2"/>
                </a:solidFill>
                <a:latin typeface="+mn-lt"/>
                <a:cs typeface="+mn-cs"/>
              </a:rPr>
              <a:t>© EBA </a:t>
            </a:r>
            <a:r>
              <a:rPr lang="en-US" sz="1200" b="1" dirty="0">
                <a:solidFill>
                  <a:srgbClr val="F99D3E"/>
                </a:solidFill>
                <a:latin typeface="+mn-lt"/>
                <a:cs typeface="+mn-cs"/>
              </a:rPr>
              <a:t>|</a:t>
            </a:r>
            <a:r>
              <a:rPr lang="en-US" sz="1200" b="1" dirty="0">
                <a:solidFill>
                  <a:schemeClr val="accent2"/>
                </a:solidFill>
                <a:latin typeface="+mn-lt"/>
                <a:cs typeface="+mn-cs"/>
              </a:rPr>
              <a:t> European Banking Authority</a:t>
            </a:r>
          </a:p>
        </p:txBody>
      </p:sp>
      <p:pic>
        <p:nvPicPr>
          <p:cNvPr id="5" name="Picture 7" descr="Picture1.jpg"/>
          <p:cNvPicPr>
            <a:picLocks noChangeAspect="1"/>
          </p:cNvPicPr>
          <p:nvPr userDrawn="1"/>
        </p:nvPicPr>
        <p:blipFill>
          <a:blip r:embed="rId2"/>
          <a:srcRect/>
          <a:stretch>
            <a:fillRect/>
          </a:stretch>
        </p:blipFill>
        <p:spPr bwMode="auto">
          <a:xfrm>
            <a:off x="492125" y="590550"/>
            <a:ext cx="3657600" cy="1725613"/>
          </a:xfrm>
          <a:prstGeom prst="rect">
            <a:avLst/>
          </a:prstGeom>
          <a:noFill/>
          <a:ln w="9525">
            <a:noFill/>
            <a:miter lim="800000"/>
            <a:headEnd/>
            <a:tailEnd/>
          </a:ln>
        </p:spPr>
      </p:pic>
      <p:sp>
        <p:nvSpPr>
          <p:cNvPr id="2" name="Title 1"/>
          <p:cNvSpPr>
            <a:spLocks noGrp="1"/>
          </p:cNvSpPr>
          <p:nvPr>
            <p:ph type="ctrTitle"/>
          </p:nvPr>
        </p:nvSpPr>
        <p:spPr>
          <a:xfrm>
            <a:off x="503608" y="3270605"/>
            <a:ext cx="7723641" cy="838816"/>
          </a:xfrm>
        </p:spPr>
        <p:txBody>
          <a:bodyPr anchor="t"/>
          <a:lstStyle>
            <a:lvl1pPr>
              <a:defRPr>
                <a:solidFill>
                  <a:schemeClr val="accent1"/>
                </a:solidFill>
              </a:defRPr>
            </a:lvl1pPr>
          </a:lstStyle>
          <a:p>
            <a:r>
              <a:rPr lang="en-US" smtClean="0"/>
              <a:t>Click to edit Master title style</a:t>
            </a:r>
            <a:endParaRPr lang="en-GB" dirty="0"/>
          </a:p>
        </p:txBody>
      </p:sp>
      <p:sp>
        <p:nvSpPr>
          <p:cNvPr id="3" name="Subtitle 2"/>
          <p:cNvSpPr>
            <a:spLocks noGrp="1"/>
          </p:cNvSpPr>
          <p:nvPr>
            <p:ph type="subTitle" idx="1"/>
          </p:nvPr>
        </p:nvSpPr>
        <p:spPr>
          <a:xfrm>
            <a:off x="503608" y="4285201"/>
            <a:ext cx="5581196" cy="1158167"/>
          </a:xfrm>
          <a:prstGeom prst="rect">
            <a:avLst/>
          </a:prstGeom>
        </p:spPr>
        <p:txBody>
          <a:bodyPr/>
          <a:lstStyle>
            <a:lvl1pPr marL="0" indent="0" algn="l">
              <a:lnSpc>
                <a:spcPts val="2100"/>
              </a:lnSpc>
              <a:buNone/>
              <a:defRPr sz="1800" b="0" baseline="0">
                <a:solidFill>
                  <a:schemeClr val="accent2"/>
                </a:solidFill>
                <a:latin typeface="+mj-lt"/>
              </a:defRPr>
            </a:lvl1pPr>
            <a:lvl2pPr marL="490855" indent="0" algn="ctr">
              <a:buNone/>
              <a:defRPr>
                <a:solidFill>
                  <a:schemeClr val="tx1">
                    <a:tint val="75000"/>
                  </a:schemeClr>
                </a:solidFill>
              </a:defRPr>
            </a:lvl2pPr>
            <a:lvl3pPr marL="981709" indent="0" algn="ctr">
              <a:buNone/>
              <a:defRPr>
                <a:solidFill>
                  <a:schemeClr val="tx1">
                    <a:tint val="75000"/>
                  </a:schemeClr>
                </a:solidFill>
              </a:defRPr>
            </a:lvl3pPr>
            <a:lvl4pPr marL="1472564" indent="0" algn="ctr">
              <a:buNone/>
              <a:defRPr>
                <a:solidFill>
                  <a:schemeClr val="tx1">
                    <a:tint val="75000"/>
                  </a:schemeClr>
                </a:solidFill>
              </a:defRPr>
            </a:lvl4pPr>
            <a:lvl5pPr marL="1963418" indent="0" algn="ctr">
              <a:buNone/>
              <a:defRPr>
                <a:solidFill>
                  <a:schemeClr val="tx1">
                    <a:tint val="75000"/>
                  </a:schemeClr>
                </a:solidFill>
              </a:defRPr>
            </a:lvl5pPr>
            <a:lvl6pPr marL="2454274" indent="0" algn="ctr">
              <a:buNone/>
              <a:defRPr>
                <a:solidFill>
                  <a:schemeClr val="tx1">
                    <a:tint val="75000"/>
                  </a:schemeClr>
                </a:solidFill>
              </a:defRPr>
            </a:lvl6pPr>
            <a:lvl7pPr marL="2945128" indent="0" algn="ctr">
              <a:buNone/>
              <a:defRPr>
                <a:solidFill>
                  <a:schemeClr val="tx1">
                    <a:tint val="75000"/>
                  </a:schemeClr>
                </a:solidFill>
              </a:defRPr>
            </a:lvl7pPr>
            <a:lvl8pPr marL="3435983" indent="0" algn="ctr">
              <a:buNone/>
              <a:defRPr>
                <a:solidFill>
                  <a:schemeClr val="tx1">
                    <a:tint val="75000"/>
                  </a:schemeClr>
                </a:solidFill>
              </a:defRPr>
            </a:lvl8pPr>
            <a:lvl9pPr marL="3926838" indent="0" algn="ctr">
              <a:buNone/>
              <a:defRPr>
                <a:solidFill>
                  <a:schemeClr val="tx1">
                    <a:tint val="75000"/>
                  </a:schemeClr>
                </a:solidFill>
              </a:defRPr>
            </a:lvl9pPr>
          </a:lstStyle>
          <a:p>
            <a:r>
              <a:rPr lang="en-US" smtClean="0"/>
              <a:t>Click to edit Master subtitle style</a:t>
            </a:r>
            <a:endParaRPr lang="en-GB"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ontact">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491639" y="491786"/>
            <a:ext cx="9624060" cy="412752"/>
          </a:xfrm>
          <a:prstGeom prst="rect">
            <a:avLst/>
          </a:prstGeom>
        </p:spPr>
        <p:txBody>
          <a:bodyPr rtlCol="0">
            <a:noAutofit/>
          </a:bodyPr>
          <a:lstStyle/>
          <a:p>
            <a:r>
              <a:rPr lang="en-US" smtClean="0"/>
              <a:t>Click to edit Master title style</a:t>
            </a:r>
            <a:endParaRPr lang="en-GB"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Contact">
    <p:spTree>
      <p:nvGrpSpPr>
        <p:cNvPr id="1" name=""/>
        <p:cNvGrpSpPr/>
        <p:nvPr/>
      </p:nvGrpSpPr>
      <p:grpSpPr>
        <a:xfrm>
          <a:off x="0" y="0"/>
          <a:ext cx="0" cy="0"/>
          <a:chOff x="0" y="0"/>
          <a:chExt cx="0" cy="0"/>
        </a:xfrm>
      </p:grpSpPr>
      <p:sp>
        <p:nvSpPr>
          <p:cNvPr id="3" name="TextBox 2"/>
          <p:cNvSpPr txBox="1"/>
          <p:nvPr/>
        </p:nvSpPr>
        <p:spPr>
          <a:xfrm>
            <a:off x="5348288" y="4184650"/>
            <a:ext cx="4862512" cy="2570163"/>
          </a:xfrm>
          <a:prstGeom prst="rect">
            <a:avLst/>
          </a:prstGeom>
          <a:noFill/>
        </p:spPr>
        <p:txBody>
          <a:bodyPr lIns="0" tIns="0" rIns="0" bIns="0">
            <a:spAutoFit/>
          </a:bodyPr>
          <a:lstStyle/>
          <a:p>
            <a:pPr marL="6349" lvl="1" indent="-6349" algn="r" defTabSz="981709" fontAlgn="auto">
              <a:spcBef>
                <a:spcPts val="0"/>
              </a:spcBef>
              <a:spcAft>
                <a:spcPts val="0"/>
              </a:spcAft>
              <a:defRPr/>
            </a:pPr>
            <a:r>
              <a:rPr lang="en-US" sz="2000" b="1" dirty="0">
                <a:solidFill>
                  <a:schemeClr val="accent2">
                    <a:lumMod val="75000"/>
                  </a:schemeClr>
                </a:solidFill>
                <a:latin typeface="+mn-lt"/>
                <a:cs typeface="+mn-cs"/>
              </a:rPr>
              <a:t>European Banking Authority</a:t>
            </a:r>
          </a:p>
          <a:p>
            <a:pPr marL="6349" lvl="1" indent="-6349" algn="r" defTabSz="981709" fontAlgn="auto">
              <a:spcBef>
                <a:spcPts val="0"/>
              </a:spcBef>
              <a:spcAft>
                <a:spcPts val="0"/>
              </a:spcAft>
              <a:defRPr/>
            </a:pPr>
            <a:endParaRPr lang="en-US" sz="2000" b="1" dirty="0">
              <a:solidFill>
                <a:schemeClr val="accent2">
                  <a:lumMod val="75000"/>
                </a:schemeClr>
              </a:solidFill>
              <a:latin typeface="+mn-lt"/>
              <a:cs typeface="+mn-cs"/>
            </a:endParaRPr>
          </a:p>
          <a:p>
            <a:pPr marL="6349" lvl="1" indent="-6349" algn="r" defTabSz="981709" fontAlgn="auto">
              <a:spcBef>
                <a:spcPts val="0"/>
              </a:spcBef>
              <a:spcAft>
                <a:spcPts val="0"/>
              </a:spcAft>
              <a:defRPr/>
            </a:pPr>
            <a:r>
              <a:rPr lang="en-US" sz="1800" dirty="0">
                <a:solidFill>
                  <a:schemeClr val="accent2">
                    <a:lumMod val="75000"/>
                  </a:schemeClr>
                </a:solidFill>
                <a:latin typeface="+mn-lt"/>
                <a:cs typeface="+mn-cs"/>
              </a:rPr>
              <a:t>Floor 18 </a:t>
            </a:r>
            <a:r>
              <a:rPr lang="en-US" sz="1800" dirty="0">
                <a:solidFill>
                  <a:srgbClr val="FFC000"/>
                </a:solidFill>
                <a:latin typeface="+mn-lt"/>
                <a:cs typeface="+mn-cs"/>
              </a:rPr>
              <a:t>|</a:t>
            </a:r>
            <a:r>
              <a:rPr lang="en-US" sz="1800" dirty="0">
                <a:solidFill>
                  <a:schemeClr val="accent2">
                    <a:lumMod val="75000"/>
                  </a:schemeClr>
                </a:solidFill>
                <a:latin typeface="+mn-lt"/>
                <a:cs typeface="+mn-cs"/>
              </a:rPr>
              <a:t> Tower 42 </a:t>
            </a:r>
            <a:r>
              <a:rPr lang="en-US" sz="1800" dirty="0">
                <a:solidFill>
                  <a:srgbClr val="FFC000"/>
                </a:solidFill>
                <a:latin typeface="+mn-lt"/>
                <a:cs typeface="+mn-cs"/>
              </a:rPr>
              <a:t>|</a:t>
            </a:r>
            <a:r>
              <a:rPr lang="en-US" sz="1800" dirty="0">
                <a:solidFill>
                  <a:schemeClr val="accent2">
                    <a:lumMod val="75000"/>
                  </a:schemeClr>
                </a:solidFill>
                <a:latin typeface="+mn-lt"/>
                <a:cs typeface="+mn-cs"/>
              </a:rPr>
              <a:t> 25 Old Broad Street</a:t>
            </a:r>
          </a:p>
          <a:p>
            <a:pPr marL="6349" lvl="1" indent="-6349" algn="r" defTabSz="981709" fontAlgn="auto">
              <a:spcBef>
                <a:spcPts val="0"/>
              </a:spcBef>
              <a:spcAft>
                <a:spcPts val="0"/>
              </a:spcAft>
              <a:defRPr/>
            </a:pPr>
            <a:r>
              <a:rPr lang="en-US" sz="1800" dirty="0">
                <a:solidFill>
                  <a:schemeClr val="accent2">
                    <a:lumMod val="75000"/>
                  </a:schemeClr>
                </a:solidFill>
                <a:latin typeface="+mn-lt"/>
                <a:cs typeface="+mn-cs"/>
              </a:rPr>
              <a:t>London EC2N 1HQ </a:t>
            </a:r>
            <a:r>
              <a:rPr lang="en-US" sz="1800" dirty="0">
                <a:solidFill>
                  <a:srgbClr val="FFC000"/>
                </a:solidFill>
                <a:latin typeface="+mn-lt"/>
                <a:cs typeface="+mn-cs"/>
              </a:rPr>
              <a:t>|</a:t>
            </a:r>
            <a:r>
              <a:rPr lang="en-US" sz="1800" dirty="0">
                <a:solidFill>
                  <a:schemeClr val="accent2">
                    <a:lumMod val="75000"/>
                  </a:schemeClr>
                </a:solidFill>
                <a:latin typeface="+mn-lt"/>
                <a:cs typeface="+mn-cs"/>
              </a:rPr>
              <a:t> United Kingdom</a:t>
            </a:r>
          </a:p>
          <a:p>
            <a:pPr marL="6349" lvl="1" indent="-6349" algn="r" defTabSz="981709" fontAlgn="auto">
              <a:spcBef>
                <a:spcPts val="0"/>
              </a:spcBef>
              <a:spcAft>
                <a:spcPts val="0"/>
              </a:spcAft>
              <a:defRPr/>
            </a:pPr>
            <a:r>
              <a:rPr lang="en-GB" sz="1800" dirty="0">
                <a:solidFill>
                  <a:schemeClr val="accent2">
                    <a:lumMod val="75000"/>
                  </a:schemeClr>
                </a:solidFill>
                <a:latin typeface="+mn-lt"/>
                <a:cs typeface="+mn-cs"/>
              </a:rPr>
              <a:t>t +44 (0)20 7933 9900</a:t>
            </a:r>
          </a:p>
          <a:p>
            <a:pPr marL="6349" lvl="1" indent="-6349" algn="r" defTabSz="981709" fontAlgn="auto">
              <a:spcBef>
                <a:spcPts val="0"/>
              </a:spcBef>
              <a:spcAft>
                <a:spcPts val="0"/>
              </a:spcAft>
              <a:defRPr/>
            </a:pPr>
            <a:r>
              <a:rPr lang="fr-FR" sz="1800" dirty="0">
                <a:solidFill>
                  <a:schemeClr val="accent2">
                    <a:lumMod val="75000"/>
                  </a:schemeClr>
                </a:solidFill>
                <a:latin typeface="+mn-lt"/>
                <a:cs typeface="+mn-cs"/>
              </a:rPr>
              <a:t>f +44 (0)</a:t>
            </a:r>
            <a:r>
              <a:rPr lang="en-GB" sz="1800" dirty="0">
                <a:solidFill>
                  <a:schemeClr val="accent2">
                    <a:lumMod val="75000"/>
                  </a:schemeClr>
                </a:solidFill>
                <a:latin typeface="+mn-lt"/>
                <a:cs typeface="+mn-cs"/>
              </a:rPr>
              <a:t>20 7382 1771</a:t>
            </a:r>
            <a:endParaRPr lang="fr-FR" sz="1800" dirty="0">
              <a:solidFill>
                <a:schemeClr val="accent2">
                  <a:lumMod val="75000"/>
                </a:schemeClr>
              </a:solidFill>
              <a:latin typeface="+mn-lt"/>
              <a:cs typeface="+mn-cs"/>
            </a:endParaRPr>
          </a:p>
          <a:p>
            <a:pPr marL="6349" lvl="1" indent="-6349" algn="r" defTabSz="981709" fontAlgn="auto">
              <a:spcBef>
                <a:spcPts val="0"/>
              </a:spcBef>
              <a:spcAft>
                <a:spcPts val="0"/>
              </a:spcAft>
              <a:defRPr/>
            </a:pPr>
            <a:r>
              <a:rPr lang="en-GB" sz="1800" dirty="0">
                <a:solidFill>
                  <a:schemeClr val="accent2">
                    <a:lumMod val="75000"/>
                  </a:schemeClr>
                </a:solidFill>
                <a:latin typeface="+mn-lt"/>
                <a:cs typeface="+mn-cs"/>
              </a:rPr>
              <a:t>info@eba.europa.eu</a:t>
            </a:r>
          </a:p>
          <a:p>
            <a:pPr marL="6349" lvl="1" indent="-6349" algn="r" defTabSz="981709" fontAlgn="auto">
              <a:spcBef>
                <a:spcPts val="0"/>
              </a:spcBef>
              <a:spcAft>
                <a:spcPts val="0"/>
              </a:spcAft>
              <a:defRPr/>
            </a:pPr>
            <a:r>
              <a:rPr lang="en-GB" sz="1800" dirty="0">
                <a:solidFill>
                  <a:schemeClr val="accent2">
                    <a:lumMod val="75000"/>
                  </a:schemeClr>
                </a:solidFill>
                <a:latin typeface="+mn-lt"/>
                <a:cs typeface="+mn-cs"/>
              </a:rPr>
              <a:t>www.eba.europa.eu</a:t>
            </a:r>
          </a:p>
          <a:p>
            <a:pPr algn="r" defTabSz="981709" fontAlgn="auto">
              <a:spcBef>
                <a:spcPts val="0"/>
              </a:spcBef>
              <a:spcAft>
                <a:spcPts val="0"/>
              </a:spcAft>
              <a:defRPr/>
            </a:pPr>
            <a:endParaRPr lang="en-GB" dirty="0">
              <a:latin typeface="+mn-lt"/>
              <a:cs typeface="+mn-cs"/>
            </a:endParaRPr>
          </a:p>
        </p:txBody>
      </p:sp>
      <p:sp>
        <p:nvSpPr>
          <p:cNvPr id="4" name="TextBox 3"/>
          <p:cNvSpPr txBox="1"/>
          <p:nvPr userDrawn="1"/>
        </p:nvSpPr>
        <p:spPr>
          <a:xfrm>
            <a:off x="488950" y="463550"/>
            <a:ext cx="9618663" cy="346075"/>
          </a:xfrm>
          <a:prstGeom prst="rect">
            <a:avLst/>
          </a:prstGeom>
          <a:noFill/>
        </p:spPr>
        <p:txBody>
          <a:bodyPr lIns="0" tIns="0" rIns="0" bIns="0">
            <a:spAutoFit/>
          </a:bodyPr>
          <a:lstStyle/>
          <a:p>
            <a:pPr defTabSz="981709" fontAlgn="auto">
              <a:lnSpc>
                <a:spcPts val="2700"/>
              </a:lnSpc>
              <a:spcAft>
                <a:spcPts val="0"/>
              </a:spcAft>
              <a:defRPr/>
            </a:pPr>
            <a:r>
              <a:rPr lang="fr-FR" sz="2700" dirty="0">
                <a:solidFill>
                  <a:schemeClr val="accent1"/>
                </a:solidFill>
                <a:latin typeface="+mj-lt"/>
                <a:ea typeface="+mj-ea"/>
                <a:cs typeface="+mj-cs"/>
              </a:rPr>
              <a:t>Contact information</a:t>
            </a:r>
            <a:endParaRPr lang="en-GB" sz="2700" dirty="0">
              <a:solidFill>
                <a:schemeClr val="accent1"/>
              </a:solidFill>
              <a:latin typeface="+mj-lt"/>
              <a:ea typeface="+mj-ea"/>
              <a:cs typeface="+mj-cs"/>
            </a:endParaRPr>
          </a:p>
        </p:txBody>
      </p:sp>
      <p:sp>
        <p:nvSpPr>
          <p:cNvPr id="9" name="Text Placeholder 8"/>
          <p:cNvSpPr>
            <a:spLocks noGrp="1"/>
          </p:cNvSpPr>
          <p:nvPr>
            <p:ph type="body" sz="quarter" idx="10"/>
          </p:nvPr>
        </p:nvSpPr>
        <p:spPr>
          <a:xfrm>
            <a:off x="5095558" y="1812810"/>
            <a:ext cx="5103812" cy="1138238"/>
          </a:xfrm>
        </p:spPr>
        <p:txBody>
          <a:bodyPr/>
          <a:lstStyle/>
          <a:p>
            <a:pPr lvl="0"/>
            <a:r>
              <a:rPr lang="en-US" smtClean="0"/>
              <a:t>Click to edit Master text styles</a:t>
            </a:r>
          </a:p>
          <a:p>
            <a:pPr lvl="1"/>
            <a:r>
              <a:rPr lang="en-US" smtClean="0"/>
              <a:t>Second level</a:t>
            </a:r>
          </a:p>
          <a:p>
            <a:pPr lvl="2"/>
            <a:r>
              <a:rPr lang="en-US" smtClean="0"/>
              <a:t>Third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491639" y="491786"/>
            <a:ext cx="9624060" cy="412752"/>
          </a:xfrm>
          <a:prstGeom prst="rect">
            <a:avLst/>
          </a:prstGeom>
        </p:spPr>
        <p:txBody>
          <a:bodyPr rtlCol="0">
            <a:noAutofit/>
          </a:bodyPr>
          <a:lstStyle/>
          <a:p>
            <a:r>
              <a:rPr lang="en-US" smtClean="0"/>
              <a:t>Click to edit Master title style</a:t>
            </a:r>
            <a:endParaRPr lang="en-GB" dirty="0"/>
          </a:p>
        </p:txBody>
      </p:sp>
      <p:sp>
        <p:nvSpPr>
          <p:cNvPr id="9" name="Text Placeholder 8"/>
          <p:cNvSpPr>
            <a:spLocks noGrp="1"/>
          </p:cNvSpPr>
          <p:nvPr>
            <p:ph type="body" sz="quarter" idx="10"/>
          </p:nvPr>
        </p:nvSpPr>
        <p:spPr>
          <a:xfrm>
            <a:off x="493713" y="1419225"/>
            <a:ext cx="9731375" cy="50625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Narrow Text">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491639" y="491786"/>
            <a:ext cx="9624060" cy="412752"/>
          </a:xfrm>
          <a:prstGeom prst="rect">
            <a:avLst/>
          </a:prstGeom>
        </p:spPr>
        <p:txBody>
          <a:bodyPr rtlCol="0">
            <a:noAutofit/>
          </a:bodyPr>
          <a:lstStyle/>
          <a:p>
            <a:r>
              <a:rPr lang="en-US" smtClean="0"/>
              <a:t>Click to edit Master title style</a:t>
            </a:r>
            <a:endParaRPr lang="en-GB" dirty="0"/>
          </a:p>
        </p:txBody>
      </p:sp>
      <p:sp>
        <p:nvSpPr>
          <p:cNvPr id="9" name="Text Placeholder 8"/>
          <p:cNvSpPr>
            <a:spLocks noGrp="1"/>
          </p:cNvSpPr>
          <p:nvPr>
            <p:ph type="body" sz="quarter" idx="10"/>
          </p:nvPr>
        </p:nvSpPr>
        <p:spPr>
          <a:xfrm>
            <a:off x="493713" y="1419225"/>
            <a:ext cx="4564062" cy="50625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Diagram Layout">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491639" y="491786"/>
            <a:ext cx="9624060" cy="412752"/>
          </a:xfrm>
          <a:prstGeom prst="rect">
            <a:avLst/>
          </a:prstGeom>
        </p:spPr>
        <p:txBody>
          <a:bodyPr rtlCol="0">
            <a:noAutofit/>
          </a:bodyPr>
          <a:lstStyle/>
          <a:p>
            <a:r>
              <a:rPr lang="en-US" smtClean="0"/>
              <a:t>Click to edit Master title style</a:t>
            </a:r>
            <a:endParaRPr lang="en-GB"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nd Graphic">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491639" y="491786"/>
            <a:ext cx="9624060" cy="412752"/>
          </a:xfrm>
          <a:prstGeom prst="rect">
            <a:avLst/>
          </a:prstGeom>
        </p:spPr>
        <p:txBody>
          <a:bodyPr rtlCol="0">
            <a:noAutofit/>
          </a:bodyPr>
          <a:lstStyle/>
          <a:p>
            <a:r>
              <a:rPr lang="en-US" smtClean="0"/>
              <a:t>Click to edit Master title style</a:t>
            </a:r>
            <a:endParaRPr lang="en-GB" dirty="0"/>
          </a:p>
        </p:txBody>
      </p:sp>
      <p:sp>
        <p:nvSpPr>
          <p:cNvPr id="4" name="Content Placeholder 3"/>
          <p:cNvSpPr>
            <a:spLocks noGrp="1"/>
          </p:cNvSpPr>
          <p:nvPr>
            <p:ph sz="quarter" idx="10"/>
          </p:nvPr>
        </p:nvSpPr>
        <p:spPr>
          <a:xfrm>
            <a:off x="493713" y="1419225"/>
            <a:ext cx="9731375" cy="50625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491639" y="491786"/>
            <a:ext cx="9624060" cy="412752"/>
          </a:xfrm>
          <a:prstGeom prst="rect">
            <a:avLst/>
          </a:prstGeom>
        </p:spPr>
        <p:txBody>
          <a:bodyPr rtlCol="0">
            <a:noAutofit/>
          </a:bodyPr>
          <a:lstStyle/>
          <a:p>
            <a:r>
              <a:rPr lang="en-US" smtClean="0"/>
              <a:t>Click to edit Master title style</a:t>
            </a:r>
            <a:endParaRPr lang="en-GB" dirty="0"/>
          </a:p>
        </p:txBody>
      </p:sp>
      <p:sp>
        <p:nvSpPr>
          <p:cNvPr id="11" name="Text Placeholder 10"/>
          <p:cNvSpPr>
            <a:spLocks noGrp="1"/>
          </p:cNvSpPr>
          <p:nvPr>
            <p:ph type="body" sz="quarter" idx="11"/>
          </p:nvPr>
        </p:nvSpPr>
        <p:spPr>
          <a:xfrm>
            <a:off x="493713" y="1419225"/>
            <a:ext cx="4752000" cy="50625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2" name="Text Placeholder 10"/>
          <p:cNvSpPr>
            <a:spLocks noGrp="1"/>
          </p:cNvSpPr>
          <p:nvPr>
            <p:ph type="body" sz="quarter" idx="12"/>
          </p:nvPr>
        </p:nvSpPr>
        <p:spPr>
          <a:xfrm>
            <a:off x="5473088" y="1419225"/>
            <a:ext cx="4752000" cy="50625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ext and Content">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491639" y="491786"/>
            <a:ext cx="9624060" cy="412752"/>
          </a:xfrm>
          <a:prstGeom prst="rect">
            <a:avLst/>
          </a:prstGeom>
        </p:spPr>
        <p:txBody>
          <a:bodyPr rtlCol="0">
            <a:noAutofit/>
          </a:bodyPr>
          <a:lstStyle/>
          <a:p>
            <a:r>
              <a:rPr lang="en-US" smtClean="0"/>
              <a:t>Click to edit Master title style</a:t>
            </a:r>
            <a:endParaRPr lang="en-GB" dirty="0"/>
          </a:p>
        </p:txBody>
      </p:sp>
      <p:sp>
        <p:nvSpPr>
          <p:cNvPr id="11" name="Text Placeholder 10"/>
          <p:cNvSpPr>
            <a:spLocks noGrp="1"/>
          </p:cNvSpPr>
          <p:nvPr>
            <p:ph type="body" sz="quarter" idx="11"/>
          </p:nvPr>
        </p:nvSpPr>
        <p:spPr>
          <a:xfrm>
            <a:off x="493713" y="1419225"/>
            <a:ext cx="4752000" cy="50625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9" name="Content Placeholder 7"/>
          <p:cNvSpPr>
            <a:spLocks noGrp="1"/>
          </p:cNvSpPr>
          <p:nvPr>
            <p:ph sz="quarter" idx="13"/>
          </p:nvPr>
        </p:nvSpPr>
        <p:spPr>
          <a:xfrm>
            <a:off x="5356225" y="1419225"/>
            <a:ext cx="4858105" cy="50625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ext and Chart (horiz)">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491639" y="491786"/>
            <a:ext cx="9624060" cy="412752"/>
          </a:xfrm>
          <a:prstGeom prst="rect">
            <a:avLst/>
          </a:prstGeom>
        </p:spPr>
        <p:txBody>
          <a:bodyPr rtlCol="0">
            <a:noAutofit/>
          </a:bodyPr>
          <a:lstStyle/>
          <a:p>
            <a:r>
              <a:rPr lang="en-US" smtClean="0"/>
              <a:t>Click to edit Master title style</a:t>
            </a:r>
            <a:endParaRPr lang="en-GB" dirty="0"/>
          </a:p>
        </p:txBody>
      </p:sp>
      <p:sp>
        <p:nvSpPr>
          <p:cNvPr id="11" name="Text Placeholder 10"/>
          <p:cNvSpPr>
            <a:spLocks noGrp="1"/>
          </p:cNvSpPr>
          <p:nvPr>
            <p:ph type="body" sz="quarter" idx="11"/>
          </p:nvPr>
        </p:nvSpPr>
        <p:spPr>
          <a:xfrm>
            <a:off x="493713" y="1419225"/>
            <a:ext cx="4752000" cy="50625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8" name="Chart Placeholder 7"/>
          <p:cNvSpPr>
            <a:spLocks noGrp="1"/>
          </p:cNvSpPr>
          <p:nvPr>
            <p:ph type="chart" sz="quarter" idx="13"/>
          </p:nvPr>
        </p:nvSpPr>
        <p:spPr>
          <a:xfrm>
            <a:off x="5486400" y="1419225"/>
            <a:ext cx="4738688" cy="5062538"/>
          </a:xfrm>
        </p:spPr>
        <p:txBody>
          <a:bodyPr rtlCol="0">
            <a:noAutofit/>
          </a:bodyPr>
          <a:lstStyle/>
          <a:p>
            <a:pPr lvl="0"/>
            <a:r>
              <a:rPr lang="en-US" noProof="0" smtClean="0"/>
              <a:t>Click icon to add chart</a:t>
            </a:r>
            <a:endParaRPr lang="en-GB" noProof="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ext and Chart (vert)">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491639" y="491786"/>
            <a:ext cx="9624060" cy="412752"/>
          </a:xfrm>
          <a:prstGeom prst="rect">
            <a:avLst/>
          </a:prstGeom>
        </p:spPr>
        <p:txBody>
          <a:bodyPr rtlCol="0">
            <a:noAutofit/>
          </a:bodyPr>
          <a:lstStyle/>
          <a:p>
            <a:r>
              <a:rPr lang="en-US" smtClean="0"/>
              <a:t>Click to edit Master title style</a:t>
            </a:r>
            <a:endParaRPr lang="en-GB" dirty="0"/>
          </a:p>
        </p:txBody>
      </p:sp>
      <p:sp>
        <p:nvSpPr>
          <p:cNvPr id="11" name="Text Placeholder 10"/>
          <p:cNvSpPr>
            <a:spLocks noGrp="1"/>
          </p:cNvSpPr>
          <p:nvPr>
            <p:ph type="body" sz="quarter" idx="11"/>
          </p:nvPr>
        </p:nvSpPr>
        <p:spPr>
          <a:xfrm>
            <a:off x="493713" y="1419225"/>
            <a:ext cx="4752000" cy="138852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8" name="Chart Placeholder 7"/>
          <p:cNvSpPr>
            <a:spLocks noGrp="1"/>
          </p:cNvSpPr>
          <p:nvPr>
            <p:ph type="chart" sz="quarter" idx="12"/>
          </p:nvPr>
        </p:nvSpPr>
        <p:spPr>
          <a:xfrm>
            <a:off x="493713" y="2807746"/>
            <a:ext cx="7875587" cy="3674017"/>
          </a:xfrm>
        </p:spPr>
        <p:txBody>
          <a:bodyPr rtlCol="0">
            <a:noAutofit/>
          </a:bodyPr>
          <a:lstStyle/>
          <a:p>
            <a:pPr lvl="0"/>
            <a:r>
              <a:rPr lang="en-US" noProof="0" smtClean="0"/>
              <a:t>Click icon to add chart</a:t>
            </a:r>
            <a:endParaRPr lang="en-GB" noProof="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10" descr="Picture2.jpg"/>
          <p:cNvPicPr>
            <a:picLocks noChangeAspect="1"/>
          </p:cNvPicPr>
          <p:nvPr/>
        </p:nvPicPr>
        <p:blipFill>
          <a:blip r:embed="rId13"/>
          <a:srcRect/>
          <a:stretch>
            <a:fillRect/>
          </a:stretch>
        </p:blipFill>
        <p:spPr bwMode="auto">
          <a:xfrm>
            <a:off x="284163" y="6499225"/>
            <a:ext cx="9942512" cy="1030288"/>
          </a:xfrm>
          <a:prstGeom prst="rect">
            <a:avLst/>
          </a:prstGeom>
          <a:noFill/>
          <a:ln w="9525">
            <a:noFill/>
            <a:miter lim="800000"/>
            <a:headEnd/>
            <a:tailEnd/>
          </a:ln>
        </p:spPr>
      </p:pic>
      <p:sp>
        <p:nvSpPr>
          <p:cNvPr id="3075" name="Title Placeholder 1"/>
          <p:cNvSpPr>
            <a:spLocks noGrp="1"/>
          </p:cNvSpPr>
          <p:nvPr>
            <p:ph type="title"/>
          </p:nvPr>
        </p:nvSpPr>
        <p:spPr bwMode="auto">
          <a:xfrm>
            <a:off x="492125" y="492125"/>
            <a:ext cx="9623425" cy="412750"/>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en-US" smtClean="0"/>
              <a:t>Click to edit Master title style</a:t>
            </a:r>
            <a:endParaRPr lang="en-GB" smtClean="0"/>
          </a:p>
        </p:txBody>
      </p:sp>
      <p:sp>
        <p:nvSpPr>
          <p:cNvPr id="3076" name="Text Placeholder 9"/>
          <p:cNvSpPr>
            <a:spLocks noGrp="1"/>
          </p:cNvSpPr>
          <p:nvPr>
            <p:ph type="body" idx="1"/>
          </p:nvPr>
        </p:nvSpPr>
        <p:spPr bwMode="auto">
          <a:xfrm>
            <a:off x="493713" y="1416050"/>
            <a:ext cx="9623425" cy="49911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Slide Number Placeholder 5"/>
          <p:cNvSpPr txBox="1">
            <a:spLocks/>
          </p:cNvSpPr>
          <p:nvPr/>
        </p:nvSpPr>
        <p:spPr>
          <a:xfrm>
            <a:off x="9831388" y="6924675"/>
            <a:ext cx="373062" cy="193675"/>
          </a:xfrm>
          <a:prstGeom prst="rect">
            <a:avLst/>
          </a:prstGeom>
        </p:spPr>
        <p:txBody>
          <a:bodyPr/>
          <a:lstStyle>
            <a:lvl1pPr algn="r">
              <a:lnSpc>
                <a:spcPts val="1000"/>
              </a:lnSpc>
              <a:defRPr sz="900">
                <a:solidFill>
                  <a:schemeClr val="bg1"/>
                </a:solidFill>
              </a:defRPr>
            </a:lvl1pPr>
          </a:lstStyle>
          <a:p>
            <a:pPr defTabSz="981709" fontAlgn="auto">
              <a:spcBef>
                <a:spcPts val="0"/>
              </a:spcBef>
              <a:spcAft>
                <a:spcPts val="0"/>
              </a:spcAft>
              <a:defRPr/>
            </a:pPr>
            <a:fld id="{354F994F-9FF3-4C77-A6D3-C98734D343D8}" type="slidenum">
              <a:rPr lang="en-GB" sz="1200" smtClean="0">
                <a:latin typeface="+mn-lt"/>
                <a:cs typeface="+mn-cs"/>
              </a:rPr>
              <a:pPr defTabSz="981709" fontAlgn="auto">
                <a:spcBef>
                  <a:spcPts val="0"/>
                </a:spcBef>
                <a:spcAft>
                  <a:spcPts val="0"/>
                </a:spcAft>
                <a:defRPr/>
              </a:pPr>
              <a:t>‹#›</a:t>
            </a:fld>
            <a:endParaRPr lang="en-GB" sz="1200" dirty="0">
              <a:latin typeface="+mn-lt"/>
              <a:cs typeface="+mn-cs"/>
            </a:endParaRPr>
          </a:p>
        </p:txBody>
      </p:sp>
      <p:sp>
        <p:nvSpPr>
          <p:cNvPr id="9" name="Slide Number Placeholder 5"/>
          <p:cNvSpPr txBox="1">
            <a:spLocks/>
          </p:cNvSpPr>
          <p:nvPr/>
        </p:nvSpPr>
        <p:spPr>
          <a:xfrm>
            <a:off x="9831388" y="6924675"/>
            <a:ext cx="373062" cy="193675"/>
          </a:xfrm>
          <a:prstGeom prst="rect">
            <a:avLst/>
          </a:prstGeom>
        </p:spPr>
        <p:txBody>
          <a:bodyPr/>
          <a:lstStyle>
            <a:lvl1pPr algn="r">
              <a:lnSpc>
                <a:spcPts val="1000"/>
              </a:lnSpc>
              <a:defRPr sz="900">
                <a:solidFill>
                  <a:schemeClr val="bg1"/>
                </a:solidFill>
              </a:defRPr>
            </a:lvl1pPr>
          </a:lstStyle>
          <a:p>
            <a:pPr defTabSz="981709" fontAlgn="auto">
              <a:spcBef>
                <a:spcPts val="0"/>
              </a:spcBef>
              <a:spcAft>
                <a:spcPts val="0"/>
              </a:spcAft>
              <a:defRPr/>
            </a:pPr>
            <a:fld id="{2BE67727-3787-4B4A-8496-E1945548BA84}" type="slidenum">
              <a:rPr lang="en-GB" sz="1200" smtClean="0">
                <a:latin typeface="+mn-lt"/>
                <a:cs typeface="+mn-cs"/>
              </a:rPr>
              <a:pPr defTabSz="981709" fontAlgn="auto">
                <a:spcBef>
                  <a:spcPts val="0"/>
                </a:spcBef>
                <a:spcAft>
                  <a:spcPts val="0"/>
                </a:spcAft>
                <a:defRPr/>
              </a:pPr>
              <a:t>‹#›</a:t>
            </a:fld>
            <a:endParaRPr lang="en-GB" sz="1200" dirty="0">
              <a:latin typeface="+mn-lt"/>
              <a:cs typeface="+mn-cs"/>
            </a:endParaRPr>
          </a:p>
        </p:txBody>
      </p:sp>
    </p:spTree>
  </p:cSld>
  <p:clrMap bg1="lt1" tx1="dk1" bg2="lt2" tx2="dk2" accent1="accent1" accent2="accent2" accent3="accent3" accent4="accent4" accent5="accent5" accent6="accent6" hlink="hlink" folHlink="folHlink"/>
  <p:sldLayoutIdLst>
    <p:sldLayoutId id="214748376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9" r:id="rId11"/>
  </p:sldLayoutIdLst>
  <p:hf hdr="0" ftr="0" dt="0"/>
  <p:txStyles>
    <p:titleStyle>
      <a:lvl1pPr algn="l" defTabSz="981075" rtl="0" fontAlgn="base">
        <a:lnSpc>
          <a:spcPts val="2700"/>
        </a:lnSpc>
        <a:spcBef>
          <a:spcPct val="0"/>
        </a:spcBef>
        <a:spcAft>
          <a:spcPct val="0"/>
        </a:spcAft>
        <a:defRPr sz="2700" b="1" kern="1200">
          <a:solidFill>
            <a:schemeClr val="accent1"/>
          </a:solidFill>
          <a:latin typeface="+mj-lt"/>
          <a:ea typeface="+mj-ea"/>
          <a:cs typeface="+mj-cs"/>
        </a:defRPr>
      </a:lvl1pPr>
      <a:lvl2pPr algn="l" defTabSz="981075" rtl="0" fontAlgn="base">
        <a:lnSpc>
          <a:spcPts val="2700"/>
        </a:lnSpc>
        <a:spcBef>
          <a:spcPct val="0"/>
        </a:spcBef>
        <a:spcAft>
          <a:spcPct val="0"/>
        </a:spcAft>
        <a:defRPr sz="2700" b="1">
          <a:solidFill>
            <a:schemeClr val="accent1"/>
          </a:solidFill>
          <a:latin typeface="Arial" charset="0"/>
        </a:defRPr>
      </a:lvl2pPr>
      <a:lvl3pPr algn="l" defTabSz="981075" rtl="0" fontAlgn="base">
        <a:lnSpc>
          <a:spcPts val="2700"/>
        </a:lnSpc>
        <a:spcBef>
          <a:spcPct val="0"/>
        </a:spcBef>
        <a:spcAft>
          <a:spcPct val="0"/>
        </a:spcAft>
        <a:defRPr sz="2700" b="1">
          <a:solidFill>
            <a:schemeClr val="accent1"/>
          </a:solidFill>
          <a:latin typeface="Arial" charset="0"/>
        </a:defRPr>
      </a:lvl3pPr>
      <a:lvl4pPr algn="l" defTabSz="981075" rtl="0" fontAlgn="base">
        <a:lnSpc>
          <a:spcPts val="2700"/>
        </a:lnSpc>
        <a:spcBef>
          <a:spcPct val="0"/>
        </a:spcBef>
        <a:spcAft>
          <a:spcPct val="0"/>
        </a:spcAft>
        <a:defRPr sz="2700" b="1">
          <a:solidFill>
            <a:schemeClr val="accent1"/>
          </a:solidFill>
          <a:latin typeface="Arial" charset="0"/>
        </a:defRPr>
      </a:lvl4pPr>
      <a:lvl5pPr algn="l" defTabSz="981075" rtl="0" fontAlgn="base">
        <a:lnSpc>
          <a:spcPts val="2700"/>
        </a:lnSpc>
        <a:spcBef>
          <a:spcPct val="0"/>
        </a:spcBef>
        <a:spcAft>
          <a:spcPct val="0"/>
        </a:spcAft>
        <a:defRPr sz="2700" b="1">
          <a:solidFill>
            <a:schemeClr val="accent1"/>
          </a:solidFill>
          <a:latin typeface="Arial" charset="0"/>
        </a:defRPr>
      </a:lvl5pPr>
      <a:lvl6pPr marL="457200" algn="l" defTabSz="981075" rtl="0" fontAlgn="base">
        <a:lnSpc>
          <a:spcPts val="2700"/>
        </a:lnSpc>
        <a:spcBef>
          <a:spcPct val="0"/>
        </a:spcBef>
        <a:spcAft>
          <a:spcPct val="0"/>
        </a:spcAft>
        <a:defRPr sz="2700" b="1">
          <a:solidFill>
            <a:schemeClr val="accent1"/>
          </a:solidFill>
          <a:latin typeface="Arial" charset="0"/>
        </a:defRPr>
      </a:lvl6pPr>
      <a:lvl7pPr marL="914400" algn="l" defTabSz="981075" rtl="0" fontAlgn="base">
        <a:lnSpc>
          <a:spcPts val="2700"/>
        </a:lnSpc>
        <a:spcBef>
          <a:spcPct val="0"/>
        </a:spcBef>
        <a:spcAft>
          <a:spcPct val="0"/>
        </a:spcAft>
        <a:defRPr sz="2700" b="1">
          <a:solidFill>
            <a:schemeClr val="accent1"/>
          </a:solidFill>
          <a:latin typeface="Arial" charset="0"/>
        </a:defRPr>
      </a:lvl7pPr>
      <a:lvl8pPr marL="1371600" algn="l" defTabSz="981075" rtl="0" fontAlgn="base">
        <a:lnSpc>
          <a:spcPts val="2700"/>
        </a:lnSpc>
        <a:spcBef>
          <a:spcPct val="0"/>
        </a:spcBef>
        <a:spcAft>
          <a:spcPct val="0"/>
        </a:spcAft>
        <a:defRPr sz="2700" b="1">
          <a:solidFill>
            <a:schemeClr val="accent1"/>
          </a:solidFill>
          <a:latin typeface="Arial" charset="0"/>
        </a:defRPr>
      </a:lvl8pPr>
      <a:lvl9pPr marL="1828800" algn="l" defTabSz="981075" rtl="0" fontAlgn="base">
        <a:lnSpc>
          <a:spcPts val="2700"/>
        </a:lnSpc>
        <a:spcBef>
          <a:spcPct val="0"/>
        </a:spcBef>
        <a:spcAft>
          <a:spcPct val="0"/>
        </a:spcAft>
        <a:defRPr sz="2700" b="1">
          <a:solidFill>
            <a:schemeClr val="accent1"/>
          </a:solidFill>
          <a:latin typeface="Arial" charset="0"/>
        </a:defRPr>
      </a:lvl9pPr>
    </p:titleStyle>
    <p:bodyStyle>
      <a:lvl1pPr algn="l" defTabSz="981075" rtl="0" fontAlgn="base">
        <a:spcBef>
          <a:spcPct val="0"/>
        </a:spcBef>
        <a:spcAft>
          <a:spcPts val="400"/>
        </a:spcAft>
        <a:buFont typeface="Arial" charset="0"/>
        <a:defRPr lang="en-US" sz="2400" b="1" kern="1200" dirty="0">
          <a:solidFill>
            <a:schemeClr val="accent1"/>
          </a:solidFill>
          <a:latin typeface="+mn-lt"/>
          <a:ea typeface="+mn-ea"/>
          <a:cs typeface="+mn-cs"/>
        </a:defRPr>
      </a:lvl1pPr>
      <a:lvl2pPr marL="4763" indent="-4763" algn="l" defTabSz="981075" rtl="0" fontAlgn="base">
        <a:spcBef>
          <a:spcPct val="0"/>
        </a:spcBef>
        <a:spcAft>
          <a:spcPct val="0"/>
        </a:spcAft>
        <a:defRPr lang="en-US" sz="2400" kern="1200" dirty="0">
          <a:solidFill>
            <a:srgbClr val="605F62"/>
          </a:solidFill>
          <a:latin typeface="+mn-lt"/>
          <a:ea typeface="+mn-ea"/>
          <a:cs typeface="+mn-cs"/>
        </a:defRPr>
      </a:lvl2pPr>
      <a:lvl3pPr marL="182563" indent="-182563" algn="l" defTabSz="981075" rtl="0" fontAlgn="base">
        <a:spcBef>
          <a:spcPct val="20000"/>
        </a:spcBef>
        <a:spcAft>
          <a:spcPct val="0"/>
        </a:spcAft>
        <a:buClr>
          <a:srgbClr val="F99D3E"/>
        </a:buClr>
        <a:buFont typeface="Arial" charset="0"/>
        <a:buChar char="&gt;"/>
        <a:defRPr lang="en-US" sz="2400" kern="1200" dirty="0">
          <a:solidFill>
            <a:srgbClr val="605F62"/>
          </a:solidFill>
          <a:latin typeface="+mn-lt"/>
          <a:ea typeface="+mn-ea"/>
          <a:cs typeface="+mn-cs"/>
        </a:defRPr>
      </a:lvl3pPr>
      <a:lvl4pPr marL="355600" indent="-173038" algn="l" defTabSz="981075" rtl="0" fontAlgn="base">
        <a:spcBef>
          <a:spcPct val="0"/>
        </a:spcBef>
        <a:spcAft>
          <a:spcPct val="0"/>
        </a:spcAft>
        <a:buFont typeface="Arial" charset="0"/>
        <a:buChar char="–"/>
        <a:defRPr lang="en-US" sz="2200" kern="1200" dirty="0">
          <a:solidFill>
            <a:srgbClr val="605F62"/>
          </a:solidFill>
          <a:latin typeface="+mn-lt"/>
          <a:ea typeface="+mn-ea"/>
          <a:cs typeface="+mn-cs"/>
        </a:defRPr>
      </a:lvl4pPr>
      <a:lvl5pPr marL="538163" indent="-182563" algn="l" defTabSz="981075" rtl="0" fontAlgn="base">
        <a:spcBef>
          <a:spcPct val="0"/>
        </a:spcBef>
        <a:spcAft>
          <a:spcPct val="0"/>
        </a:spcAft>
        <a:buClr>
          <a:schemeClr val="accent2"/>
        </a:buClr>
        <a:buFont typeface="Arial" charset="0"/>
        <a:buChar char="∙"/>
        <a:defRPr lang="en-GB" sz="2000" kern="1200" dirty="0">
          <a:solidFill>
            <a:srgbClr val="605F62"/>
          </a:solidFill>
          <a:latin typeface="+mn-lt"/>
          <a:ea typeface="+mn-ea"/>
          <a:cs typeface="+mn-cs"/>
        </a:defRPr>
      </a:lvl5pPr>
      <a:lvl6pPr marL="2699700" indent="-245427" algn="l" defTabSz="981709"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3190556" indent="-245427" algn="l" defTabSz="981709"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681411" indent="-245427" algn="l" defTabSz="981709"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4172265" indent="-245427" algn="l" defTabSz="981709" rtl="0" eaLnBrk="1" latinLnBrk="0" hangingPunct="1">
        <a:spcBef>
          <a:spcPct val="20000"/>
        </a:spcBef>
        <a:buFont typeface="Arial" pitchFamily="34" charset="0"/>
        <a:buChar char="•"/>
        <a:defRPr sz="2100" kern="1200">
          <a:solidFill>
            <a:schemeClr val="tx1"/>
          </a:solidFill>
          <a:latin typeface="+mn-lt"/>
          <a:ea typeface="+mn-ea"/>
          <a:cs typeface="+mn-cs"/>
        </a:defRPr>
      </a:lvl9pPr>
    </p:bodyStyle>
    <p:otherStyle>
      <a:defPPr>
        <a:defRPr lang="en-US"/>
      </a:defPPr>
      <a:lvl1pPr marL="0" algn="l" defTabSz="981709" rtl="0" eaLnBrk="1" latinLnBrk="0" hangingPunct="1">
        <a:defRPr sz="1900" kern="1200">
          <a:solidFill>
            <a:schemeClr val="tx1"/>
          </a:solidFill>
          <a:latin typeface="+mn-lt"/>
          <a:ea typeface="+mn-ea"/>
          <a:cs typeface="+mn-cs"/>
        </a:defRPr>
      </a:lvl1pPr>
      <a:lvl2pPr marL="490855" algn="l" defTabSz="981709" rtl="0" eaLnBrk="1" latinLnBrk="0" hangingPunct="1">
        <a:defRPr sz="1900" kern="1200">
          <a:solidFill>
            <a:schemeClr val="tx1"/>
          </a:solidFill>
          <a:latin typeface="+mn-lt"/>
          <a:ea typeface="+mn-ea"/>
          <a:cs typeface="+mn-cs"/>
        </a:defRPr>
      </a:lvl2pPr>
      <a:lvl3pPr marL="981709" algn="l" defTabSz="981709" rtl="0" eaLnBrk="1" latinLnBrk="0" hangingPunct="1">
        <a:defRPr sz="1900" kern="1200">
          <a:solidFill>
            <a:schemeClr val="tx1"/>
          </a:solidFill>
          <a:latin typeface="+mn-lt"/>
          <a:ea typeface="+mn-ea"/>
          <a:cs typeface="+mn-cs"/>
        </a:defRPr>
      </a:lvl3pPr>
      <a:lvl4pPr marL="1472564" algn="l" defTabSz="981709" rtl="0" eaLnBrk="1" latinLnBrk="0" hangingPunct="1">
        <a:defRPr sz="1900" kern="1200">
          <a:solidFill>
            <a:schemeClr val="tx1"/>
          </a:solidFill>
          <a:latin typeface="+mn-lt"/>
          <a:ea typeface="+mn-ea"/>
          <a:cs typeface="+mn-cs"/>
        </a:defRPr>
      </a:lvl4pPr>
      <a:lvl5pPr marL="1963418" algn="l" defTabSz="981709" rtl="0" eaLnBrk="1" latinLnBrk="0" hangingPunct="1">
        <a:defRPr sz="1900" kern="1200">
          <a:solidFill>
            <a:schemeClr val="tx1"/>
          </a:solidFill>
          <a:latin typeface="+mn-lt"/>
          <a:ea typeface="+mn-ea"/>
          <a:cs typeface="+mn-cs"/>
        </a:defRPr>
      </a:lvl5pPr>
      <a:lvl6pPr marL="2454274" algn="l" defTabSz="981709" rtl="0" eaLnBrk="1" latinLnBrk="0" hangingPunct="1">
        <a:defRPr sz="1900" kern="1200">
          <a:solidFill>
            <a:schemeClr val="tx1"/>
          </a:solidFill>
          <a:latin typeface="+mn-lt"/>
          <a:ea typeface="+mn-ea"/>
          <a:cs typeface="+mn-cs"/>
        </a:defRPr>
      </a:lvl6pPr>
      <a:lvl7pPr marL="2945128" algn="l" defTabSz="981709" rtl="0" eaLnBrk="1" latinLnBrk="0" hangingPunct="1">
        <a:defRPr sz="1900" kern="1200">
          <a:solidFill>
            <a:schemeClr val="tx1"/>
          </a:solidFill>
          <a:latin typeface="+mn-lt"/>
          <a:ea typeface="+mn-ea"/>
          <a:cs typeface="+mn-cs"/>
        </a:defRPr>
      </a:lvl7pPr>
      <a:lvl8pPr marL="3435983" algn="l" defTabSz="981709" rtl="0" eaLnBrk="1" latinLnBrk="0" hangingPunct="1">
        <a:defRPr sz="1900" kern="1200">
          <a:solidFill>
            <a:schemeClr val="tx1"/>
          </a:solidFill>
          <a:latin typeface="+mn-lt"/>
          <a:ea typeface="+mn-ea"/>
          <a:cs typeface="+mn-cs"/>
        </a:defRPr>
      </a:lvl8pPr>
      <a:lvl9pPr marL="3926838" algn="l" defTabSz="981709"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5.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5.xml"/><Relationship Id="rId5" Type="http://schemas.openxmlformats.org/officeDocument/2006/relationships/image" Target="../media/image27.png"/><Relationship Id="rId4" Type="http://schemas.openxmlformats.org/officeDocument/2006/relationships/image" Target="../media/image26.png"/></Relationships>
</file>

<file path=ppt/slides/_rels/slide5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ctrTitle"/>
          </p:nvPr>
        </p:nvSpPr>
        <p:spPr>
          <a:xfrm>
            <a:off x="503238" y="3270249"/>
            <a:ext cx="7724775" cy="1111745"/>
          </a:xfrm>
        </p:spPr>
        <p:txBody>
          <a:bodyPr/>
          <a:lstStyle/>
          <a:p>
            <a:r>
              <a:rPr lang="en-GB" dirty="0" smtClean="0"/>
              <a:t>EBA Taxonomy</a:t>
            </a:r>
            <a:br>
              <a:rPr lang="en-GB" dirty="0" smtClean="0"/>
            </a:br>
            <a:r>
              <a:rPr lang="en-GB" dirty="0" smtClean="0"/>
              <a:t>And DPM Architect</a:t>
            </a:r>
            <a:br>
              <a:rPr lang="en-GB" dirty="0" smtClean="0"/>
            </a:br>
            <a:r>
              <a:rPr lang="en-GB" dirty="0" smtClean="0"/>
              <a:t/>
            </a:r>
            <a:br>
              <a:rPr lang="en-GB" dirty="0" smtClean="0"/>
            </a:br>
            <a:endParaRPr lang="en-US" dirty="0" smtClean="0"/>
          </a:p>
        </p:txBody>
      </p:sp>
      <p:sp>
        <p:nvSpPr>
          <p:cNvPr id="3" name="Subtitle 2"/>
          <p:cNvSpPr>
            <a:spLocks noGrp="1"/>
          </p:cNvSpPr>
          <p:nvPr>
            <p:ph type="subTitle" idx="1"/>
          </p:nvPr>
        </p:nvSpPr>
        <p:spPr>
          <a:xfrm>
            <a:off x="503238" y="4284663"/>
            <a:ext cx="5581650" cy="1454150"/>
          </a:xfrm>
        </p:spPr>
        <p:txBody>
          <a:bodyPr rtlCol="0">
            <a:noAutofit/>
          </a:bodyPr>
          <a:lstStyle/>
          <a:p>
            <a:pPr defTabSz="981709" fontAlgn="auto">
              <a:spcBef>
                <a:spcPts val="0"/>
              </a:spcBef>
              <a:buFont typeface="Arial" pitchFamily="34" charset="0"/>
              <a:buNone/>
              <a:defRPr/>
            </a:pPr>
            <a:endParaRPr dirty="0" smtClean="0"/>
          </a:p>
          <a:p>
            <a:pPr defTabSz="981709" fontAlgn="auto">
              <a:spcBef>
                <a:spcPts val="0"/>
              </a:spcBef>
              <a:buFont typeface="Arial" pitchFamily="34" charset="0"/>
              <a:buNone/>
              <a:defRPr/>
            </a:pPr>
            <a:r>
              <a:rPr dirty="0" smtClean="0"/>
              <a:t>10 December 2013 </a:t>
            </a:r>
            <a:r>
              <a:rPr dirty="0" smtClean="0">
                <a:solidFill>
                  <a:srgbClr val="F99D3E"/>
                </a:solidFill>
              </a:rPr>
              <a:t>|</a:t>
            </a:r>
            <a:r>
              <a:rPr dirty="0" smtClean="0"/>
              <a:t> </a:t>
            </a:r>
            <a:r>
              <a:rPr lang="en-GB" dirty="0" smtClean="0"/>
              <a:t>Luxembourg</a:t>
            </a:r>
          </a:p>
          <a:p>
            <a:pPr defTabSz="981709" fontAlgn="auto">
              <a:spcBef>
                <a:spcPts val="0"/>
              </a:spcBef>
              <a:buFont typeface="Arial" pitchFamily="34" charset="0"/>
              <a:buNone/>
              <a:defRPr/>
            </a:pPr>
            <a:endParaRPr dirty="0" smtClean="0"/>
          </a:p>
          <a:p>
            <a:pPr defTabSz="981709" fontAlgn="auto">
              <a:spcBef>
                <a:spcPts val="0"/>
              </a:spcBef>
              <a:buFont typeface="Arial" pitchFamily="34" charset="0"/>
              <a:buNone/>
              <a:defRPr/>
            </a:pPr>
            <a:r>
              <a:rPr dirty="0" smtClean="0"/>
              <a:t>Owen Jones </a:t>
            </a:r>
            <a:r>
              <a:rPr lang="en-GB" dirty="0" smtClean="0">
                <a:solidFill>
                  <a:srgbClr val="F99D3E"/>
                </a:solidFill>
              </a:rPr>
              <a:t>|</a:t>
            </a:r>
            <a:r>
              <a:rPr dirty="0" smtClean="0"/>
              <a:t> CRR Taxonomy Project EBA</a:t>
            </a:r>
          </a:p>
        </p:txBody>
      </p:sp>
    </p:spTree>
    <p:extLst>
      <p:ext uri="{BB962C8B-B14F-4D97-AF65-F5344CB8AC3E}">
        <p14:creationId xmlns:p14="http://schemas.microsoft.com/office/powerpoint/2010/main" val="27502716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Tables </a:t>
            </a:r>
            <a:r>
              <a:rPr lang="en-GB" dirty="0" err="1" smtClean="0"/>
              <a:t>vs</a:t>
            </a:r>
            <a:r>
              <a:rPr lang="en-GB" dirty="0" smtClean="0"/>
              <a:t> Templates</a:t>
            </a:r>
            <a:endParaRPr lang="en-GB" dirty="0"/>
          </a:p>
        </p:txBody>
      </p:sp>
      <p:sp>
        <p:nvSpPr>
          <p:cNvPr id="3" name="Content Placeholder 2"/>
          <p:cNvSpPr>
            <a:spLocks noGrp="1"/>
          </p:cNvSpPr>
          <p:nvPr>
            <p:ph sz="quarter" idx="10"/>
          </p:nvPr>
        </p:nvSpPr>
        <p:spPr/>
        <p:txBody>
          <a:bodyPr/>
          <a:lstStyle/>
          <a:p>
            <a:pPr marL="342900" indent="-342900">
              <a:buFont typeface="Arial" panose="020B0604020202020204" pitchFamily="34" charset="0"/>
              <a:buChar char="•"/>
            </a:pPr>
            <a:r>
              <a:rPr lang="en-GB" dirty="0" smtClean="0"/>
              <a:t>The DPM approach models the properties of rows and columns</a:t>
            </a:r>
          </a:p>
          <a:p>
            <a:pPr marL="342900" indent="-342900">
              <a:buFont typeface="Arial" panose="020B0604020202020204" pitchFamily="34" charset="0"/>
              <a:buChar char="•"/>
            </a:pPr>
            <a:endParaRPr lang="en-GB" dirty="0" smtClean="0"/>
          </a:p>
          <a:p>
            <a:pPr marL="342900" indent="-342900">
              <a:buFont typeface="Arial" panose="020B0604020202020204" pitchFamily="34" charset="0"/>
              <a:buChar char="•"/>
            </a:pPr>
            <a:r>
              <a:rPr lang="en-GB" dirty="0" smtClean="0"/>
              <a:t>In some ITS templates, the rows or columns change meaning part way through the table</a:t>
            </a:r>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r>
              <a:rPr lang="en-GB" dirty="0" smtClean="0"/>
              <a:t>The DPM methodology (and XBRL) cannot cope with this</a:t>
            </a:r>
          </a:p>
          <a:p>
            <a:pPr marL="342900" indent="-342900">
              <a:buFont typeface="Arial" panose="020B0604020202020204" pitchFamily="34" charset="0"/>
              <a:buChar char="•"/>
            </a:pPr>
            <a:endParaRPr lang="en-GB" dirty="0" smtClean="0"/>
          </a:p>
          <a:p>
            <a:r>
              <a:rPr lang="en-GB" dirty="0" smtClean="0">
                <a:solidFill>
                  <a:srgbClr val="C00000"/>
                </a:solidFill>
              </a:rPr>
              <a:t>→ we split the template into multiple tables</a:t>
            </a:r>
          </a:p>
          <a:p>
            <a:pPr marL="342900" indent="-342900">
              <a:buFont typeface="Arial" panose="020B0604020202020204" pitchFamily="34" charset="0"/>
              <a:buChar char="•"/>
            </a:pPr>
            <a:endParaRPr lang="en-GB" dirty="0" smtClean="0"/>
          </a:p>
          <a:p>
            <a:pPr marL="342900" indent="-342900">
              <a:buFont typeface="Arial" panose="020B0604020202020204" pitchFamily="34" charset="0"/>
              <a:buChar char="•"/>
            </a:pPr>
            <a:r>
              <a:rPr lang="en-GB" dirty="0" smtClean="0"/>
              <a:t>Examples</a:t>
            </a:r>
          </a:p>
          <a:p>
            <a:pPr marL="525463" lvl="2" indent="-342900">
              <a:buFont typeface="Arial" panose="020B0604020202020204" pitchFamily="34" charset="0"/>
              <a:buChar char="•"/>
            </a:pPr>
            <a:r>
              <a:rPr lang="en-GB" dirty="0" smtClean="0"/>
              <a:t>C 52.00 </a:t>
            </a:r>
            <a:r>
              <a:rPr lang="en-GB" dirty="0" smtClean="0">
                <a:sym typeface="Wingdings" panose="05000000000000000000" pitchFamily="2" charset="2"/>
              </a:rPr>
              <a:t> C_52.00.a, C_52.00.b, …, C_52.00.e</a:t>
            </a:r>
            <a:endParaRPr lang="en-GB" dirty="0" smtClean="0"/>
          </a:p>
          <a:p>
            <a:pPr marL="525463" lvl="2" indent="-342900">
              <a:buFont typeface="Arial" panose="020B0604020202020204" pitchFamily="34" charset="0"/>
              <a:buChar char="•"/>
            </a:pPr>
            <a:r>
              <a:rPr lang="en-GB" dirty="0" smtClean="0"/>
              <a:t>C 45.00 </a:t>
            </a:r>
            <a:r>
              <a:rPr lang="en-GB" dirty="0" smtClean="0">
                <a:sym typeface="Wingdings" panose="05000000000000000000" pitchFamily="2" charset="2"/>
              </a:rPr>
              <a:t> C_45.00.a, C_45.00.b</a:t>
            </a:r>
            <a:r>
              <a:rPr lang="en-GB" dirty="0" smtClean="0"/>
              <a:t> </a:t>
            </a:r>
          </a:p>
          <a:p>
            <a:pPr marL="525463" lvl="2" indent="-342900">
              <a:buFont typeface="Arial" panose="020B0604020202020204" pitchFamily="34" charset="0"/>
              <a:buChar char="•"/>
            </a:pPr>
            <a:endParaRPr lang="en-GB" dirty="0"/>
          </a:p>
          <a:p>
            <a:endParaRPr lang="en-GB" dirty="0"/>
          </a:p>
        </p:txBody>
      </p:sp>
    </p:spTree>
    <p:extLst>
      <p:ext uri="{BB962C8B-B14F-4D97-AF65-F5344CB8AC3E}">
        <p14:creationId xmlns:p14="http://schemas.microsoft.com/office/powerpoint/2010/main" val="395035193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Accounting Standard</a:t>
            </a:r>
            <a:endParaRPr lang="en-GB" dirty="0"/>
          </a:p>
        </p:txBody>
      </p:sp>
      <p:sp>
        <p:nvSpPr>
          <p:cNvPr id="3" name="Text Placeholder 2"/>
          <p:cNvSpPr>
            <a:spLocks noGrp="1"/>
          </p:cNvSpPr>
          <p:nvPr>
            <p:ph type="body" sz="quarter" idx="10"/>
          </p:nvPr>
        </p:nvSpPr>
        <p:spPr>
          <a:xfrm>
            <a:off x="493713" y="1219200"/>
            <a:ext cx="9731375" cy="5262563"/>
          </a:xfrm>
        </p:spPr>
        <p:txBody>
          <a:bodyPr>
            <a:normAutofit/>
          </a:bodyPr>
          <a:lstStyle/>
          <a:p>
            <a:r>
              <a:rPr lang="en-GB" b="0" dirty="0" smtClean="0"/>
              <a:t>FINREP – IFRS </a:t>
            </a:r>
            <a:r>
              <a:rPr lang="en-GB" b="0" dirty="0" err="1" smtClean="0"/>
              <a:t>vs</a:t>
            </a:r>
            <a:r>
              <a:rPr lang="en-GB" b="0" dirty="0" smtClean="0"/>
              <a:t> GAAP</a:t>
            </a:r>
          </a:p>
          <a:p>
            <a:pPr lvl="1"/>
            <a:r>
              <a:rPr lang="en-GB" dirty="0" smtClean="0"/>
              <a:t>A few templates are GAAP only </a:t>
            </a:r>
            <a:r>
              <a:rPr lang="en-GB" dirty="0"/>
              <a:t>– </a:t>
            </a:r>
            <a:r>
              <a:rPr lang="en-GB" dirty="0" smtClean="0"/>
              <a:t>most are shared by </a:t>
            </a:r>
            <a:r>
              <a:rPr lang="en-GB" dirty="0"/>
              <a:t>IFRS </a:t>
            </a:r>
            <a:r>
              <a:rPr lang="en-GB" dirty="0" smtClean="0"/>
              <a:t>&amp; GAAP</a:t>
            </a:r>
            <a:endParaRPr lang="en-GB" dirty="0"/>
          </a:p>
          <a:p>
            <a:pPr lvl="1"/>
            <a:r>
              <a:rPr lang="en-GB" dirty="0"/>
              <a:t>M</a:t>
            </a:r>
            <a:r>
              <a:rPr lang="en-GB" dirty="0" smtClean="0"/>
              <a:t>odelled as “integrated” tables – exactly same table for both</a:t>
            </a:r>
          </a:p>
          <a:p>
            <a:pPr lvl="1"/>
            <a:r>
              <a:rPr lang="en-GB" dirty="0" smtClean="0"/>
              <a:t>N.B. ITS DPM tables </a:t>
            </a:r>
            <a:r>
              <a:rPr lang="en-GB" b="1" dirty="0" smtClean="0"/>
              <a:t>are not the same as</a:t>
            </a:r>
            <a:r>
              <a:rPr lang="en-GB" dirty="0" smtClean="0"/>
              <a:t> the ITS Excel template “pictures”</a:t>
            </a:r>
          </a:p>
          <a:p>
            <a:pPr lvl="1"/>
            <a:endParaRPr lang="en-GB" dirty="0" smtClean="0"/>
          </a:p>
          <a:p>
            <a:r>
              <a:rPr lang="en-GB" b="0" dirty="0" smtClean="0"/>
              <a:t>Reporter is expected to simply </a:t>
            </a:r>
            <a:r>
              <a:rPr lang="en-GB" dirty="0" smtClean="0"/>
              <a:t>know</a:t>
            </a:r>
            <a:r>
              <a:rPr lang="en-GB" b="0" dirty="0" smtClean="0"/>
              <a:t> which cells are applicable to them </a:t>
            </a:r>
          </a:p>
          <a:p>
            <a:pPr lvl="1"/>
            <a:r>
              <a:rPr lang="en-GB" dirty="0" smtClean="0"/>
              <a:t>ITS templates will </a:t>
            </a:r>
            <a:r>
              <a:rPr lang="en-GB" b="1" dirty="0" smtClean="0"/>
              <a:t>help</a:t>
            </a:r>
            <a:r>
              <a:rPr lang="en-GB" dirty="0" smtClean="0"/>
              <a:t> reporters identify</a:t>
            </a:r>
          </a:p>
          <a:p>
            <a:endParaRPr lang="en-GB" dirty="0" smtClean="0"/>
          </a:p>
          <a:p>
            <a:r>
              <a:rPr lang="en-GB" b="0" dirty="0" smtClean="0"/>
              <a:t>GAAP tables are all tricky anyway</a:t>
            </a:r>
          </a:p>
          <a:p>
            <a:pPr lvl="1"/>
            <a:r>
              <a:rPr lang="en-GB" dirty="0" smtClean="0"/>
              <a:t>GAAP FINREP is based on a “best match” to IFRS concepts</a:t>
            </a:r>
          </a:p>
          <a:p>
            <a:pPr lvl="1"/>
            <a:r>
              <a:rPr lang="en-GB" dirty="0" smtClean="0"/>
              <a:t>Different GAAPs </a:t>
            </a:r>
            <a:r>
              <a:rPr lang="en-GB" dirty="0" smtClean="0">
                <a:sym typeface="Wingdings" panose="05000000000000000000" pitchFamily="2" charset="2"/>
              </a:rPr>
              <a:t></a:t>
            </a:r>
            <a:r>
              <a:rPr lang="en-GB" dirty="0" smtClean="0"/>
              <a:t> different cells that are a “good enough match”</a:t>
            </a:r>
          </a:p>
          <a:p>
            <a:pPr lvl="1"/>
            <a:r>
              <a:rPr lang="en-GB" dirty="0" smtClean="0"/>
              <a:t>NSAs may be expected to provide guidance?</a:t>
            </a:r>
            <a:endParaRPr lang="en-GB" dirty="0"/>
          </a:p>
        </p:txBody>
      </p:sp>
    </p:spTree>
    <p:extLst>
      <p:ext uri="{BB962C8B-B14F-4D97-AF65-F5344CB8AC3E}">
        <p14:creationId xmlns:p14="http://schemas.microsoft.com/office/powerpoint/2010/main" val="32372376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Types of tables</a:t>
            </a:r>
            <a:endParaRPr lang="en-GB" dirty="0"/>
          </a:p>
        </p:txBody>
      </p:sp>
      <p:sp>
        <p:nvSpPr>
          <p:cNvPr id="3" name="Content Placeholder 2"/>
          <p:cNvSpPr>
            <a:spLocks noGrp="1"/>
          </p:cNvSpPr>
          <p:nvPr>
            <p:ph sz="quarter" idx="10"/>
          </p:nvPr>
        </p:nvSpPr>
        <p:spPr/>
        <p:txBody>
          <a:bodyPr/>
          <a:lstStyle/>
          <a:p>
            <a:r>
              <a:rPr lang="en-GB" dirty="0" smtClean="0"/>
              <a:t>The frameworks contain several different kinds of tables</a:t>
            </a:r>
          </a:p>
          <a:p>
            <a:endParaRPr lang="en-GB" dirty="0" smtClean="0"/>
          </a:p>
          <a:p>
            <a:pPr marL="342900" indent="-342900">
              <a:buFont typeface="Arial" pitchFamily="34" charset="0"/>
              <a:buChar char="•"/>
            </a:pPr>
            <a:r>
              <a:rPr lang="en-GB" dirty="0" smtClean="0"/>
              <a:t>Simple two–dimensional tables</a:t>
            </a:r>
          </a:p>
          <a:p>
            <a:pPr marL="342900" indent="-342900">
              <a:buFont typeface="Arial" pitchFamily="34" charset="0"/>
              <a:buChar char="•"/>
            </a:pPr>
            <a:endParaRPr lang="en-GB" dirty="0"/>
          </a:p>
          <a:p>
            <a:pPr marL="342900" indent="-342900">
              <a:buFont typeface="Arial" pitchFamily="34" charset="0"/>
              <a:buChar char="•"/>
            </a:pPr>
            <a:r>
              <a:rPr lang="en-GB" dirty="0" smtClean="0"/>
              <a:t>Tables with more complex features:</a:t>
            </a:r>
          </a:p>
          <a:p>
            <a:pPr marL="525463" lvl="2" indent="-342900">
              <a:buFont typeface="Arial" pitchFamily="34" charset="0"/>
              <a:buChar char="•"/>
            </a:pPr>
            <a:r>
              <a:rPr lang="en-GB" dirty="0" smtClean="0"/>
              <a:t>Sheets (z-axes)</a:t>
            </a:r>
          </a:p>
          <a:p>
            <a:pPr marL="525463" lvl="2" indent="-342900">
              <a:buFont typeface="Arial" pitchFamily="34" charset="0"/>
              <a:buChar char="•"/>
            </a:pPr>
            <a:r>
              <a:rPr lang="en-GB" dirty="0" smtClean="0"/>
              <a:t>Open tables</a:t>
            </a:r>
          </a:p>
          <a:p>
            <a:pPr marL="525463" lvl="2" indent="-342900">
              <a:buFont typeface="Arial" pitchFamily="34" charset="0"/>
              <a:buChar char="•"/>
            </a:pPr>
            <a:r>
              <a:rPr lang="en-GB" dirty="0" smtClean="0"/>
              <a:t>Open sheets</a:t>
            </a:r>
          </a:p>
          <a:p>
            <a:endParaRPr lang="en-GB" dirty="0" smtClean="0"/>
          </a:p>
        </p:txBody>
      </p:sp>
    </p:spTree>
    <p:extLst>
      <p:ext uri="{BB962C8B-B14F-4D97-AF65-F5344CB8AC3E}">
        <p14:creationId xmlns:p14="http://schemas.microsoft.com/office/powerpoint/2010/main" val="38422108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Fixed Sheets - DPM</a:t>
            </a:r>
            <a:endParaRPr lang="en-GB" dirty="0"/>
          </a:p>
        </p:txBody>
      </p:sp>
      <p:sp>
        <p:nvSpPr>
          <p:cNvPr id="3" name="Content Placeholder 2"/>
          <p:cNvSpPr>
            <a:spLocks noGrp="1"/>
          </p:cNvSpPr>
          <p:nvPr>
            <p:ph sz="quarter" idx="10"/>
          </p:nvPr>
        </p:nvSpPr>
        <p:spPr/>
        <p:txBody>
          <a:bodyPr/>
          <a:lstStyle/>
          <a:p>
            <a:endParaRPr lang="en-GB"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458" y="1016000"/>
            <a:ext cx="9797142" cy="56605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6259428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Fixed Sheets - XBRL</a:t>
            </a:r>
            <a:endParaRPr lang="en-GB" dirty="0"/>
          </a:p>
        </p:txBody>
      </p:sp>
      <p:sp>
        <p:nvSpPr>
          <p:cNvPr id="3" name="Content Placeholder 2"/>
          <p:cNvSpPr>
            <a:spLocks noGrp="1"/>
          </p:cNvSpPr>
          <p:nvPr>
            <p:ph sz="quarter" idx="10"/>
          </p:nvPr>
        </p:nvSpPr>
        <p:spPr>
          <a:xfrm>
            <a:off x="493713" y="1009403"/>
            <a:ext cx="9731375" cy="2726848"/>
          </a:xfrm>
        </p:spPr>
        <p:txBody>
          <a:bodyPr>
            <a:normAutofit lnSpcReduction="10000"/>
          </a:bodyPr>
          <a:lstStyle/>
          <a:p>
            <a:pPr marL="342900" indent="-342900">
              <a:buFont typeface="Arial" panose="020B0604020202020204" pitchFamily="34" charset="0"/>
              <a:buChar char="•"/>
            </a:pPr>
            <a:r>
              <a:rPr lang="en-GB" dirty="0" smtClean="0"/>
              <a:t>Number of options known in advance</a:t>
            </a:r>
          </a:p>
          <a:p>
            <a:pPr marL="342900" indent="-342900">
              <a:buFont typeface="Arial" panose="020B0604020202020204" pitchFamily="34" charset="0"/>
              <a:buChar char="•"/>
            </a:pPr>
            <a:r>
              <a:rPr lang="en-GB" dirty="0" smtClean="0"/>
              <a:t>All “expected”, non-reported means “zero”</a:t>
            </a:r>
          </a:p>
          <a:p>
            <a:pPr marL="342900" indent="-342900">
              <a:buFont typeface="Arial" panose="020B0604020202020204" pitchFamily="34" charset="0"/>
              <a:buChar char="•"/>
            </a:pPr>
            <a:r>
              <a:rPr lang="en-GB" dirty="0" smtClean="0"/>
              <a:t>Maps as a simple predefined z-axis, just like rows or columns</a:t>
            </a:r>
          </a:p>
          <a:p>
            <a:pPr marL="342900" indent="-342900">
              <a:buFont typeface="Arial" panose="020B0604020202020204" pitchFamily="34" charset="0"/>
              <a:buChar char="•"/>
            </a:pPr>
            <a:r>
              <a:rPr lang="en-GB" dirty="0" smtClean="0"/>
              <a:t>Cells on each sheet just have different dimensional properties</a:t>
            </a:r>
          </a:p>
          <a:p>
            <a:pPr marL="342900" indent="-342900">
              <a:buFont typeface="Arial" panose="020B0604020202020204" pitchFamily="34" charset="0"/>
              <a:buChar char="•"/>
            </a:pPr>
            <a:r>
              <a:rPr lang="en-GB" dirty="0"/>
              <a:t>R</a:t>
            </a:r>
            <a:r>
              <a:rPr lang="en-GB" dirty="0" smtClean="0"/>
              <a:t>elate to different facts (context/metric) </a:t>
            </a:r>
          </a:p>
          <a:p>
            <a:pPr marL="342900" indent="-342900">
              <a:buFont typeface="Arial" panose="020B0604020202020204" pitchFamily="34" charset="0"/>
              <a:buChar char="•"/>
            </a:pPr>
            <a:r>
              <a:rPr lang="en-GB" dirty="0" smtClean="0"/>
              <a:t>XBRL software will show e.g. a drop down box to choose a sheet</a:t>
            </a:r>
          </a:p>
          <a:p>
            <a:pPr marL="342900" indent="-342900">
              <a:buFont typeface="Arial" panose="020B0604020202020204" pitchFamily="34" charset="0"/>
              <a:buChar char="•"/>
            </a:pPr>
            <a:r>
              <a:rPr lang="en-GB" dirty="0" smtClean="0"/>
              <a:t>Fixed sets of currencies/countries are the same (C 18, C 21)</a:t>
            </a:r>
            <a:endParaRPr lang="en-GB"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1890" y="3736252"/>
            <a:ext cx="5121811" cy="29314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44091" y="3736251"/>
            <a:ext cx="4322131" cy="29314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693074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Open tables – Rows</a:t>
            </a:r>
            <a:endParaRPr lang="en-GB" dirty="0"/>
          </a:p>
        </p:txBody>
      </p:sp>
      <p:sp>
        <p:nvSpPr>
          <p:cNvPr id="3" name="Content Placeholder 2"/>
          <p:cNvSpPr>
            <a:spLocks noGrp="1"/>
          </p:cNvSpPr>
          <p:nvPr>
            <p:ph sz="quarter" idx="10"/>
          </p:nvPr>
        </p:nvSpPr>
        <p:spPr/>
        <p:txBody>
          <a:bodyPr anchor="b"/>
          <a:lstStyle/>
          <a:p>
            <a:endParaRPr lang="en-GB" dirty="0"/>
          </a:p>
        </p:txBody>
      </p:sp>
      <p:pic>
        <p:nvPicPr>
          <p:cNvPr id="20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3075" y="1400175"/>
            <a:ext cx="7362825" cy="1457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3075" y="2857500"/>
            <a:ext cx="9486900" cy="15763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3075" y="4622575"/>
            <a:ext cx="9578468" cy="17823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6827044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Open tables – </a:t>
            </a:r>
            <a:r>
              <a:rPr lang="en-GB" dirty="0" smtClean="0"/>
              <a:t>Rows</a:t>
            </a:r>
            <a:endParaRPr lang="en-GB" dirty="0"/>
          </a:p>
        </p:txBody>
      </p:sp>
      <p:sp>
        <p:nvSpPr>
          <p:cNvPr id="3" name="Content Placeholder 2"/>
          <p:cNvSpPr>
            <a:spLocks noGrp="1"/>
          </p:cNvSpPr>
          <p:nvPr>
            <p:ph sz="quarter" idx="10"/>
          </p:nvPr>
        </p:nvSpPr>
        <p:spPr/>
        <p:txBody>
          <a:bodyPr/>
          <a:lstStyle/>
          <a:p>
            <a:r>
              <a:rPr lang="en-GB" dirty="0" smtClean="0"/>
              <a:t>These map to an “Open Axis”</a:t>
            </a:r>
          </a:p>
          <a:p>
            <a:r>
              <a:rPr lang="en-GB" dirty="0" smtClean="0"/>
              <a:t>Number of entries unknown/unlimited</a:t>
            </a:r>
          </a:p>
          <a:p>
            <a:r>
              <a:rPr lang="en-GB" dirty="0" smtClean="0"/>
              <a:t>Linked to one (or more) “typed” dimensions (number, string etc.)</a:t>
            </a:r>
          </a:p>
          <a:p>
            <a:endParaRPr lang="en-GB" dirty="0" smtClean="0"/>
          </a:p>
          <a:p>
            <a:r>
              <a:rPr lang="en-GB" dirty="0" smtClean="0"/>
              <a:t>In the DPM </a:t>
            </a:r>
          </a:p>
          <a:p>
            <a:pPr lvl="2"/>
            <a:r>
              <a:rPr lang="en-GB" dirty="0" smtClean="0"/>
              <a:t>each repeated cell has exactly the same data point ID</a:t>
            </a:r>
          </a:p>
          <a:p>
            <a:pPr lvl="2"/>
            <a:r>
              <a:rPr lang="en-GB" dirty="0" smtClean="0"/>
              <a:t>data point has a dimension with value “999”</a:t>
            </a:r>
          </a:p>
          <a:p>
            <a:r>
              <a:rPr lang="en-GB" dirty="0" smtClean="0"/>
              <a:t>In XBRL</a:t>
            </a:r>
          </a:p>
          <a:p>
            <a:pPr lvl="2"/>
            <a:r>
              <a:rPr lang="en-GB" dirty="0" smtClean="0"/>
              <a:t>“</a:t>
            </a:r>
            <a:r>
              <a:rPr lang="en-GB" dirty="0"/>
              <a:t>scenario” of context contains </a:t>
            </a:r>
            <a:r>
              <a:rPr lang="en-GB" dirty="0" smtClean="0"/>
              <a:t>a </a:t>
            </a:r>
            <a:r>
              <a:rPr lang="en-GB" dirty="0" err="1" smtClean="0"/>
              <a:t>typedMember</a:t>
            </a:r>
            <a:r>
              <a:rPr lang="en-GB" dirty="0" smtClean="0"/>
              <a:t> </a:t>
            </a:r>
            <a:r>
              <a:rPr lang="en-GB" dirty="0" smtClean="0"/>
              <a:t>value:</a:t>
            </a:r>
          </a:p>
          <a:p>
            <a:r>
              <a:rPr lang="en-GB" sz="1800" dirty="0" smtClean="0">
                <a:solidFill>
                  <a:schemeClr val="accent2"/>
                </a:solidFill>
                <a:latin typeface="Arial Narrow" panose="020B0606020202030204" pitchFamily="34" charset="0"/>
              </a:rPr>
              <a:t>&lt;</a:t>
            </a:r>
            <a:r>
              <a:rPr lang="en-GB" sz="1800" dirty="0" err="1">
                <a:solidFill>
                  <a:schemeClr val="accent2"/>
                </a:solidFill>
                <a:latin typeface="Arial Narrow" panose="020B0606020202030204" pitchFamily="34" charset="0"/>
              </a:rPr>
              <a:t>xbrldi:typedMember</a:t>
            </a:r>
            <a:r>
              <a:rPr lang="en-GB" sz="1800" dirty="0">
                <a:solidFill>
                  <a:schemeClr val="accent2"/>
                </a:solidFill>
                <a:latin typeface="Arial Narrow" panose="020B0606020202030204" pitchFamily="34" charset="0"/>
              </a:rPr>
              <a:t> dimension="</a:t>
            </a:r>
            <a:r>
              <a:rPr lang="en-GB" sz="1800" dirty="0" err="1">
                <a:solidFill>
                  <a:schemeClr val="accent2"/>
                </a:solidFill>
                <a:latin typeface="Arial Narrow" panose="020B0606020202030204" pitchFamily="34" charset="0"/>
              </a:rPr>
              <a:t>eba_dim:</a:t>
            </a:r>
            <a:r>
              <a:rPr lang="en-GB" sz="1800" dirty="0" err="1">
                <a:solidFill>
                  <a:schemeClr val="accent6"/>
                </a:solidFill>
                <a:latin typeface="Arial Narrow" panose="020B0606020202030204" pitchFamily="34" charset="0"/>
              </a:rPr>
              <a:t>LEC</a:t>
            </a:r>
            <a:r>
              <a:rPr lang="en-GB" sz="1800" dirty="0" smtClean="0">
                <a:solidFill>
                  <a:schemeClr val="accent2"/>
                </a:solidFill>
                <a:latin typeface="Arial Narrow" panose="020B0606020202030204" pitchFamily="34" charset="0"/>
              </a:rPr>
              <a:t>"&gt;&lt;</a:t>
            </a:r>
            <a:r>
              <a:rPr lang="en-GB" sz="1800" dirty="0" err="1">
                <a:solidFill>
                  <a:schemeClr val="accent2"/>
                </a:solidFill>
                <a:latin typeface="Arial Narrow" panose="020B0606020202030204" pitchFamily="34" charset="0"/>
              </a:rPr>
              <a:t>eba_typ:LE</a:t>
            </a:r>
            <a:r>
              <a:rPr lang="en-GB" sz="1800" dirty="0">
                <a:solidFill>
                  <a:schemeClr val="accent2"/>
                </a:solidFill>
                <a:latin typeface="Arial Narrow" panose="020B0606020202030204" pitchFamily="34" charset="0"/>
              </a:rPr>
              <a:t>&gt;</a:t>
            </a:r>
            <a:r>
              <a:rPr lang="en-GB" sz="1800" dirty="0">
                <a:solidFill>
                  <a:schemeClr val="accent6"/>
                </a:solidFill>
                <a:latin typeface="Arial Narrow" panose="020B0606020202030204" pitchFamily="34" charset="0"/>
              </a:rPr>
              <a:t>a</a:t>
            </a:r>
            <a:r>
              <a:rPr lang="en-GB" sz="1800" dirty="0">
                <a:solidFill>
                  <a:schemeClr val="accent2"/>
                </a:solidFill>
                <a:latin typeface="Arial Narrow" panose="020B0606020202030204" pitchFamily="34" charset="0"/>
              </a:rPr>
              <a:t>&lt;/</a:t>
            </a:r>
            <a:r>
              <a:rPr lang="en-GB" sz="1800" dirty="0" err="1">
                <a:solidFill>
                  <a:schemeClr val="accent2"/>
                </a:solidFill>
                <a:latin typeface="Arial Narrow" panose="020B0606020202030204" pitchFamily="34" charset="0"/>
              </a:rPr>
              <a:t>eba_typ:LE</a:t>
            </a:r>
            <a:r>
              <a:rPr lang="en-GB" sz="1800" dirty="0" smtClean="0">
                <a:solidFill>
                  <a:schemeClr val="accent2"/>
                </a:solidFill>
                <a:latin typeface="Arial Narrow" panose="020B0606020202030204" pitchFamily="34" charset="0"/>
              </a:rPr>
              <a:t>&gt;&lt;/</a:t>
            </a:r>
            <a:r>
              <a:rPr lang="en-GB" sz="1800" dirty="0" err="1">
                <a:solidFill>
                  <a:schemeClr val="accent2"/>
                </a:solidFill>
                <a:latin typeface="Arial Narrow" panose="020B0606020202030204" pitchFamily="34" charset="0"/>
              </a:rPr>
              <a:t>xbrldi:typedMember</a:t>
            </a:r>
            <a:r>
              <a:rPr lang="en-GB" sz="1800" dirty="0" smtClean="0">
                <a:solidFill>
                  <a:schemeClr val="accent2"/>
                </a:solidFill>
                <a:latin typeface="Arial Narrow" panose="020B0606020202030204" pitchFamily="34" charset="0"/>
              </a:rPr>
              <a:t>&gt;</a:t>
            </a:r>
          </a:p>
          <a:p>
            <a:pPr lvl="2"/>
            <a:r>
              <a:rPr lang="en-GB" dirty="0" smtClean="0">
                <a:solidFill>
                  <a:srgbClr val="605F62"/>
                </a:solidFill>
              </a:rPr>
              <a:t>Easy to identify</a:t>
            </a:r>
            <a:endParaRPr lang="en-GB" dirty="0">
              <a:solidFill>
                <a:srgbClr val="605F62"/>
              </a:solidFill>
            </a:endParaRPr>
          </a:p>
        </p:txBody>
      </p:sp>
    </p:spTree>
    <p:extLst>
      <p:ext uri="{BB962C8B-B14F-4D97-AF65-F5344CB8AC3E}">
        <p14:creationId xmlns:p14="http://schemas.microsoft.com/office/powerpoint/2010/main" val="5479512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Open tables – </a:t>
            </a:r>
            <a:r>
              <a:rPr lang="en-GB" dirty="0"/>
              <a:t>Sheets </a:t>
            </a:r>
            <a:r>
              <a:rPr lang="en-GB" dirty="0" smtClean="0"/>
              <a:t>– DPM and XBRL rendering</a:t>
            </a:r>
            <a:endParaRPr lang="en-GB"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2393" y="1069892"/>
            <a:ext cx="9277350" cy="2638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2393" y="3708317"/>
            <a:ext cx="8524875" cy="4791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9146515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Open tables – </a:t>
            </a:r>
            <a:r>
              <a:rPr lang="en-GB" dirty="0" smtClean="0"/>
              <a:t>Sheets</a:t>
            </a:r>
            <a:endParaRPr lang="en-GB" dirty="0"/>
          </a:p>
        </p:txBody>
      </p:sp>
      <p:sp>
        <p:nvSpPr>
          <p:cNvPr id="3" name="Content Placeholder 2"/>
          <p:cNvSpPr>
            <a:spLocks noGrp="1"/>
          </p:cNvSpPr>
          <p:nvPr>
            <p:ph sz="quarter" idx="10"/>
          </p:nvPr>
        </p:nvSpPr>
        <p:spPr>
          <a:xfrm>
            <a:off x="461056" y="1239611"/>
            <a:ext cx="9731375" cy="5062538"/>
          </a:xfrm>
        </p:spPr>
        <p:txBody>
          <a:bodyPr/>
          <a:lstStyle/>
          <a:p>
            <a:pPr marL="342900" indent="-342900">
              <a:buFont typeface="Arial" panose="020B0604020202020204" pitchFamily="34" charset="0"/>
              <a:buChar char="•"/>
            </a:pPr>
            <a:r>
              <a:rPr lang="en-GB" dirty="0" smtClean="0"/>
              <a:t>Used where “some” options from a list should be reported</a:t>
            </a:r>
          </a:p>
          <a:p>
            <a:r>
              <a:rPr lang="en-GB" dirty="0" smtClean="0"/>
              <a:t>e.g. Top 10 countries by exposure, “significant” currency holdings</a:t>
            </a:r>
          </a:p>
          <a:p>
            <a:pPr marL="342900" indent="-342900">
              <a:buFont typeface="Arial" panose="020B0604020202020204" pitchFamily="34" charset="0"/>
              <a:buChar char="•"/>
            </a:pPr>
            <a:r>
              <a:rPr lang="en-GB" dirty="0" smtClean="0"/>
              <a:t>Non-reporting does NOT mean “zero”.</a:t>
            </a:r>
          </a:p>
          <a:p>
            <a:pPr marL="342900" indent="-342900">
              <a:buFont typeface="Arial" panose="020B0604020202020204" pitchFamily="34" charset="0"/>
              <a:buChar char="•"/>
            </a:pPr>
            <a:endParaRPr lang="en-GB" dirty="0" smtClean="0"/>
          </a:p>
          <a:p>
            <a:r>
              <a:rPr lang="en-GB" dirty="0" smtClean="0"/>
              <a:t>In the DPM </a:t>
            </a:r>
          </a:p>
          <a:p>
            <a:pPr lvl="2"/>
            <a:r>
              <a:rPr lang="en-GB" dirty="0" smtClean="0"/>
              <a:t>each repeated cell has exactly the same data point ID</a:t>
            </a:r>
          </a:p>
          <a:p>
            <a:pPr lvl="2"/>
            <a:r>
              <a:rPr lang="en-GB" dirty="0" smtClean="0"/>
              <a:t>data point has a dimension with value “999”</a:t>
            </a:r>
          </a:p>
          <a:p>
            <a:r>
              <a:rPr lang="en-GB" dirty="0" smtClean="0"/>
              <a:t>In XBRL</a:t>
            </a:r>
          </a:p>
          <a:p>
            <a:pPr lvl="2"/>
            <a:r>
              <a:rPr lang="en-GB" dirty="0" smtClean="0"/>
              <a:t>Choices are known (e.g. countries), so maps to an explicit domain</a:t>
            </a:r>
          </a:p>
          <a:p>
            <a:pPr lvl="2"/>
            <a:r>
              <a:rPr lang="en-GB" dirty="0" smtClean="0"/>
              <a:t>“</a:t>
            </a:r>
            <a:r>
              <a:rPr lang="en-GB" dirty="0"/>
              <a:t>scenario” of context </a:t>
            </a:r>
            <a:r>
              <a:rPr lang="en-GB" dirty="0" smtClean="0"/>
              <a:t>just contains another explicit domain value</a:t>
            </a:r>
          </a:p>
          <a:p>
            <a:r>
              <a:rPr lang="en-GB" sz="2000" dirty="0" smtClean="0">
                <a:solidFill>
                  <a:schemeClr val="accent2"/>
                </a:solidFill>
                <a:latin typeface="Arial Narrow" panose="020B0606020202030204" pitchFamily="34" charset="0"/>
              </a:rPr>
              <a:t>&lt;</a:t>
            </a:r>
            <a:r>
              <a:rPr lang="en-GB" sz="2000" dirty="0" err="1">
                <a:solidFill>
                  <a:schemeClr val="accent2"/>
                </a:solidFill>
                <a:latin typeface="Arial Narrow" panose="020B0606020202030204" pitchFamily="34" charset="0"/>
              </a:rPr>
              <a:t>xbrldi:explicitMember</a:t>
            </a:r>
            <a:r>
              <a:rPr lang="en-GB" sz="2000" dirty="0">
                <a:solidFill>
                  <a:schemeClr val="accent2"/>
                </a:solidFill>
                <a:latin typeface="Arial Narrow" panose="020B0606020202030204" pitchFamily="34" charset="0"/>
              </a:rPr>
              <a:t> </a:t>
            </a:r>
            <a:r>
              <a:rPr lang="en-GB" sz="2000" dirty="0" smtClean="0">
                <a:solidFill>
                  <a:schemeClr val="accent2"/>
                </a:solidFill>
                <a:latin typeface="Arial Narrow" panose="020B0606020202030204" pitchFamily="34" charset="0"/>
              </a:rPr>
              <a:t>dimension</a:t>
            </a:r>
            <a:r>
              <a:rPr lang="en-GB" sz="2000" dirty="0">
                <a:solidFill>
                  <a:schemeClr val="accent2"/>
                </a:solidFill>
                <a:latin typeface="Arial Narrow" panose="020B0606020202030204" pitchFamily="34" charset="0"/>
              </a:rPr>
              <a:t>="</a:t>
            </a:r>
            <a:r>
              <a:rPr lang="en-GB" sz="2000" dirty="0" err="1">
                <a:solidFill>
                  <a:schemeClr val="accent2"/>
                </a:solidFill>
                <a:latin typeface="Arial Narrow" panose="020B0606020202030204" pitchFamily="34" charset="0"/>
              </a:rPr>
              <a:t>eba_dim:CEG</a:t>
            </a:r>
            <a:r>
              <a:rPr lang="en-GB" sz="2000" dirty="0">
                <a:solidFill>
                  <a:schemeClr val="accent2"/>
                </a:solidFill>
                <a:latin typeface="Arial Narrow" panose="020B0606020202030204" pitchFamily="34" charset="0"/>
              </a:rPr>
              <a:t>"&gt;</a:t>
            </a:r>
            <a:r>
              <a:rPr lang="en-GB" sz="2000" dirty="0" err="1">
                <a:solidFill>
                  <a:schemeClr val="accent2"/>
                </a:solidFill>
                <a:latin typeface="Arial Narrow" panose="020B0606020202030204" pitchFamily="34" charset="0"/>
              </a:rPr>
              <a:t>eba_GA:PL</a:t>
            </a:r>
            <a:r>
              <a:rPr lang="en-GB" sz="2000" dirty="0">
                <a:solidFill>
                  <a:schemeClr val="accent2"/>
                </a:solidFill>
                <a:latin typeface="Arial Narrow" panose="020B0606020202030204" pitchFamily="34" charset="0"/>
              </a:rPr>
              <a:t>&lt;/</a:t>
            </a:r>
            <a:r>
              <a:rPr lang="en-GB" sz="2000" dirty="0" err="1">
                <a:solidFill>
                  <a:schemeClr val="accent2"/>
                </a:solidFill>
                <a:latin typeface="Arial Narrow" panose="020B0606020202030204" pitchFamily="34" charset="0"/>
              </a:rPr>
              <a:t>xbrldi:explicitMember</a:t>
            </a:r>
            <a:r>
              <a:rPr lang="en-GB" sz="2000" dirty="0">
                <a:solidFill>
                  <a:schemeClr val="accent2"/>
                </a:solidFill>
                <a:latin typeface="Arial Narrow" panose="020B0606020202030204" pitchFamily="34" charset="0"/>
              </a:rPr>
              <a:t>&gt;</a:t>
            </a:r>
            <a:r>
              <a:rPr lang="en-GB" sz="2000" dirty="0"/>
              <a:t>	</a:t>
            </a:r>
            <a:endParaRPr lang="en-GB" sz="2000" dirty="0" smtClean="0"/>
          </a:p>
          <a:p>
            <a:pPr marL="0" lvl="2" indent="0">
              <a:spcBef>
                <a:spcPct val="0"/>
              </a:spcBef>
              <a:spcAft>
                <a:spcPts val="400"/>
              </a:spcAft>
              <a:buClrTx/>
              <a:buNone/>
            </a:pPr>
            <a:r>
              <a:rPr lang="en-GB" dirty="0"/>
              <a:t>Easy when creating instances, watch out when reading them</a:t>
            </a:r>
          </a:p>
          <a:p>
            <a:endParaRPr lang="en-GB" dirty="0"/>
          </a:p>
          <a:p>
            <a:endParaRPr lang="en-GB" dirty="0"/>
          </a:p>
        </p:txBody>
      </p:sp>
    </p:spTree>
    <p:extLst>
      <p:ext uri="{BB962C8B-B14F-4D97-AF65-F5344CB8AC3E}">
        <p14:creationId xmlns:p14="http://schemas.microsoft.com/office/powerpoint/2010/main" val="22829036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1639" y="491786"/>
            <a:ext cx="4816631" cy="412752"/>
          </a:xfrm>
        </p:spPr>
        <p:txBody>
          <a:bodyPr/>
          <a:lstStyle/>
          <a:p>
            <a:r>
              <a:rPr lang="en-GB" dirty="0" smtClean="0"/>
              <a:t>XBRL Instance	</a:t>
            </a:r>
            <a:endParaRPr lang="en-GB" dirty="0"/>
          </a:p>
        </p:txBody>
      </p:sp>
      <p:sp>
        <p:nvSpPr>
          <p:cNvPr id="6" name="Rounded Rectangle 5"/>
          <p:cNvSpPr/>
          <p:nvPr/>
        </p:nvSpPr>
        <p:spPr>
          <a:xfrm>
            <a:off x="498764" y="4268184"/>
            <a:ext cx="1650670" cy="96190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prstClr val="white"/>
                </a:solidFill>
              </a:rPr>
              <a:t>Context</a:t>
            </a:r>
            <a:endParaRPr lang="en-GB" dirty="0">
              <a:solidFill>
                <a:prstClr val="white"/>
              </a:solidFill>
            </a:endParaRPr>
          </a:p>
        </p:txBody>
      </p:sp>
      <p:sp>
        <p:nvSpPr>
          <p:cNvPr id="7" name="Rounded Rectangle 6"/>
          <p:cNvSpPr/>
          <p:nvPr/>
        </p:nvSpPr>
        <p:spPr>
          <a:xfrm>
            <a:off x="498764" y="1110839"/>
            <a:ext cx="1650670" cy="102325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prstClr val="white"/>
                </a:solidFill>
              </a:rPr>
              <a:t>Fact</a:t>
            </a:r>
            <a:endParaRPr lang="en-GB" dirty="0">
              <a:solidFill>
                <a:prstClr val="white"/>
              </a:solidFill>
            </a:endParaRPr>
          </a:p>
        </p:txBody>
      </p:sp>
      <p:sp>
        <p:nvSpPr>
          <p:cNvPr id="8" name="Rectangle 7"/>
          <p:cNvSpPr/>
          <p:nvPr/>
        </p:nvSpPr>
        <p:spPr>
          <a:xfrm>
            <a:off x="2503715" y="4871845"/>
            <a:ext cx="1828800" cy="5116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prstClr val="white"/>
                </a:solidFill>
              </a:rPr>
              <a:t>Period/Instant</a:t>
            </a:r>
          </a:p>
        </p:txBody>
      </p:sp>
      <p:sp>
        <p:nvSpPr>
          <p:cNvPr id="9" name="Rectangle 8"/>
          <p:cNvSpPr/>
          <p:nvPr/>
        </p:nvSpPr>
        <p:spPr>
          <a:xfrm>
            <a:off x="2503715" y="1752104"/>
            <a:ext cx="1828800" cy="5116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prstClr val="white"/>
                </a:solidFill>
              </a:rPr>
              <a:t>Value</a:t>
            </a:r>
          </a:p>
        </p:txBody>
      </p:sp>
      <p:sp>
        <p:nvSpPr>
          <p:cNvPr id="10" name="Rectangle 9"/>
          <p:cNvSpPr/>
          <p:nvPr/>
        </p:nvSpPr>
        <p:spPr>
          <a:xfrm>
            <a:off x="2503715" y="2411186"/>
            <a:ext cx="1828800" cy="511628"/>
          </a:xfrm>
          <a:prstGeom prst="rect">
            <a:avLst/>
          </a:prstGeom>
          <a:solidFill>
            <a:schemeClr val="accent1"/>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45720" rIns="0" bIns="45720" numCol="1" spcCol="0" rtlCol="0" fromWordArt="0" anchor="ctr" anchorCtr="0" forceAA="0" compatLnSpc="1">
            <a:prstTxWarp prst="textNoShape">
              <a:avLst/>
            </a:prstTxWarp>
            <a:noAutofit/>
          </a:bodyPr>
          <a:lstStyle/>
          <a:p>
            <a:pPr algn="ctr"/>
            <a:r>
              <a:rPr lang="en-GB" i="1" dirty="0">
                <a:solidFill>
                  <a:prstClr val="white"/>
                </a:solidFill>
              </a:rPr>
              <a:t>Unit</a:t>
            </a:r>
          </a:p>
        </p:txBody>
      </p:sp>
      <p:sp>
        <p:nvSpPr>
          <p:cNvPr id="11" name="Rectangle 10"/>
          <p:cNvSpPr/>
          <p:nvPr/>
        </p:nvSpPr>
        <p:spPr>
          <a:xfrm>
            <a:off x="2503715" y="3053440"/>
            <a:ext cx="1828800" cy="511628"/>
          </a:xfrm>
          <a:prstGeom prst="rect">
            <a:avLst/>
          </a:prstGeom>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i="1" dirty="0">
                <a:solidFill>
                  <a:prstClr val="white"/>
                </a:solidFill>
              </a:rPr>
              <a:t>Accuracy</a:t>
            </a:r>
          </a:p>
        </p:txBody>
      </p:sp>
      <p:sp>
        <p:nvSpPr>
          <p:cNvPr id="12" name="Rectangle 11"/>
          <p:cNvSpPr/>
          <p:nvPr/>
        </p:nvSpPr>
        <p:spPr>
          <a:xfrm>
            <a:off x="2503715" y="4268184"/>
            <a:ext cx="1828800" cy="5116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prstClr val="white"/>
                </a:solidFill>
              </a:rPr>
              <a:t>Entity</a:t>
            </a:r>
          </a:p>
        </p:txBody>
      </p:sp>
      <p:sp>
        <p:nvSpPr>
          <p:cNvPr id="13" name="Rectangle 12"/>
          <p:cNvSpPr/>
          <p:nvPr/>
        </p:nvSpPr>
        <p:spPr>
          <a:xfrm>
            <a:off x="2503715" y="1110839"/>
            <a:ext cx="1828800" cy="511628"/>
          </a:xfrm>
          <a:prstGeom prst="rect">
            <a:avLst/>
          </a:prstGeom>
          <a:solidFill>
            <a:srgbClr val="F99D3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prstClr val="white"/>
                </a:solidFill>
              </a:rPr>
              <a:t>Metric</a:t>
            </a:r>
          </a:p>
        </p:txBody>
      </p:sp>
      <p:sp>
        <p:nvSpPr>
          <p:cNvPr id="14" name="Rectangle 13"/>
          <p:cNvSpPr/>
          <p:nvPr/>
        </p:nvSpPr>
        <p:spPr>
          <a:xfrm>
            <a:off x="2503714" y="5535873"/>
            <a:ext cx="2032659" cy="511628"/>
          </a:xfrm>
          <a:prstGeom prst="rect">
            <a:avLst/>
          </a:prstGeom>
          <a:solidFill>
            <a:srgbClr val="F99D3E"/>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r>
              <a:rPr lang="en-GB" i="1" dirty="0" smtClean="0">
                <a:solidFill>
                  <a:prstClr val="white"/>
                </a:solidFill>
              </a:rPr>
              <a:t>Explicit Dimensions</a:t>
            </a:r>
            <a:endParaRPr lang="en-GB" i="1" dirty="0">
              <a:solidFill>
                <a:prstClr val="white"/>
              </a:solidFill>
            </a:endParaRPr>
          </a:p>
        </p:txBody>
      </p:sp>
      <p:sp>
        <p:nvSpPr>
          <p:cNvPr id="15" name="Rectangle 14"/>
          <p:cNvSpPr/>
          <p:nvPr/>
        </p:nvSpPr>
        <p:spPr>
          <a:xfrm>
            <a:off x="2503715" y="6199901"/>
            <a:ext cx="2032659" cy="511628"/>
          </a:xfrm>
          <a:prstGeom prst="rect">
            <a:avLst/>
          </a:prstGeom>
          <a:solidFill>
            <a:srgbClr val="F99D3E"/>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r>
              <a:rPr lang="en-GB" i="1" dirty="0" smtClean="0">
                <a:solidFill>
                  <a:prstClr val="white"/>
                </a:solidFill>
              </a:rPr>
              <a:t>Typed Dimensions</a:t>
            </a:r>
            <a:endParaRPr lang="en-GB" i="1" dirty="0">
              <a:solidFill>
                <a:prstClr val="white"/>
              </a:solidFill>
            </a:endParaRPr>
          </a:p>
        </p:txBody>
      </p:sp>
      <p:cxnSp>
        <p:nvCxnSpPr>
          <p:cNvPr id="17" name="Straight Connector 16"/>
          <p:cNvCxnSpPr>
            <a:stCxn id="7" idx="3"/>
            <a:endCxn id="13" idx="1"/>
          </p:cNvCxnSpPr>
          <p:nvPr/>
        </p:nvCxnSpPr>
        <p:spPr>
          <a:xfrm flipV="1">
            <a:off x="2149434" y="1366653"/>
            <a:ext cx="354281" cy="255815"/>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7" idx="3"/>
            <a:endCxn id="9" idx="1"/>
          </p:cNvCxnSpPr>
          <p:nvPr/>
        </p:nvCxnSpPr>
        <p:spPr>
          <a:xfrm>
            <a:off x="2149434" y="1622468"/>
            <a:ext cx="354281" cy="38545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6" idx="3"/>
            <a:endCxn id="12" idx="1"/>
          </p:cNvCxnSpPr>
          <p:nvPr/>
        </p:nvCxnSpPr>
        <p:spPr>
          <a:xfrm flipV="1">
            <a:off x="2149434" y="4523998"/>
            <a:ext cx="354281" cy="225137"/>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3" name="Straight Connector 22"/>
          <p:cNvCxnSpPr>
            <a:stCxn id="6" idx="3"/>
            <a:endCxn id="8" idx="1"/>
          </p:cNvCxnSpPr>
          <p:nvPr/>
        </p:nvCxnSpPr>
        <p:spPr>
          <a:xfrm>
            <a:off x="2149434" y="4749135"/>
            <a:ext cx="354281" cy="378524"/>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5" name="Straight Connector 24"/>
          <p:cNvCxnSpPr>
            <a:stCxn id="7" idx="3"/>
            <a:endCxn id="10" idx="1"/>
          </p:cNvCxnSpPr>
          <p:nvPr/>
        </p:nvCxnSpPr>
        <p:spPr>
          <a:xfrm>
            <a:off x="2149434" y="1622468"/>
            <a:ext cx="354281" cy="1044532"/>
          </a:xfrm>
          <a:prstGeom prst="line">
            <a:avLst/>
          </a:prstGeom>
          <a:ln w="25400">
            <a:prstDash val="sysDash"/>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a:stCxn id="7" idx="3"/>
            <a:endCxn id="11" idx="1"/>
          </p:cNvCxnSpPr>
          <p:nvPr/>
        </p:nvCxnSpPr>
        <p:spPr>
          <a:xfrm>
            <a:off x="2149434" y="1622468"/>
            <a:ext cx="354281" cy="1686786"/>
          </a:xfrm>
          <a:prstGeom prst="line">
            <a:avLst/>
          </a:prstGeom>
          <a:ln w="25400">
            <a:prstDash val="sysDash"/>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a:stCxn id="6" idx="3"/>
            <a:endCxn id="14" idx="1"/>
          </p:cNvCxnSpPr>
          <p:nvPr/>
        </p:nvCxnSpPr>
        <p:spPr>
          <a:xfrm>
            <a:off x="2149434" y="4749135"/>
            <a:ext cx="354280" cy="1042552"/>
          </a:xfrm>
          <a:prstGeom prst="line">
            <a:avLst/>
          </a:prstGeom>
          <a:ln w="25400">
            <a:prstDash val="sys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a:stCxn id="6" idx="3"/>
            <a:endCxn id="15" idx="1"/>
          </p:cNvCxnSpPr>
          <p:nvPr/>
        </p:nvCxnSpPr>
        <p:spPr>
          <a:xfrm>
            <a:off x="2149434" y="4749135"/>
            <a:ext cx="354281" cy="1706580"/>
          </a:xfrm>
          <a:prstGeom prst="line">
            <a:avLst/>
          </a:prstGeom>
          <a:ln w="25400">
            <a:prstDash val="sysDash"/>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stCxn id="7" idx="2"/>
            <a:endCxn id="6" idx="0"/>
          </p:cNvCxnSpPr>
          <p:nvPr/>
        </p:nvCxnSpPr>
        <p:spPr>
          <a:xfrm>
            <a:off x="1324099" y="2134096"/>
            <a:ext cx="0" cy="2134088"/>
          </a:xfrm>
          <a:prstGeom prst="straightConnector1">
            <a:avLst/>
          </a:prstGeom>
          <a:ln w="25400">
            <a:tailEnd type="triangle" w="lg" len="lg"/>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5970815" y="2032657"/>
            <a:ext cx="2335481" cy="511628"/>
          </a:xfrm>
          <a:prstGeom prst="rect">
            <a:avLst/>
          </a:prstGeom>
          <a:solidFill>
            <a:srgbClr val="F99D3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prstClr val="white"/>
                </a:solidFill>
              </a:rPr>
              <a:t>Dimension Values</a:t>
            </a:r>
            <a:endParaRPr lang="en-GB" dirty="0">
              <a:solidFill>
                <a:prstClr val="white"/>
              </a:solidFill>
            </a:endParaRPr>
          </a:p>
        </p:txBody>
      </p:sp>
      <p:sp>
        <p:nvSpPr>
          <p:cNvPr id="27" name="Rectangle 26"/>
          <p:cNvSpPr/>
          <p:nvPr/>
        </p:nvSpPr>
        <p:spPr>
          <a:xfrm>
            <a:off x="6521535" y="4621716"/>
            <a:ext cx="1828800" cy="608369"/>
          </a:xfrm>
          <a:prstGeom prst="rect">
            <a:avLst/>
          </a:prstGeom>
          <a:solidFill>
            <a:srgbClr val="F99D3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prstClr val="white"/>
                </a:solidFill>
              </a:rPr>
              <a:t>Key Dimension (“999”)</a:t>
            </a:r>
            <a:endParaRPr lang="en-GB" dirty="0">
              <a:solidFill>
                <a:prstClr val="white"/>
              </a:solidFill>
            </a:endParaRPr>
          </a:p>
        </p:txBody>
      </p:sp>
      <p:sp>
        <p:nvSpPr>
          <p:cNvPr id="30" name="Rounded Rectangle 29"/>
          <p:cNvSpPr/>
          <p:nvPr/>
        </p:nvSpPr>
        <p:spPr>
          <a:xfrm>
            <a:off x="6551222" y="3031171"/>
            <a:ext cx="1650670" cy="102325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prstClr val="white"/>
                </a:solidFill>
              </a:rPr>
              <a:t>Data point</a:t>
            </a:r>
            <a:endParaRPr lang="en-GB" dirty="0">
              <a:solidFill>
                <a:prstClr val="white"/>
              </a:solidFill>
            </a:endParaRPr>
          </a:p>
        </p:txBody>
      </p:sp>
      <p:sp>
        <p:nvSpPr>
          <p:cNvPr id="31" name="Rounded Rectangle 30"/>
          <p:cNvSpPr/>
          <p:nvPr/>
        </p:nvSpPr>
        <p:spPr>
          <a:xfrm>
            <a:off x="8657113" y="3042552"/>
            <a:ext cx="1650670" cy="102325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prstClr val="white"/>
                </a:solidFill>
              </a:rPr>
              <a:t>Table Cell</a:t>
            </a:r>
            <a:endParaRPr lang="en-GB" dirty="0">
              <a:solidFill>
                <a:prstClr val="white"/>
              </a:solidFill>
            </a:endParaRPr>
          </a:p>
        </p:txBody>
      </p:sp>
      <p:cxnSp>
        <p:nvCxnSpPr>
          <p:cNvPr id="33" name="Straight Connector 32"/>
          <p:cNvCxnSpPr>
            <a:stCxn id="30" idx="0"/>
            <a:endCxn id="24" idx="2"/>
          </p:cNvCxnSpPr>
          <p:nvPr/>
        </p:nvCxnSpPr>
        <p:spPr>
          <a:xfrm flipH="1" flipV="1">
            <a:off x="7138556" y="2544285"/>
            <a:ext cx="238001" cy="486886"/>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34" name="Straight Connector 33"/>
          <p:cNvCxnSpPr>
            <a:stCxn id="30" idx="2"/>
            <a:endCxn id="27" idx="0"/>
          </p:cNvCxnSpPr>
          <p:nvPr/>
        </p:nvCxnSpPr>
        <p:spPr>
          <a:xfrm>
            <a:off x="7376557" y="4054428"/>
            <a:ext cx="59378" cy="567288"/>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a:stCxn id="30" idx="3"/>
            <a:endCxn id="31" idx="1"/>
          </p:cNvCxnSpPr>
          <p:nvPr/>
        </p:nvCxnSpPr>
        <p:spPr>
          <a:xfrm>
            <a:off x="8201892" y="3542800"/>
            <a:ext cx="455221" cy="11381"/>
          </a:xfrm>
          <a:prstGeom prst="straightConnector1">
            <a:avLst/>
          </a:prstGeom>
          <a:ln w="25400">
            <a:tailEnd type="triangle" w="lg" len="lg"/>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13" idx="3"/>
            <a:endCxn id="24" idx="1"/>
          </p:cNvCxnSpPr>
          <p:nvPr/>
        </p:nvCxnSpPr>
        <p:spPr>
          <a:xfrm>
            <a:off x="4332515" y="1366653"/>
            <a:ext cx="1638300" cy="921818"/>
          </a:xfrm>
          <a:prstGeom prst="straightConnector1">
            <a:avLst/>
          </a:prstGeom>
          <a:ln w="38100">
            <a:headEnd type="none" w="lg" len="lg"/>
            <a:tailEnd type="triangle" w="lg" len="lg"/>
          </a:ln>
        </p:spPr>
        <p:style>
          <a:lnRef idx="1">
            <a:schemeClr val="accent1"/>
          </a:lnRef>
          <a:fillRef idx="0">
            <a:schemeClr val="accent1"/>
          </a:fillRef>
          <a:effectRef idx="0">
            <a:schemeClr val="accent1"/>
          </a:effectRef>
          <a:fontRef idx="minor">
            <a:schemeClr val="tx1"/>
          </a:fontRef>
        </p:style>
      </p:cxnSp>
      <p:sp>
        <p:nvSpPr>
          <p:cNvPr id="48" name="Title 1"/>
          <p:cNvSpPr txBox="1">
            <a:spLocks/>
          </p:cNvSpPr>
          <p:nvPr/>
        </p:nvSpPr>
        <p:spPr bwMode="auto">
          <a:xfrm>
            <a:off x="5437317" y="497222"/>
            <a:ext cx="4816631" cy="412752"/>
          </a:xfrm>
          <a:prstGeom prst="rect">
            <a:avLst/>
          </a:prstGeom>
          <a:noFill/>
          <a:ln w="9525">
            <a:noFill/>
            <a:miter lim="800000"/>
            <a:headEnd/>
            <a:tailEnd/>
          </a:ln>
        </p:spPr>
        <p:txBody>
          <a:bodyPr vert="horz" wrap="square" lIns="0" tIns="0" rIns="0" bIns="0" numCol="1" rtlCol="0" anchor="b" anchorCtr="0" compatLnSpc="1">
            <a:prstTxWarp prst="textNoShape">
              <a:avLst/>
            </a:prstTxWarp>
            <a:noAutofit/>
          </a:bodyPr>
          <a:lstStyle>
            <a:lvl1pPr algn="l" defTabSz="981075" rtl="0" fontAlgn="base">
              <a:lnSpc>
                <a:spcPts val="2700"/>
              </a:lnSpc>
              <a:spcBef>
                <a:spcPct val="0"/>
              </a:spcBef>
              <a:spcAft>
                <a:spcPct val="0"/>
              </a:spcAft>
              <a:defRPr sz="2700" b="1" kern="1200">
                <a:solidFill>
                  <a:schemeClr val="accent1"/>
                </a:solidFill>
                <a:latin typeface="+mj-lt"/>
                <a:ea typeface="+mj-ea"/>
                <a:cs typeface="+mj-cs"/>
              </a:defRPr>
            </a:lvl1pPr>
            <a:lvl2pPr algn="l" defTabSz="981075" rtl="0" fontAlgn="base">
              <a:lnSpc>
                <a:spcPts val="2700"/>
              </a:lnSpc>
              <a:spcBef>
                <a:spcPct val="0"/>
              </a:spcBef>
              <a:spcAft>
                <a:spcPct val="0"/>
              </a:spcAft>
              <a:defRPr sz="2700" b="1">
                <a:solidFill>
                  <a:schemeClr val="accent1"/>
                </a:solidFill>
                <a:latin typeface="Arial" charset="0"/>
              </a:defRPr>
            </a:lvl2pPr>
            <a:lvl3pPr algn="l" defTabSz="981075" rtl="0" fontAlgn="base">
              <a:lnSpc>
                <a:spcPts val="2700"/>
              </a:lnSpc>
              <a:spcBef>
                <a:spcPct val="0"/>
              </a:spcBef>
              <a:spcAft>
                <a:spcPct val="0"/>
              </a:spcAft>
              <a:defRPr sz="2700" b="1">
                <a:solidFill>
                  <a:schemeClr val="accent1"/>
                </a:solidFill>
                <a:latin typeface="Arial" charset="0"/>
              </a:defRPr>
            </a:lvl3pPr>
            <a:lvl4pPr algn="l" defTabSz="981075" rtl="0" fontAlgn="base">
              <a:lnSpc>
                <a:spcPts val="2700"/>
              </a:lnSpc>
              <a:spcBef>
                <a:spcPct val="0"/>
              </a:spcBef>
              <a:spcAft>
                <a:spcPct val="0"/>
              </a:spcAft>
              <a:defRPr sz="2700" b="1">
                <a:solidFill>
                  <a:schemeClr val="accent1"/>
                </a:solidFill>
                <a:latin typeface="Arial" charset="0"/>
              </a:defRPr>
            </a:lvl4pPr>
            <a:lvl5pPr algn="l" defTabSz="981075" rtl="0" fontAlgn="base">
              <a:lnSpc>
                <a:spcPts val="2700"/>
              </a:lnSpc>
              <a:spcBef>
                <a:spcPct val="0"/>
              </a:spcBef>
              <a:spcAft>
                <a:spcPct val="0"/>
              </a:spcAft>
              <a:defRPr sz="2700" b="1">
                <a:solidFill>
                  <a:schemeClr val="accent1"/>
                </a:solidFill>
                <a:latin typeface="Arial" charset="0"/>
              </a:defRPr>
            </a:lvl5pPr>
            <a:lvl6pPr marL="457200" algn="l" defTabSz="981075" rtl="0" fontAlgn="base">
              <a:lnSpc>
                <a:spcPts val="2700"/>
              </a:lnSpc>
              <a:spcBef>
                <a:spcPct val="0"/>
              </a:spcBef>
              <a:spcAft>
                <a:spcPct val="0"/>
              </a:spcAft>
              <a:defRPr sz="2700" b="1">
                <a:solidFill>
                  <a:schemeClr val="accent1"/>
                </a:solidFill>
                <a:latin typeface="Arial" charset="0"/>
              </a:defRPr>
            </a:lvl6pPr>
            <a:lvl7pPr marL="914400" algn="l" defTabSz="981075" rtl="0" fontAlgn="base">
              <a:lnSpc>
                <a:spcPts val="2700"/>
              </a:lnSpc>
              <a:spcBef>
                <a:spcPct val="0"/>
              </a:spcBef>
              <a:spcAft>
                <a:spcPct val="0"/>
              </a:spcAft>
              <a:defRPr sz="2700" b="1">
                <a:solidFill>
                  <a:schemeClr val="accent1"/>
                </a:solidFill>
                <a:latin typeface="Arial" charset="0"/>
              </a:defRPr>
            </a:lvl7pPr>
            <a:lvl8pPr marL="1371600" algn="l" defTabSz="981075" rtl="0" fontAlgn="base">
              <a:lnSpc>
                <a:spcPts val="2700"/>
              </a:lnSpc>
              <a:spcBef>
                <a:spcPct val="0"/>
              </a:spcBef>
              <a:spcAft>
                <a:spcPct val="0"/>
              </a:spcAft>
              <a:defRPr sz="2700" b="1">
                <a:solidFill>
                  <a:schemeClr val="accent1"/>
                </a:solidFill>
                <a:latin typeface="Arial" charset="0"/>
              </a:defRPr>
            </a:lvl8pPr>
            <a:lvl9pPr marL="1828800" algn="l" defTabSz="981075" rtl="0" fontAlgn="base">
              <a:lnSpc>
                <a:spcPts val="2700"/>
              </a:lnSpc>
              <a:spcBef>
                <a:spcPct val="0"/>
              </a:spcBef>
              <a:spcAft>
                <a:spcPct val="0"/>
              </a:spcAft>
              <a:defRPr sz="2700" b="1">
                <a:solidFill>
                  <a:schemeClr val="accent1"/>
                </a:solidFill>
                <a:latin typeface="Arial" charset="0"/>
              </a:defRPr>
            </a:lvl9pPr>
          </a:lstStyle>
          <a:p>
            <a:pPr algn="r"/>
            <a:r>
              <a:rPr lang="en-GB" dirty="0" smtClean="0">
                <a:solidFill>
                  <a:srgbClr val="48748F"/>
                </a:solidFill>
              </a:rPr>
              <a:t>DPM</a:t>
            </a:r>
            <a:endParaRPr lang="en-GB" dirty="0">
              <a:solidFill>
                <a:srgbClr val="48748F"/>
              </a:solidFill>
            </a:endParaRPr>
          </a:p>
        </p:txBody>
      </p:sp>
      <p:cxnSp>
        <p:nvCxnSpPr>
          <p:cNvPr id="49" name="Straight Arrow Connector 48"/>
          <p:cNvCxnSpPr>
            <a:stCxn id="14" idx="3"/>
            <a:endCxn id="24" idx="1"/>
          </p:cNvCxnSpPr>
          <p:nvPr/>
        </p:nvCxnSpPr>
        <p:spPr>
          <a:xfrm flipV="1">
            <a:off x="4536373" y="2288471"/>
            <a:ext cx="1434442" cy="3503216"/>
          </a:xfrm>
          <a:prstGeom prst="straightConnector1">
            <a:avLst/>
          </a:prstGeom>
          <a:ln w="38100">
            <a:headEnd type="non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a:endCxn id="27" idx="2"/>
          </p:cNvCxnSpPr>
          <p:nvPr/>
        </p:nvCxnSpPr>
        <p:spPr>
          <a:xfrm flipV="1">
            <a:off x="4547261" y="5230085"/>
            <a:ext cx="2888674" cy="1192354"/>
          </a:xfrm>
          <a:prstGeom prst="straightConnector1">
            <a:avLst/>
          </a:prstGeom>
          <a:ln w="38100">
            <a:headEnd type="non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a:stCxn id="14" idx="3"/>
          </p:cNvCxnSpPr>
          <p:nvPr/>
        </p:nvCxnSpPr>
        <p:spPr>
          <a:xfrm flipV="1">
            <a:off x="4536373" y="4871846"/>
            <a:ext cx="1942910" cy="919841"/>
          </a:xfrm>
          <a:prstGeom prst="straightConnector1">
            <a:avLst/>
          </a:prstGeom>
          <a:ln w="38100">
            <a:solidFill>
              <a:srgbClr val="96ACBF"/>
            </a:solidFill>
            <a:prstDash val="dash"/>
            <a:headEnd type="none" w="lg" len="lg"/>
            <a:tailEnd type="triangle" w="lg" len="lg"/>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4681160" y="5075696"/>
            <a:ext cx="1703437" cy="615553"/>
          </a:xfrm>
          <a:prstGeom prst="rect">
            <a:avLst/>
          </a:prstGeom>
          <a:noFill/>
        </p:spPr>
        <p:txBody>
          <a:bodyPr wrap="square" lIns="0" tIns="0" rIns="0" bIns="0" rtlCol="0">
            <a:spAutoFit/>
          </a:bodyPr>
          <a:lstStyle/>
          <a:p>
            <a:pPr algn="r"/>
            <a:r>
              <a:rPr lang="en-GB" sz="2000" b="0" kern="1200" dirty="0" smtClean="0">
                <a:latin typeface="+mn-lt"/>
                <a:ea typeface="+mn-ea"/>
                <a:cs typeface="+mn-cs"/>
              </a:rPr>
              <a:t>“open” country or currency</a:t>
            </a:r>
          </a:p>
        </p:txBody>
      </p:sp>
      <p:sp>
        <p:nvSpPr>
          <p:cNvPr id="37" name="TextBox 36"/>
          <p:cNvSpPr txBox="1"/>
          <p:nvPr/>
        </p:nvSpPr>
        <p:spPr>
          <a:xfrm>
            <a:off x="3520043" y="3416293"/>
            <a:ext cx="2401732" cy="615553"/>
          </a:xfrm>
          <a:prstGeom prst="rect">
            <a:avLst/>
          </a:prstGeom>
          <a:noFill/>
        </p:spPr>
        <p:txBody>
          <a:bodyPr wrap="square" lIns="0" tIns="0" rIns="0" bIns="0" rtlCol="0">
            <a:spAutoFit/>
          </a:bodyPr>
          <a:lstStyle/>
          <a:p>
            <a:pPr algn="r"/>
            <a:r>
              <a:rPr lang="en-GB" sz="2000" dirty="0" smtClean="0">
                <a:latin typeface="+mn-lt"/>
                <a:cs typeface="+mn-cs"/>
              </a:rPr>
              <a:t>Normal</a:t>
            </a:r>
          </a:p>
          <a:p>
            <a:pPr algn="r"/>
            <a:r>
              <a:rPr lang="en-GB" sz="2000" dirty="0" smtClean="0">
                <a:latin typeface="+mn-lt"/>
                <a:cs typeface="+mn-cs"/>
              </a:rPr>
              <a:t>dimension</a:t>
            </a:r>
            <a:endParaRPr lang="en-GB" sz="2000" b="0" kern="1200" dirty="0" smtClean="0">
              <a:latin typeface="+mn-lt"/>
              <a:cs typeface="+mn-cs"/>
            </a:endParaRPr>
          </a:p>
        </p:txBody>
      </p:sp>
    </p:spTree>
    <p:extLst>
      <p:ext uri="{BB962C8B-B14F-4D97-AF65-F5344CB8AC3E}">
        <p14:creationId xmlns:p14="http://schemas.microsoft.com/office/powerpoint/2010/main" val="36463031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Text Placeholder 2"/>
          <p:cNvSpPr>
            <a:spLocks noGrp="1"/>
          </p:cNvSpPr>
          <p:nvPr>
            <p:ph type="body" sz="quarter" idx="10"/>
          </p:nvPr>
        </p:nvSpPr>
        <p:spPr/>
        <p:txBody>
          <a:bodyPr/>
          <a:lstStyle/>
          <a:p>
            <a:r>
              <a:rPr lang="en-GB" dirty="0" smtClean="0"/>
              <a:t>Taxonomy in more detail</a:t>
            </a:r>
          </a:p>
          <a:p>
            <a:pPr lvl="1"/>
            <a:r>
              <a:rPr lang="en-GB" dirty="0"/>
              <a:t>	</a:t>
            </a:r>
            <a:r>
              <a:rPr lang="en-GB" dirty="0" smtClean="0"/>
              <a:t>	</a:t>
            </a:r>
            <a:r>
              <a:rPr lang="en-GB" b="1" dirty="0" smtClean="0"/>
              <a:t>Particularly areas of interest to users/vendors(“quirks”)</a:t>
            </a:r>
          </a:p>
          <a:p>
            <a:pPr lvl="1"/>
            <a:r>
              <a:rPr lang="en-GB" b="1" dirty="0"/>
              <a:t>	</a:t>
            </a:r>
            <a:r>
              <a:rPr lang="en-GB" b="1" dirty="0" smtClean="0"/>
              <a:t>	Tables (table </a:t>
            </a:r>
            <a:r>
              <a:rPr lang="en-GB" b="1" dirty="0" err="1" smtClean="0"/>
              <a:t>linkbase</a:t>
            </a:r>
            <a:r>
              <a:rPr lang="en-GB" b="1" dirty="0" smtClean="0"/>
              <a:t>)</a:t>
            </a:r>
          </a:p>
          <a:p>
            <a:pPr lvl="1"/>
            <a:r>
              <a:rPr lang="en-GB" b="1" dirty="0" smtClean="0"/>
              <a:t>		Validation rules</a:t>
            </a:r>
          </a:p>
          <a:p>
            <a:pPr lvl="1"/>
            <a:endParaRPr lang="en-GB" dirty="0"/>
          </a:p>
          <a:p>
            <a:r>
              <a:rPr lang="en-GB" dirty="0" smtClean="0"/>
              <a:t>DPM Architect</a:t>
            </a:r>
          </a:p>
          <a:p>
            <a:r>
              <a:rPr lang="en-GB" dirty="0"/>
              <a:t>	</a:t>
            </a:r>
            <a:r>
              <a:rPr lang="en-GB" dirty="0">
                <a:solidFill>
                  <a:srgbClr val="605F62"/>
                </a:solidFill>
              </a:rPr>
              <a:t>What is it</a:t>
            </a:r>
          </a:p>
          <a:p>
            <a:r>
              <a:rPr lang="en-GB" dirty="0">
                <a:solidFill>
                  <a:srgbClr val="605F62"/>
                </a:solidFill>
              </a:rPr>
              <a:t>	How does the EBA use it</a:t>
            </a:r>
          </a:p>
          <a:p>
            <a:r>
              <a:rPr lang="en-GB" dirty="0">
                <a:solidFill>
                  <a:srgbClr val="605F62"/>
                </a:solidFill>
              </a:rPr>
              <a:t>	How can you use it</a:t>
            </a:r>
          </a:p>
        </p:txBody>
      </p:sp>
    </p:spTree>
    <p:extLst>
      <p:ext uri="{BB962C8B-B14F-4D97-AF65-F5344CB8AC3E}">
        <p14:creationId xmlns:p14="http://schemas.microsoft.com/office/powerpoint/2010/main" val="29374709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Purpose of Validations</a:t>
            </a:r>
            <a:endParaRPr lang="en-GB" dirty="0"/>
          </a:p>
        </p:txBody>
      </p:sp>
      <p:sp>
        <p:nvSpPr>
          <p:cNvPr id="3" name="Content Placeholder 2"/>
          <p:cNvSpPr>
            <a:spLocks noGrp="1"/>
          </p:cNvSpPr>
          <p:nvPr>
            <p:ph sz="quarter" idx="10"/>
          </p:nvPr>
        </p:nvSpPr>
        <p:spPr>
          <a:xfrm>
            <a:off x="493713" y="1466850"/>
            <a:ext cx="9731375" cy="5062538"/>
          </a:xfrm>
        </p:spPr>
        <p:txBody>
          <a:bodyPr/>
          <a:lstStyle/>
          <a:p>
            <a:r>
              <a:rPr lang="en-GB" dirty="0" smtClean="0"/>
              <a:t>XBRL validation formulae:</a:t>
            </a:r>
          </a:p>
          <a:p>
            <a:endParaRPr lang="en-GB" dirty="0" smtClean="0"/>
          </a:p>
          <a:p>
            <a:pPr marL="520700" lvl="2" indent="-342900">
              <a:buFont typeface="Arial" pitchFamily="34" charset="0"/>
              <a:buChar char="•"/>
            </a:pPr>
            <a:r>
              <a:rPr lang="en-GB" dirty="0"/>
              <a:t>Communicate the rules </a:t>
            </a:r>
            <a:r>
              <a:rPr lang="en-GB" dirty="0" smtClean="0"/>
              <a:t>unambiguously</a:t>
            </a:r>
          </a:p>
          <a:p>
            <a:pPr marL="520700" lvl="2" indent="-342900">
              <a:buFont typeface="Arial" pitchFamily="34" charset="0"/>
              <a:buChar char="•"/>
            </a:pPr>
            <a:r>
              <a:rPr lang="en-GB" dirty="0" smtClean="0"/>
              <a:t>Allow filer to independently check data </a:t>
            </a:r>
            <a:r>
              <a:rPr lang="en-GB" i="1" u="sng" dirty="0" smtClean="0"/>
              <a:t>before</a:t>
            </a:r>
            <a:r>
              <a:rPr lang="en-GB" dirty="0" smtClean="0"/>
              <a:t> submission</a:t>
            </a:r>
          </a:p>
          <a:p>
            <a:pPr marL="520700" lvl="2" indent="-342900">
              <a:buFont typeface="Arial" pitchFamily="34" charset="0"/>
              <a:buChar char="•"/>
            </a:pPr>
            <a:r>
              <a:rPr lang="en-GB" dirty="0" smtClean="0"/>
              <a:t>Drive </a:t>
            </a:r>
            <a:r>
              <a:rPr lang="en-GB" dirty="0"/>
              <a:t>a step change in reporting </a:t>
            </a:r>
            <a:r>
              <a:rPr lang="en-GB" dirty="0" smtClean="0"/>
              <a:t>quality</a:t>
            </a:r>
            <a:endParaRPr lang="en-GB" dirty="0"/>
          </a:p>
          <a:p>
            <a:pPr marL="520700" lvl="2" indent="-342900">
              <a:buFont typeface="Arial" pitchFamily="34" charset="0"/>
              <a:buChar char="•"/>
            </a:pPr>
            <a:endParaRPr lang="en-GB" dirty="0" smtClean="0"/>
          </a:p>
          <a:p>
            <a:pPr indent="-4763"/>
            <a:r>
              <a:rPr lang="en-GB" dirty="0" smtClean="0"/>
              <a:t>Not a magic bullet:</a:t>
            </a:r>
            <a:endParaRPr lang="en-GB" dirty="0"/>
          </a:p>
          <a:p>
            <a:pPr marL="520700" lvl="2" indent="-342900">
              <a:buFont typeface="Arial" pitchFamily="34" charset="0"/>
              <a:buChar char="•"/>
            </a:pPr>
            <a:r>
              <a:rPr lang="en-GB" dirty="0" smtClean="0"/>
              <a:t>Cover only the groundwork of basic validity checking</a:t>
            </a:r>
          </a:p>
          <a:p>
            <a:pPr marL="520700" lvl="2" indent="-342900">
              <a:buFont typeface="Arial" pitchFamily="34" charset="0"/>
              <a:buChar char="•"/>
            </a:pPr>
            <a:r>
              <a:rPr lang="en-GB" dirty="0" smtClean="0"/>
              <a:t>Lots of </a:t>
            </a:r>
            <a:r>
              <a:rPr lang="en-GB" dirty="0"/>
              <a:t>d</a:t>
            </a:r>
            <a:r>
              <a:rPr lang="en-GB" dirty="0" smtClean="0"/>
              <a:t>ata quality issues left for CA/EBA processes!</a:t>
            </a:r>
          </a:p>
        </p:txBody>
      </p:sp>
    </p:spTree>
    <p:extLst>
      <p:ext uri="{BB962C8B-B14F-4D97-AF65-F5344CB8AC3E}">
        <p14:creationId xmlns:p14="http://schemas.microsoft.com/office/powerpoint/2010/main" val="250906517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Validations</a:t>
            </a:r>
            <a:endParaRPr lang="en-GB" dirty="0"/>
          </a:p>
        </p:txBody>
      </p:sp>
      <p:graphicFrame>
        <p:nvGraphicFramePr>
          <p:cNvPr id="4" name="Content Placeholder 3"/>
          <p:cNvGraphicFramePr>
            <a:graphicFrameLocks noGrp="1"/>
          </p:cNvGraphicFramePr>
          <p:nvPr>
            <p:ph sz="quarter" idx="10"/>
            <p:extLst>
              <p:ext uri="{D42A27DB-BD31-4B8C-83A1-F6EECF244321}">
                <p14:modId xmlns:p14="http://schemas.microsoft.com/office/powerpoint/2010/main" val="3034276791"/>
              </p:ext>
            </p:extLst>
          </p:nvPr>
        </p:nvGraphicFramePr>
        <p:xfrm>
          <a:off x="493713" y="1419225"/>
          <a:ext cx="9731375" cy="50625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15510376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Identities</a:t>
            </a:r>
            <a:endParaRPr lang="en-GB" dirty="0"/>
          </a:p>
        </p:txBody>
      </p:sp>
      <p:sp>
        <p:nvSpPr>
          <p:cNvPr id="3" name="Content Placeholder 2"/>
          <p:cNvSpPr>
            <a:spLocks noGrp="1"/>
          </p:cNvSpPr>
          <p:nvPr>
            <p:ph sz="quarter" idx="10"/>
          </p:nvPr>
        </p:nvSpPr>
        <p:spPr/>
        <p:txBody>
          <a:bodyPr/>
          <a:lstStyle/>
          <a:p>
            <a:r>
              <a:rPr lang="pt-BR" dirty="0" smtClean="0"/>
              <a:t>e.g. {F </a:t>
            </a:r>
            <a:r>
              <a:rPr lang="pt-BR" dirty="0"/>
              <a:t>01.01 , r030, c010} </a:t>
            </a:r>
            <a:r>
              <a:rPr lang="en-GB" dirty="0" smtClean="0"/>
              <a:t>≡</a:t>
            </a:r>
            <a:r>
              <a:rPr lang="pt-BR" dirty="0" smtClean="0"/>
              <a:t> </a:t>
            </a:r>
            <a:r>
              <a:rPr lang="pt-BR" dirty="0"/>
              <a:t>{F 09.00 , r010, c010</a:t>
            </a:r>
            <a:r>
              <a:rPr lang="pt-BR" dirty="0" smtClean="0"/>
              <a:t>}</a:t>
            </a:r>
          </a:p>
          <a:p>
            <a:endParaRPr lang="pt-BR" b="0" dirty="0" smtClean="0"/>
          </a:p>
          <a:p>
            <a:r>
              <a:rPr lang="pt-BR" b="0" dirty="0" smtClean="0"/>
              <a:t>Cells that refer </a:t>
            </a:r>
            <a:r>
              <a:rPr lang="pt-BR" b="0" dirty="0"/>
              <a:t>to exactly the same piece of information</a:t>
            </a:r>
            <a:r>
              <a:rPr lang="pt-BR" b="0" dirty="0" smtClean="0"/>
              <a:t>. They share exactly the same DPM categorisations.</a:t>
            </a:r>
          </a:p>
          <a:p>
            <a:endParaRPr lang="pt-BR" b="0" dirty="0"/>
          </a:p>
          <a:p>
            <a:endParaRPr lang="pt-BR" b="0" dirty="0" smtClean="0"/>
          </a:p>
          <a:p>
            <a:endParaRPr lang="pt-BR" b="0" dirty="0"/>
          </a:p>
          <a:p>
            <a:endParaRPr lang="pt-BR" b="0" dirty="0" smtClean="0"/>
          </a:p>
          <a:p>
            <a:endParaRPr lang="pt-BR" b="0" dirty="0"/>
          </a:p>
          <a:p>
            <a:endParaRPr lang="pt-BR" b="0" dirty="0" smtClean="0"/>
          </a:p>
          <a:p>
            <a:endParaRPr lang="pt-BR" b="0" dirty="0"/>
          </a:p>
          <a:p>
            <a:endParaRPr lang="pt-BR" b="0" dirty="0"/>
          </a:p>
          <a:p>
            <a:endParaRPr lang="en-GB" dirty="0"/>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99050" y="3451225"/>
            <a:ext cx="5295900" cy="2105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9900" y="3370262"/>
            <a:ext cx="4629150" cy="2266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7898340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Identities - Mapping to XBRL</a:t>
            </a:r>
            <a:endParaRPr lang="en-GB" dirty="0"/>
          </a:p>
        </p:txBody>
      </p:sp>
      <p:sp>
        <p:nvSpPr>
          <p:cNvPr id="3" name="Content Placeholder 2"/>
          <p:cNvSpPr>
            <a:spLocks noGrp="1"/>
          </p:cNvSpPr>
          <p:nvPr>
            <p:ph sz="quarter" idx="10"/>
          </p:nvPr>
        </p:nvSpPr>
        <p:spPr/>
        <p:txBody>
          <a:bodyPr/>
          <a:lstStyle/>
          <a:p>
            <a:r>
              <a:rPr lang="pt-BR" b="0" dirty="0" smtClean="0"/>
              <a:t>In XBRL (within a single reporting instance) these </a:t>
            </a:r>
            <a:r>
              <a:rPr lang="pt-BR" b="0" dirty="0"/>
              <a:t>are </a:t>
            </a:r>
            <a:r>
              <a:rPr lang="pt-BR" dirty="0" smtClean="0"/>
              <a:t>intrinsic</a:t>
            </a:r>
          </a:p>
          <a:p>
            <a:pPr marL="342900" indent="-342900">
              <a:buFont typeface="Arial" panose="020B0604020202020204" pitchFamily="34" charset="0"/>
              <a:buChar char="•"/>
            </a:pPr>
            <a:r>
              <a:rPr lang="pt-BR" b="0" dirty="0" smtClean="0"/>
              <a:t>Both cells are represented by the same fact</a:t>
            </a:r>
          </a:p>
          <a:p>
            <a:pPr marL="342900" indent="-342900">
              <a:buFont typeface="Arial" panose="020B0604020202020204" pitchFamily="34" charset="0"/>
              <a:buChar char="•"/>
            </a:pPr>
            <a:r>
              <a:rPr lang="pt-BR" b="0" dirty="0" smtClean="0"/>
              <a:t>The </a:t>
            </a:r>
            <a:r>
              <a:rPr lang="pt-BR" b="0" dirty="0"/>
              <a:t>value is </a:t>
            </a:r>
            <a:r>
              <a:rPr lang="pt-BR" dirty="0"/>
              <a:t>only reported </a:t>
            </a:r>
            <a:r>
              <a:rPr lang="pt-BR" dirty="0" smtClean="0"/>
              <a:t>once</a:t>
            </a:r>
          </a:p>
          <a:p>
            <a:pPr marL="342900" indent="-342900">
              <a:buFont typeface="Arial" panose="020B0604020202020204" pitchFamily="34" charset="0"/>
              <a:buChar char="•"/>
            </a:pPr>
            <a:r>
              <a:rPr lang="pt-BR" b="0" dirty="0" smtClean="0"/>
              <a:t>If using the table linkbase, fill </a:t>
            </a:r>
            <a:r>
              <a:rPr lang="pt-BR" b="0" dirty="0"/>
              <a:t>in one cell and the other </a:t>
            </a:r>
            <a:r>
              <a:rPr lang="pt-BR" b="0" dirty="0" smtClean="0"/>
              <a:t>will show the </a:t>
            </a:r>
            <a:r>
              <a:rPr lang="pt-BR" b="0" dirty="0"/>
              <a:t>same value </a:t>
            </a:r>
            <a:r>
              <a:rPr lang="pt-BR" b="0" dirty="0" smtClean="0"/>
              <a:t>automatically</a:t>
            </a:r>
          </a:p>
          <a:p>
            <a:endParaRPr lang="en-GB" dirty="0" smtClean="0"/>
          </a:p>
          <a:p>
            <a:r>
              <a:rPr lang="en-GB" dirty="0" smtClean="0"/>
              <a:t>But</a:t>
            </a:r>
          </a:p>
          <a:p>
            <a:endParaRPr lang="en-GB" b="0" dirty="0" smtClean="0"/>
          </a:p>
          <a:p>
            <a:pPr marL="342900" indent="-342900">
              <a:buFont typeface="Arial" panose="020B0604020202020204" pitchFamily="34" charset="0"/>
              <a:buChar char="•"/>
            </a:pPr>
            <a:r>
              <a:rPr lang="en-GB" b="0" dirty="0" smtClean="0"/>
              <a:t>Some identities cross reported instances (modules or frameworks)</a:t>
            </a:r>
          </a:p>
          <a:p>
            <a:pPr marL="342900" indent="-342900">
              <a:buFont typeface="Arial" panose="020B0604020202020204" pitchFamily="34" charset="0"/>
              <a:buChar char="•"/>
            </a:pPr>
            <a:r>
              <a:rPr lang="en-GB" b="0" dirty="0" smtClean="0"/>
              <a:t>These are </a:t>
            </a:r>
            <a:r>
              <a:rPr lang="en-GB" dirty="0"/>
              <a:t>NOT</a:t>
            </a:r>
            <a:r>
              <a:rPr lang="en-GB" b="0" dirty="0" smtClean="0"/>
              <a:t> handled in XBRL</a:t>
            </a:r>
          </a:p>
          <a:p>
            <a:pPr marL="342900" indent="-342900">
              <a:buFont typeface="Arial" panose="020B0604020202020204" pitchFamily="34" charset="0"/>
              <a:buChar char="•"/>
            </a:pPr>
            <a:r>
              <a:rPr lang="en-GB" b="0" dirty="0" smtClean="0"/>
              <a:t>These checks will be handled by wider NSA systems/processes.</a:t>
            </a:r>
            <a:endParaRPr lang="en-GB" b="0" dirty="0"/>
          </a:p>
        </p:txBody>
      </p:sp>
    </p:spTree>
    <p:extLst>
      <p:ext uri="{BB962C8B-B14F-4D97-AF65-F5344CB8AC3E}">
        <p14:creationId xmlns:p14="http://schemas.microsoft.com/office/powerpoint/2010/main" val="60374906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XBRL Formulae</a:t>
            </a:r>
            <a:endParaRPr lang="en-GB" dirty="0"/>
          </a:p>
        </p:txBody>
      </p:sp>
      <p:sp>
        <p:nvSpPr>
          <p:cNvPr id="3" name="Content Placeholder 2"/>
          <p:cNvSpPr>
            <a:spLocks noGrp="1"/>
          </p:cNvSpPr>
          <p:nvPr>
            <p:ph sz="quarter" idx="10"/>
          </p:nvPr>
        </p:nvSpPr>
        <p:spPr/>
        <p:txBody>
          <a:bodyPr/>
          <a:lstStyle/>
          <a:p>
            <a:r>
              <a:rPr lang="en-GB" dirty="0" smtClean="0"/>
              <a:t>All other rules are expressed as XBRL formula assertions</a:t>
            </a:r>
          </a:p>
          <a:p>
            <a:endParaRPr lang="en-GB" dirty="0" smtClean="0"/>
          </a:p>
          <a:p>
            <a:r>
              <a:rPr lang="en-GB" dirty="0" smtClean="0"/>
              <a:t>The definition of the rules are Form centric (refer to table cells)</a:t>
            </a:r>
          </a:p>
          <a:p>
            <a:endParaRPr lang="en-GB" dirty="0" smtClean="0"/>
          </a:p>
          <a:p>
            <a:r>
              <a:rPr lang="en-GB" dirty="0" smtClean="0"/>
              <a:t>+ Easier for business users to define and review</a:t>
            </a:r>
          </a:p>
          <a:p>
            <a:r>
              <a:rPr lang="en-GB" dirty="0" smtClean="0"/>
              <a:t>-  Not particularly suited to DPM or XBRL formats</a:t>
            </a:r>
            <a:endParaRPr lang="en-GB" dirty="0"/>
          </a:p>
        </p:txBody>
      </p:sp>
    </p:spTree>
    <p:extLst>
      <p:ext uri="{BB962C8B-B14F-4D97-AF65-F5344CB8AC3E}">
        <p14:creationId xmlns:p14="http://schemas.microsoft.com/office/powerpoint/2010/main" val="128084269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Quick Intro to XBRL Formula</a:t>
            </a:r>
            <a:endParaRPr lang="en-GB" dirty="0"/>
          </a:p>
        </p:txBody>
      </p:sp>
      <p:sp>
        <p:nvSpPr>
          <p:cNvPr id="3" name="Content Placeholder 2"/>
          <p:cNvSpPr>
            <a:spLocks noGrp="1"/>
          </p:cNvSpPr>
          <p:nvPr>
            <p:ph sz="quarter" idx="10"/>
          </p:nvPr>
        </p:nvSpPr>
        <p:spPr/>
        <p:txBody>
          <a:bodyPr>
            <a:normAutofit fontScale="92500" lnSpcReduction="10000"/>
          </a:bodyPr>
          <a:lstStyle/>
          <a:p>
            <a:r>
              <a:rPr lang="en-GB" dirty="0" smtClean="0"/>
              <a:t>Assertions consist of</a:t>
            </a:r>
          </a:p>
          <a:p>
            <a:endParaRPr lang="en-GB" dirty="0"/>
          </a:p>
          <a:p>
            <a:r>
              <a:rPr lang="en-GB" dirty="0" smtClean="0"/>
              <a:t>Rule </a:t>
            </a:r>
            <a:r>
              <a:rPr lang="en-GB" dirty="0" smtClean="0">
                <a:solidFill>
                  <a:schemeClr val="tx1"/>
                </a:solidFill>
              </a:rPr>
              <a:t>expression</a:t>
            </a:r>
          </a:p>
          <a:p>
            <a:pPr marL="342900" indent="-342900">
              <a:buFont typeface="Arial" panose="020B0604020202020204" pitchFamily="34" charset="0"/>
              <a:buChar char="•"/>
            </a:pPr>
            <a:r>
              <a:rPr lang="en-GB" dirty="0" smtClean="0"/>
              <a:t>Arbitrary </a:t>
            </a:r>
            <a:r>
              <a:rPr lang="en-GB" dirty="0" err="1" smtClean="0"/>
              <a:t>XPath</a:t>
            </a:r>
            <a:r>
              <a:rPr lang="en-GB" dirty="0" smtClean="0"/>
              <a:t> expression (basically an equation),</a:t>
            </a:r>
          </a:p>
          <a:p>
            <a:pPr marL="342900" indent="-342900">
              <a:buFont typeface="Arial" panose="020B0604020202020204" pitchFamily="34" charset="0"/>
              <a:buChar char="•"/>
            </a:pPr>
            <a:r>
              <a:rPr lang="en-GB" dirty="0" smtClean="0"/>
              <a:t>e.g. $a = $b + $c</a:t>
            </a:r>
          </a:p>
          <a:p>
            <a:pPr marL="342900" indent="-342900">
              <a:buFont typeface="Arial" panose="020B0604020202020204" pitchFamily="34" charset="0"/>
              <a:buChar char="•"/>
            </a:pPr>
            <a:endParaRPr lang="en-GB" dirty="0" smtClean="0"/>
          </a:p>
          <a:p>
            <a:r>
              <a:rPr lang="en-GB" dirty="0" smtClean="0">
                <a:solidFill>
                  <a:schemeClr val="tx1"/>
                </a:solidFill>
              </a:rPr>
              <a:t>Variables</a:t>
            </a:r>
          </a:p>
          <a:p>
            <a:pPr marL="342900" indent="-342900">
              <a:buFont typeface="Arial" panose="020B0604020202020204" pitchFamily="34" charset="0"/>
              <a:buChar char="•"/>
            </a:pPr>
            <a:r>
              <a:rPr lang="en-GB" dirty="0" smtClean="0"/>
              <a:t>E.g. $a</a:t>
            </a:r>
          </a:p>
          <a:p>
            <a:pPr marL="342900" indent="-342900">
              <a:buFont typeface="Arial" panose="020B0604020202020204" pitchFamily="34" charset="0"/>
              <a:buChar char="•"/>
            </a:pPr>
            <a:endParaRPr lang="en-GB" dirty="0" smtClean="0"/>
          </a:p>
          <a:p>
            <a:r>
              <a:rPr lang="en-GB" dirty="0" smtClean="0">
                <a:solidFill>
                  <a:schemeClr val="tx1"/>
                </a:solidFill>
              </a:rPr>
              <a:t>Filters</a:t>
            </a:r>
            <a:r>
              <a:rPr lang="en-GB" dirty="0" smtClean="0"/>
              <a:t> (Variable and Global)</a:t>
            </a:r>
          </a:p>
          <a:p>
            <a:pPr marL="342900" indent="-342900">
              <a:buFont typeface="Arial" panose="020B0604020202020204" pitchFamily="34" charset="0"/>
              <a:buChar char="•"/>
            </a:pPr>
            <a:r>
              <a:rPr lang="en-GB" dirty="0" smtClean="0"/>
              <a:t>Give properties facts must have to be assigned to a variable</a:t>
            </a:r>
          </a:p>
          <a:p>
            <a:pPr marL="342900" indent="-342900">
              <a:buFont typeface="Arial" panose="020B0604020202020204" pitchFamily="34" charset="0"/>
              <a:buChar char="•"/>
            </a:pPr>
            <a:endParaRPr lang="en-GB" dirty="0"/>
          </a:p>
          <a:p>
            <a:r>
              <a:rPr lang="en-GB" dirty="0">
                <a:solidFill>
                  <a:schemeClr val="tx1"/>
                </a:solidFill>
              </a:rPr>
              <a:t>Preconditions</a:t>
            </a:r>
          </a:p>
          <a:p>
            <a:pPr marL="342900" indent="-342900">
              <a:buFont typeface="Arial" panose="020B0604020202020204" pitchFamily="34" charset="0"/>
              <a:buChar char="•"/>
            </a:pPr>
            <a:r>
              <a:rPr lang="en-GB" dirty="0" smtClean="0"/>
              <a:t>Conditions that must be true for the validation rule to evaluate</a:t>
            </a:r>
          </a:p>
          <a:p>
            <a:pPr marL="342900" indent="-342900">
              <a:buFont typeface="Arial" panose="020B0604020202020204" pitchFamily="34" charset="0"/>
              <a:buChar char="•"/>
            </a:pPr>
            <a:endParaRPr lang="en-GB" dirty="0"/>
          </a:p>
          <a:p>
            <a:endParaRPr lang="en-GB" dirty="0" smtClean="0"/>
          </a:p>
          <a:p>
            <a:endParaRPr lang="en-GB" dirty="0"/>
          </a:p>
        </p:txBody>
      </p:sp>
    </p:spTree>
    <p:extLst>
      <p:ext uri="{BB962C8B-B14F-4D97-AF65-F5344CB8AC3E}">
        <p14:creationId xmlns:p14="http://schemas.microsoft.com/office/powerpoint/2010/main" val="129308568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Formula Intro - Example</a:t>
            </a:r>
            <a:endParaRPr lang="en-GB" dirty="0"/>
          </a:p>
        </p:txBody>
      </p:sp>
      <p:graphicFrame>
        <p:nvGraphicFramePr>
          <p:cNvPr id="6" name="Content Placeholder 5"/>
          <p:cNvGraphicFramePr>
            <a:graphicFrameLocks noGrp="1"/>
          </p:cNvGraphicFramePr>
          <p:nvPr>
            <p:ph sz="quarter" idx="10"/>
            <p:extLst>
              <p:ext uri="{D42A27DB-BD31-4B8C-83A1-F6EECF244321}">
                <p14:modId xmlns:p14="http://schemas.microsoft.com/office/powerpoint/2010/main" val="2461025110"/>
              </p:ext>
            </p:extLst>
          </p:nvPr>
        </p:nvGraphicFramePr>
        <p:xfrm>
          <a:off x="2255838" y="2066925"/>
          <a:ext cx="6926262" cy="1905000"/>
        </p:xfrm>
        <a:graphic>
          <a:graphicData uri="http://schemas.openxmlformats.org/drawingml/2006/table">
            <a:tbl>
              <a:tblPr bandRow="1">
                <a:tableStyleId>{5C22544A-7EE6-4342-B048-85BDC9FD1C3A}</a:tableStyleId>
              </a:tblPr>
              <a:tblGrid>
                <a:gridCol w="1948774"/>
                <a:gridCol w="1568506"/>
                <a:gridCol w="1732582"/>
                <a:gridCol w="1676400"/>
              </a:tblGrid>
              <a:tr h="381000">
                <a:tc>
                  <a:txBody>
                    <a:bodyPr/>
                    <a:lstStyle/>
                    <a:p>
                      <a:endParaRPr lang="en-GB" dirty="0"/>
                    </a:p>
                  </a:txBody>
                  <a:tcPr>
                    <a:solidFill>
                      <a:srgbClr val="B1E9F1"/>
                    </a:solidFill>
                  </a:tcPr>
                </a:tc>
                <a:tc>
                  <a:txBody>
                    <a:bodyPr/>
                    <a:lstStyle/>
                    <a:p>
                      <a:r>
                        <a:rPr lang="en-GB" dirty="0" smtClean="0"/>
                        <a:t>1 - Assets</a:t>
                      </a:r>
                      <a:endParaRPr lang="en-GB" dirty="0"/>
                    </a:p>
                  </a:txBody>
                  <a:tcPr>
                    <a:solidFill>
                      <a:srgbClr val="B1E9F1"/>
                    </a:solidFill>
                  </a:tcPr>
                </a:tc>
                <a:tc>
                  <a:txBody>
                    <a:bodyPr/>
                    <a:lstStyle/>
                    <a:p>
                      <a:r>
                        <a:rPr lang="en-GB" dirty="0" smtClean="0"/>
                        <a:t>2 - Current</a:t>
                      </a:r>
                      <a:endParaRPr lang="en-GB" dirty="0"/>
                    </a:p>
                  </a:txBody>
                  <a:tcPr>
                    <a:solidFill>
                      <a:srgbClr val="B1E9F1"/>
                    </a:solidFill>
                  </a:tcPr>
                </a:tc>
                <a:tc>
                  <a:txBody>
                    <a:bodyPr/>
                    <a:lstStyle/>
                    <a:p>
                      <a:r>
                        <a:rPr lang="en-GB" dirty="0" smtClean="0"/>
                        <a:t>3 - Fixed</a:t>
                      </a:r>
                      <a:endParaRPr lang="en-GB" dirty="0"/>
                    </a:p>
                  </a:txBody>
                  <a:tcPr>
                    <a:solidFill>
                      <a:srgbClr val="B1E9F1"/>
                    </a:solidFill>
                  </a:tcPr>
                </a:tc>
              </a:tr>
              <a:tr h="370840">
                <a:tc>
                  <a:txBody>
                    <a:bodyPr/>
                    <a:lstStyle/>
                    <a:p>
                      <a:r>
                        <a:rPr lang="en-GB" dirty="0" smtClean="0"/>
                        <a:t>1 – France</a:t>
                      </a:r>
                      <a:endParaRPr lang="en-GB" dirty="0"/>
                    </a:p>
                  </a:txBody>
                  <a:tcPr>
                    <a:solidFill>
                      <a:srgbClr val="B1E9F1"/>
                    </a:solidFill>
                  </a:tcPr>
                </a:tc>
                <a:tc>
                  <a:txBody>
                    <a:bodyPr/>
                    <a:lstStyle/>
                    <a:p>
                      <a:endParaRPr lang="en-GB" dirty="0"/>
                    </a:p>
                  </a:txBody>
                  <a:tcPr/>
                </a:tc>
                <a:tc>
                  <a:txBody>
                    <a:bodyPr/>
                    <a:lstStyle/>
                    <a:p>
                      <a:endParaRPr lang="en-GB" dirty="0"/>
                    </a:p>
                  </a:txBody>
                  <a:tcPr/>
                </a:tc>
                <a:tc>
                  <a:txBody>
                    <a:bodyPr/>
                    <a:lstStyle/>
                    <a:p>
                      <a:endParaRPr lang="en-GB" dirty="0"/>
                    </a:p>
                  </a:txBody>
                  <a:tcPr/>
                </a:tc>
              </a:tr>
              <a:tr h="370840">
                <a:tc>
                  <a:txBody>
                    <a:bodyPr/>
                    <a:lstStyle/>
                    <a:p>
                      <a:r>
                        <a:rPr lang="en-GB" dirty="0" smtClean="0"/>
                        <a:t>2 – Germany</a:t>
                      </a:r>
                      <a:endParaRPr lang="en-GB" dirty="0"/>
                    </a:p>
                  </a:txBody>
                  <a:tcPr>
                    <a:solidFill>
                      <a:srgbClr val="B1E9F1"/>
                    </a:solidFill>
                  </a:tcPr>
                </a:tc>
                <a:tc>
                  <a:txBody>
                    <a:bodyPr/>
                    <a:lstStyle/>
                    <a:p>
                      <a:endParaRPr lang="en-GB"/>
                    </a:p>
                  </a:txBody>
                  <a:tcPr/>
                </a:tc>
                <a:tc>
                  <a:txBody>
                    <a:bodyPr/>
                    <a:lstStyle/>
                    <a:p>
                      <a:endParaRPr lang="en-GB" dirty="0"/>
                    </a:p>
                  </a:txBody>
                  <a:tcPr/>
                </a:tc>
                <a:tc>
                  <a:txBody>
                    <a:bodyPr/>
                    <a:lstStyle/>
                    <a:p>
                      <a:endParaRPr lang="en-GB"/>
                    </a:p>
                  </a:txBody>
                  <a:tcPr/>
                </a:tc>
              </a:tr>
              <a:tr h="370840">
                <a:tc>
                  <a:txBody>
                    <a:bodyPr/>
                    <a:lstStyle/>
                    <a:p>
                      <a:r>
                        <a:rPr lang="en-GB" dirty="0" smtClean="0"/>
                        <a:t>3</a:t>
                      </a:r>
                      <a:r>
                        <a:rPr lang="en-GB" baseline="0" dirty="0" smtClean="0"/>
                        <a:t> – Spain</a:t>
                      </a:r>
                      <a:endParaRPr lang="en-GB" dirty="0"/>
                    </a:p>
                  </a:txBody>
                  <a:tcPr>
                    <a:solidFill>
                      <a:srgbClr val="B1E9F1"/>
                    </a:solidFill>
                  </a:tcPr>
                </a:tc>
                <a:tc>
                  <a:txBody>
                    <a:bodyPr/>
                    <a:lstStyle/>
                    <a:p>
                      <a:endParaRPr lang="en-GB"/>
                    </a:p>
                  </a:txBody>
                  <a:tcPr/>
                </a:tc>
                <a:tc>
                  <a:txBody>
                    <a:bodyPr/>
                    <a:lstStyle/>
                    <a:p>
                      <a:endParaRPr lang="en-GB"/>
                    </a:p>
                  </a:txBody>
                  <a:tcPr/>
                </a:tc>
                <a:tc>
                  <a:txBody>
                    <a:bodyPr/>
                    <a:lstStyle/>
                    <a:p>
                      <a:endParaRPr lang="en-GB"/>
                    </a:p>
                  </a:txBody>
                  <a:tcPr/>
                </a:tc>
              </a:tr>
              <a:tr h="370840">
                <a:tc>
                  <a:txBody>
                    <a:bodyPr/>
                    <a:lstStyle/>
                    <a:p>
                      <a:r>
                        <a:rPr lang="en-GB" dirty="0" smtClean="0"/>
                        <a:t>4 -</a:t>
                      </a:r>
                      <a:r>
                        <a:rPr lang="en-GB" baseline="0" dirty="0" smtClean="0"/>
                        <a:t>  All</a:t>
                      </a:r>
                      <a:endParaRPr lang="en-GB" dirty="0"/>
                    </a:p>
                  </a:txBody>
                  <a:tcPr>
                    <a:solidFill>
                      <a:srgbClr val="B1E9F1"/>
                    </a:solidFill>
                  </a:tcPr>
                </a:tc>
                <a:tc>
                  <a:txBody>
                    <a:bodyPr/>
                    <a:lstStyle/>
                    <a:p>
                      <a:endParaRPr lang="en-GB" dirty="0"/>
                    </a:p>
                  </a:txBody>
                  <a:tcPr/>
                </a:tc>
                <a:tc>
                  <a:txBody>
                    <a:bodyPr/>
                    <a:lstStyle/>
                    <a:p>
                      <a:endParaRPr lang="en-GB"/>
                    </a:p>
                  </a:txBody>
                  <a:tcPr/>
                </a:tc>
                <a:tc>
                  <a:txBody>
                    <a:bodyPr/>
                    <a:lstStyle/>
                    <a:p>
                      <a:endParaRPr lang="en-GB" dirty="0"/>
                    </a:p>
                  </a:txBody>
                  <a:tcPr/>
                </a:tc>
              </a:tr>
            </a:tbl>
          </a:graphicData>
        </a:graphic>
      </p:graphicFrame>
      <p:sp>
        <p:nvSpPr>
          <p:cNvPr id="8" name="Rectangle 7"/>
          <p:cNvSpPr/>
          <p:nvPr/>
        </p:nvSpPr>
        <p:spPr>
          <a:xfrm>
            <a:off x="472083" y="970151"/>
            <a:ext cx="9719667" cy="384721"/>
          </a:xfrm>
          <a:prstGeom prst="rect">
            <a:avLst/>
          </a:prstGeom>
        </p:spPr>
        <p:txBody>
          <a:bodyPr wrap="square">
            <a:spAutoFit/>
          </a:bodyPr>
          <a:lstStyle/>
          <a:p>
            <a:r>
              <a:rPr lang="pt-BR" dirty="0" smtClean="0"/>
              <a:t>“(Row 1-4) C1 = C2 + C3”</a:t>
            </a:r>
          </a:p>
        </p:txBody>
      </p:sp>
    </p:spTree>
    <p:extLst>
      <p:ext uri="{BB962C8B-B14F-4D97-AF65-F5344CB8AC3E}">
        <p14:creationId xmlns:p14="http://schemas.microsoft.com/office/powerpoint/2010/main" val="6469947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Formula Intro – XBRL representation</a:t>
            </a:r>
            <a:endParaRPr lang="en-GB" dirty="0"/>
          </a:p>
        </p:txBody>
      </p:sp>
      <p:graphicFrame>
        <p:nvGraphicFramePr>
          <p:cNvPr id="6" name="Content Placeholder 5"/>
          <p:cNvGraphicFramePr>
            <a:graphicFrameLocks noGrp="1"/>
          </p:cNvGraphicFramePr>
          <p:nvPr>
            <p:ph sz="quarter" idx="10"/>
            <p:extLst>
              <p:ext uri="{D42A27DB-BD31-4B8C-83A1-F6EECF244321}">
                <p14:modId xmlns:p14="http://schemas.microsoft.com/office/powerpoint/2010/main" val="1193224227"/>
              </p:ext>
            </p:extLst>
          </p:nvPr>
        </p:nvGraphicFramePr>
        <p:xfrm>
          <a:off x="543297" y="1444506"/>
          <a:ext cx="8621712" cy="2956560"/>
        </p:xfrm>
        <a:graphic>
          <a:graphicData uri="http://schemas.openxmlformats.org/drawingml/2006/table">
            <a:tbl>
              <a:tblPr bandRow="1">
                <a:tableStyleId>{5C22544A-7EE6-4342-B048-85BDC9FD1C3A}</a:tableStyleId>
              </a:tblPr>
              <a:tblGrid>
                <a:gridCol w="1671002"/>
                <a:gridCol w="1948774"/>
                <a:gridCol w="1568506"/>
                <a:gridCol w="1842755"/>
                <a:gridCol w="1590675"/>
              </a:tblGrid>
              <a:tr h="370840">
                <a:tc>
                  <a:txBody>
                    <a:bodyPr/>
                    <a:lstStyle/>
                    <a:p>
                      <a:endParaRPr lang="en-GB" dirty="0"/>
                    </a:p>
                  </a:txBody>
                  <a:tcPr>
                    <a:solidFill>
                      <a:schemeClr val="accent2">
                        <a:lumMod val="20000"/>
                        <a:lumOff val="80000"/>
                      </a:schemeClr>
                    </a:solidFill>
                  </a:tcPr>
                </a:tc>
                <a:tc>
                  <a:txBody>
                    <a:bodyPr/>
                    <a:lstStyle/>
                    <a:p>
                      <a:r>
                        <a:rPr lang="en-GB" sz="1900" b="1" kern="1200" dirty="0" smtClean="0">
                          <a:solidFill>
                            <a:schemeClr val="dk1"/>
                          </a:solidFill>
                          <a:latin typeface="+mn-lt"/>
                          <a:ea typeface="+mn-ea"/>
                          <a:cs typeface="+mn-cs"/>
                        </a:rPr>
                        <a:t>Metric</a:t>
                      </a:r>
                      <a:endParaRPr lang="en-GB" sz="1900" b="1" kern="1200" dirty="0">
                        <a:solidFill>
                          <a:schemeClr val="dk1"/>
                        </a:solidFill>
                        <a:latin typeface="+mn-lt"/>
                        <a:ea typeface="+mn-ea"/>
                        <a:cs typeface="+mn-cs"/>
                      </a:endParaRPr>
                    </a:p>
                  </a:txBody>
                  <a:tcPr>
                    <a:solidFill>
                      <a:schemeClr val="accent2">
                        <a:lumMod val="20000"/>
                        <a:lumOff val="80000"/>
                      </a:schemeClr>
                    </a:solidFill>
                  </a:tcPr>
                </a:tc>
                <a:tc>
                  <a:txBody>
                    <a:bodyPr/>
                    <a:lstStyle/>
                    <a:p>
                      <a:r>
                        <a:rPr lang="pt-BR" dirty="0" smtClean="0">
                          <a:solidFill>
                            <a:schemeClr val="accent6"/>
                          </a:solidFill>
                        </a:rPr>
                        <a:t>Carrying Amount</a:t>
                      </a:r>
                      <a:endParaRPr lang="en-GB" dirty="0">
                        <a:solidFill>
                          <a:schemeClr val="accent6"/>
                        </a:solidFill>
                      </a:endParaRPr>
                    </a:p>
                  </a:txBody>
                  <a:tcPr>
                    <a:solidFill>
                      <a:schemeClr val="accent2">
                        <a:lumMod val="20000"/>
                        <a:lumOff val="80000"/>
                      </a:schemeClr>
                    </a:solidFill>
                  </a:tcPr>
                </a:tc>
                <a:tc>
                  <a:txBody>
                    <a:bodyPr/>
                    <a:lstStyle/>
                    <a:p>
                      <a:r>
                        <a:rPr lang="pt-BR" dirty="0" smtClean="0">
                          <a:solidFill>
                            <a:schemeClr val="accent6"/>
                          </a:solidFill>
                        </a:rPr>
                        <a:t>Carrying Amount</a:t>
                      </a:r>
                      <a:endParaRPr lang="en-GB" dirty="0">
                        <a:solidFill>
                          <a:schemeClr val="accent6"/>
                        </a:solidFill>
                      </a:endParaRPr>
                    </a:p>
                  </a:txBody>
                  <a:tcPr>
                    <a:solidFill>
                      <a:schemeClr val="accent2">
                        <a:lumMod val="20000"/>
                        <a:lumOff val="80000"/>
                      </a:schemeClr>
                    </a:solidFill>
                  </a:tcPr>
                </a:tc>
                <a:tc>
                  <a:txBody>
                    <a:bodyPr/>
                    <a:lstStyle/>
                    <a:p>
                      <a:r>
                        <a:rPr lang="pt-BR" dirty="0" smtClean="0">
                          <a:solidFill>
                            <a:schemeClr val="accent6"/>
                          </a:solidFill>
                        </a:rPr>
                        <a:t>Carrying Amount</a:t>
                      </a:r>
                      <a:endParaRPr lang="en-GB" dirty="0">
                        <a:solidFill>
                          <a:schemeClr val="accent6"/>
                        </a:solidFill>
                      </a:endParaRPr>
                    </a:p>
                  </a:txBody>
                  <a:tcPr>
                    <a:solidFill>
                      <a:schemeClr val="accent2">
                        <a:lumMod val="20000"/>
                        <a:lumOff val="80000"/>
                      </a:schemeClr>
                    </a:solidFill>
                  </a:tcPr>
                </a:tc>
              </a:tr>
              <a:tr h="370840">
                <a:tc>
                  <a:txBody>
                    <a:bodyPr/>
                    <a:lstStyle/>
                    <a:p>
                      <a:endParaRPr lang="en-GB" dirty="0"/>
                    </a:p>
                  </a:txBody>
                  <a:tcPr>
                    <a:solidFill>
                      <a:schemeClr val="accent2">
                        <a:lumMod val="20000"/>
                        <a:lumOff val="80000"/>
                      </a:schemeClr>
                    </a:solidFill>
                  </a:tcPr>
                </a:tc>
                <a:tc>
                  <a:txBody>
                    <a:bodyPr/>
                    <a:lstStyle/>
                    <a:p>
                      <a:r>
                        <a:rPr lang="en-GB" sz="1900" b="1" kern="1200" dirty="0" err="1" smtClean="0">
                          <a:solidFill>
                            <a:schemeClr val="dk1"/>
                          </a:solidFill>
                          <a:latin typeface="+mn-lt"/>
                          <a:ea typeface="+mn-ea"/>
                          <a:cs typeface="+mn-cs"/>
                        </a:rPr>
                        <a:t>AssetType</a:t>
                      </a:r>
                      <a:endParaRPr lang="en-GB" sz="1900" b="1" kern="1200" dirty="0">
                        <a:solidFill>
                          <a:schemeClr val="dk1"/>
                        </a:solidFill>
                        <a:latin typeface="+mn-lt"/>
                        <a:ea typeface="+mn-ea"/>
                        <a:cs typeface="+mn-cs"/>
                      </a:endParaRPr>
                    </a:p>
                  </a:txBody>
                  <a:tcPr>
                    <a:solidFill>
                      <a:schemeClr val="accent2">
                        <a:lumMod val="20000"/>
                        <a:lumOff val="80000"/>
                      </a:schemeClr>
                    </a:solidFill>
                  </a:tcPr>
                </a:tc>
                <a:tc>
                  <a:txBody>
                    <a:bodyPr/>
                    <a:lstStyle/>
                    <a:p>
                      <a:r>
                        <a:rPr lang="en-GB" dirty="0" smtClean="0">
                          <a:solidFill>
                            <a:schemeClr val="accent5"/>
                          </a:solidFill>
                        </a:rPr>
                        <a:t>Assets</a:t>
                      </a:r>
                      <a:endParaRPr lang="en-GB" dirty="0">
                        <a:solidFill>
                          <a:schemeClr val="accent5"/>
                        </a:solidFill>
                      </a:endParaRPr>
                    </a:p>
                  </a:txBody>
                  <a:tcPr>
                    <a:solidFill>
                      <a:schemeClr val="accent2">
                        <a:lumMod val="20000"/>
                        <a:lumOff val="80000"/>
                      </a:schemeClr>
                    </a:solidFill>
                  </a:tcPr>
                </a:tc>
                <a:tc>
                  <a:txBody>
                    <a:bodyPr/>
                    <a:lstStyle/>
                    <a:p>
                      <a:r>
                        <a:rPr lang="en-GB" dirty="0" smtClean="0">
                          <a:solidFill>
                            <a:schemeClr val="tx2"/>
                          </a:solidFill>
                        </a:rPr>
                        <a:t>Current Assets</a:t>
                      </a:r>
                      <a:endParaRPr lang="en-GB" dirty="0">
                        <a:solidFill>
                          <a:schemeClr val="tx2"/>
                        </a:solidFill>
                      </a:endParaRPr>
                    </a:p>
                  </a:txBody>
                  <a:tcPr>
                    <a:solidFill>
                      <a:schemeClr val="accent2">
                        <a:lumMod val="20000"/>
                        <a:lumOff val="80000"/>
                      </a:schemeClr>
                    </a:solidFill>
                  </a:tcPr>
                </a:tc>
                <a:tc>
                  <a:txBody>
                    <a:bodyPr/>
                    <a:lstStyle/>
                    <a:p>
                      <a:r>
                        <a:rPr lang="en-GB" dirty="0" smtClean="0">
                          <a:solidFill>
                            <a:schemeClr val="accent3"/>
                          </a:solidFill>
                        </a:rPr>
                        <a:t>Fixed Assets</a:t>
                      </a:r>
                      <a:endParaRPr lang="en-GB" dirty="0">
                        <a:solidFill>
                          <a:schemeClr val="accent3"/>
                        </a:solidFill>
                      </a:endParaRPr>
                    </a:p>
                  </a:txBody>
                  <a:tcPr>
                    <a:solidFill>
                      <a:schemeClr val="accent2">
                        <a:lumMod val="20000"/>
                        <a:lumOff val="80000"/>
                      </a:schemeClr>
                    </a:solidFill>
                  </a:tcPr>
                </a:tc>
              </a:tr>
              <a:tr h="370840">
                <a:tc>
                  <a:txBody>
                    <a:bodyPr/>
                    <a:lstStyle/>
                    <a:p>
                      <a:r>
                        <a:rPr lang="en-GB" b="1" dirty="0" smtClean="0"/>
                        <a:t>Country</a:t>
                      </a:r>
                      <a:endParaRPr lang="en-GB" b="1" dirty="0"/>
                    </a:p>
                  </a:txBody>
                  <a:tcPr>
                    <a:solidFill>
                      <a:schemeClr val="accent2">
                        <a:lumMod val="20000"/>
                        <a:lumOff val="80000"/>
                      </a:schemeClr>
                    </a:solidFill>
                  </a:tcPr>
                </a:tc>
                <a:tc>
                  <a:txBody>
                    <a:bodyPr/>
                    <a:lstStyle/>
                    <a:p>
                      <a:endParaRPr lang="en-GB" dirty="0"/>
                    </a:p>
                  </a:txBody>
                  <a:tcPr>
                    <a:solidFill>
                      <a:srgbClr val="B1E9F1"/>
                    </a:solidFill>
                  </a:tcPr>
                </a:tc>
                <a:tc>
                  <a:txBody>
                    <a:bodyPr/>
                    <a:lstStyle/>
                    <a:p>
                      <a:r>
                        <a:rPr lang="en-GB" dirty="0" smtClean="0"/>
                        <a:t>1 - Assets</a:t>
                      </a:r>
                      <a:endParaRPr lang="en-GB" dirty="0"/>
                    </a:p>
                  </a:txBody>
                  <a:tcPr>
                    <a:solidFill>
                      <a:srgbClr val="B1E9F1"/>
                    </a:solidFill>
                  </a:tcPr>
                </a:tc>
                <a:tc>
                  <a:txBody>
                    <a:bodyPr/>
                    <a:lstStyle/>
                    <a:p>
                      <a:r>
                        <a:rPr lang="en-GB" dirty="0" smtClean="0"/>
                        <a:t>2 - Current</a:t>
                      </a:r>
                      <a:endParaRPr lang="en-GB" dirty="0"/>
                    </a:p>
                  </a:txBody>
                  <a:tcPr>
                    <a:solidFill>
                      <a:srgbClr val="B1E9F1"/>
                    </a:solidFill>
                  </a:tcPr>
                </a:tc>
                <a:tc>
                  <a:txBody>
                    <a:bodyPr/>
                    <a:lstStyle/>
                    <a:p>
                      <a:r>
                        <a:rPr lang="en-GB" dirty="0" smtClean="0"/>
                        <a:t>3 - Fixed</a:t>
                      </a:r>
                      <a:endParaRPr lang="en-GB" dirty="0"/>
                    </a:p>
                  </a:txBody>
                  <a:tcPr>
                    <a:solidFill>
                      <a:srgbClr val="B1E9F1"/>
                    </a:solidFill>
                  </a:tcPr>
                </a:tc>
              </a:tr>
              <a:tr h="370840">
                <a:tc>
                  <a:txBody>
                    <a:bodyPr/>
                    <a:lstStyle/>
                    <a:p>
                      <a:r>
                        <a:rPr lang="en-GB" dirty="0" smtClean="0"/>
                        <a:t>France</a:t>
                      </a:r>
                      <a:endParaRPr lang="en-GB" dirty="0"/>
                    </a:p>
                  </a:txBody>
                  <a:tcPr>
                    <a:solidFill>
                      <a:schemeClr val="accent2">
                        <a:lumMod val="20000"/>
                        <a:lumOff val="80000"/>
                      </a:schemeClr>
                    </a:solidFill>
                  </a:tcPr>
                </a:tc>
                <a:tc>
                  <a:txBody>
                    <a:bodyPr/>
                    <a:lstStyle/>
                    <a:p>
                      <a:r>
                        <a:rPr lang="en-GB" dirty="0" smtClean="0"/>
                        <a:t>1 – France</a:t>
                      </a:r>
                      <a:endParaRPr lang="en-GB" dirty="0"/>
                    </a:p>
                  </a:txBody>
                  <a:tcPr>
                    <a:solidFill>
                      <a:srgbClr val="B1E9F1"/>
                    </a:solidFill>
                  </a:tcPr>
                </a:tc>
                <a:tc>
                  <a:txBody>
                    <a:bodyPr/>
                    <a:lstStyle/>
                    <a:p>
                      <a:endParaRPr lang="en-GB" dirty="0">
                        <a:solidFill>
                          <a:schemeClr val="accent3"/>
                        </a:solidFill>
                      </a:endParaRPr>
                    </a:p>
                  </a:txBody>
                  <a:tcPr/>
                </a:tc>
                <a:tc>
                  <a:txBody>
                    <a:bodyPr/>
                    <a:lstStyle/>
                    <a:p>
                      <a:endParaRPr lang="en-GB" dirty="0">
                        <a:solidFill>
                          <a:schemeClr val="accent3"/>
                        </a:solidFill>
                      </a:endParaRPr>
                    </a:p>
                  </a:txBody>
                  <a:tcPr/>
                </a:tc>
                <a:tc>
                  <a:txBody>
                    <a:bodyPr/>
                    <a:lstStyle/>
                    <a:p>
                      <a:endParaRPr lang="en-GB" dirty="0">
                        <a:solidFill>
                          <a:schemeClr val="accent3"/>
                        </a:solidFill>
                      </a:endParaRPr>
                    </a:p>
                  </a:txBody>
                  <a:tcPr/>
                </a:tc>
              </a:tr>
              <a:tr h="370840">
                <a:tc>
                  <a:txBody>
                    <a:bodyPr/>
                    <a:lstStyle/>
                    <a:p>
                      <a:r>
                        <a:rPr lang="en-GB" dirty="0" smtClean="0"/>
                        <a:t>Germany</a:t>
                      </a:r>
                      <a:endParaRPr lang="en-GB" dirty="0"/>
                    </a:p>
                  </a:txBody>
                  <a:tcPr>
                    <a:solidFill>
                      <a:schemeClr val="accent2">
                        <a:lumMod val="20000"/>
                        <a:lumOff val="80000"/>
                      </a:schemeClr>
                    </a:solidFill>
                  </a:tcPr>
                </a:tc>
                <a:tc>
                  <a:txBody>
                    <a:bodyPr/>
                    <a:lstStyle/>
                    <a:p>
                      <a:r>
                        <a:rPr lang="en-GB" dirty="0" smtClean="0"/>
                        <a:t>2 – Germany</a:t>
                      </a:r>
                      <a:endParaRPr lang="en-GB" dirty="0"/>
                    </a:p>
                  </a:txBody>
                  <a:tcPr>
                    <a:solidFill>
                      <a:srgbClr val="B1E9F1"/>
                    </a:solidFill>
                  </a:tcPr>
                </a:tc>
                <a:tc>
                  <a:txBody>
                    <a:bodyPr/>
                    <a:lstStyle/>
                    <a:p>
                      <a:pPr marL="0" marR="0" indent="0" algn="l" defTabSz="981709" rtl="0" eaLnBrk="1" fontAlgn="auto" latinLnBrk="0" hangingPunct="1">
                        <a:lnSpc>
                          <a:spcPct val="100000"/>
                        </a:lnSpc>
                        <a:spcBef>
                          <a:spcPts val="0"/>
                        </a:spcBef>
                        <a:spcAft>
                          <a:spcPts val="0"/>
                        </a:spcAft>
                        <a:buClrTx/>
                        <a:buSzTx/>
                        <a:buFontTx/>
                        <a:buNone/>
                        <a:tabLst/>
                        <a:defRPr/>
                      </a:pPr>
                      <a:endParaRPr lang="en-GB" dirty="0" smtClean="0">
                        <a:solidFill>
                          <a:schemeClr val="accent4"/>
                        </a:solidFill>
                      </a:endParaRPr>
                    </a:p>
                  </a:txBody>
                  <a:tcPr/>
                </a:tc>
                <a:tc>
                  <a:txBody>
                    <a:bodyPr/>
                    <a:lstStyle/>
                    <a:p>
                      <a:endParaRPr lang="en-GB" dirty="0">
                        <a:solidFill>
                          <a:schemeClr val="accent4"/>
                        </a:solidFill>
                      </a:endParaRPr>
                    </a:p>
                  </a:txBody>
                  <a:tcPr/>
                </a:tc>
                <a:tc>
                  <a:txBody>
                    <a:bodyPr/>
                    <a:lstStyle/>
                    <a:p>
                      <a:endParaRPr lang="en-GB" dirty="0">
                        <a:solidFill>
                          <a:schemeClr val="accent4"/>
                        </a:solidFill>
                      </a:endParaRPr>
                    </a:p>
                  </a:txBody>
                  <a:tcPr/>
                </a:tc>
              </a:tr>
              <a:tr h="370840">
                <a:tc>
                  <a:txBody>
                    <a:bodyPr/>
                    <a:lstStyle/>
                    <a:p>
                      <a:r>
                        <a:rPr lang="en-GB" dirty="0" smtClean="0"/>
                        <a:t>Spain</a:t>
                      </a:r>
                      <a:endParaRPr lang="en-GB" dirty="0"/>
                    </a:p>
                  </a:txBody>
                  <a:tcPr>
                    <a:solidFill>
                      <a:schemeClr val="accent2">
                        <a:lumMod val="20000"/>
                        <a:lumOff val="80000"/>
                      </a:schemeClr>
                    </a:solidFill>
                  </a:tcPr>
                </a:tc>
                <a:tc>
                  <a:txBody>
                    <a:bodyPr/>
                    <a:lstStyle/>
                    <a:p>
                      <a:r>
                        <a:rPr lang="en-GB" dirty="0" smtClean="0"/>
                        <a:t>3</a:t>
                      </a:r>
                      <a:r>
                        <a:rPr lang="en-GB" baseline="0" dirty="0" smtClean="0"/>
                        <a:t> – Spain</a:t>
                      </a:r>
                      <a:endParaRPr lang="en-GB" dirty="0"/>
                    </a:p>
                  </a:txBody>
                  <a:tcPr>
                    <a:solidFill>
                      <a:srgbClr val="B1E9F1"/>
                    </a:solidFill>
                  </a:tcPr>
                </a:tc>
                <a:tc>
                  <a:txBody>
                    <a:bodyPr/>
                    <a:lstStyle/>
                    <a:p>
                      <a:pPr marL="0" marR="0" indent="0" algn="l" defTabSz="981709" rtl="0" eaLnBrk="1" fontAlgn="auto" latinLnBrk="0" hangingPunct="1">
                        <a:lnSpc>
                          <a:spcPct val="100000"/>
                        </a:lnSpc>
                        <a:spcBef>
                          <a:spcPts val="0"/>
                        </a:spcBef>
                        <a:spcAft>
                          <a:spcPts val="0"/>
                        </a:spcAft>
                        <a:buClrTx/>
                        <a:buSzTx/>
                        <a:buFontTx/>
                        <a:buNone/>
                        <a:tabLst/>
                        <a:defRPr/>
                      </a:pPr>
                      <a:endParaRPr lang="en-GB" dirty="0" smtClean="0">
                        <a:solidFill>
                          <a:schemeClr val="accent5"/>
                        </a:solidFill>
                      </a:endParaRPr>
                    </a:p>
                  </a:txBody>
                  <a:tcPr/>
                </a:tc>
                <a:tc>
                  <a:txBody>
                    <a:bodyPr/>
                    <a:lstStyle/>
                    <a:p>
                      <a:endParaRPr lang="en-GB" dirty="0">
                        <a:solidFill>
                          <a:schemeClr val="accent5"/>
                        </a:solidFill>
                      </a:endParaRPr>
                    </a:p>
                  </a:txBody>
                  <a:tcPr/>
                </a:tc>
                <a:tc>
                  <a:txBody>
                    <a:bodyPr/>
                    <a:lstStyle/>
                    <a:p>
                      <a:endParaRPr lang="en-GB" dirty="0">
                        <a:solidFill>
                          <a:schemeClr val="accent5"/>
                        </a:solidFill>
                      </a:endParaRPr>
                    </a:p>
                  </a:txBody>
                  <a:tcPr/>
                </a:tc>
              </a:tr>
              <a:tr h="370840">
                <a:tc>
                  <a:txBody>
                    <a:bodyPr/>
                    <a:lstStyle/>
                    <a:p>
                      <a:endParaRPr lang="en-GB" dirty="0"/>
                    </a:p>
                  </a:txBody>
                  <a:tcPr>
                    <a:solidFill>
                      <a:schemeClr val="accent2">
                        <a:lumMod val="20000"/>
                        <a:lumOff val="80000"/>
                      </a:schemeClr>
                    </a:solidFill>
                  </a:tcPr>
                </a:tc>
                <a:tc>
                  <a:txBody>
                    <a:bodyPr/>
                    <a:lstStyle/>
                    <a:p>
                      <a:r>
                        <a:rPr lang="en-GB" dirty="0" smtClean="0"/>
                        <a:t>4 -</a:t>
                      </a:r>
                      <a:r>
                        <a:rPr lang="en-GB" baseline="0" dirty="0" smtClean="0"/>
                        <a:t>  All</a:t>
                      </a:r>
                      <a:endParaRPr lang="en-GB" dirty="0"/>
                    </a:p>
                  </a:txBody>
                  <a:tcPr>
                    <a:solidFill>
                      <a:srgbClr val="B1E9F1"/>
                    </a:solidFill>
                  </a:tcPr>
                </a:tc>
                <a:tc>
                  <a:txBody>
                    <a:bodyPr/>
                    <a:lstStyle/>
                    <a:p>
                      <a:endParaRPr lang="en-GB" dirty="0">
                        <a:solidFill>
                          <a:schemeClr val="accent6"/>
                        </a:solidFill>
                      </a:endParaRPr>
                    </a:p>
                  </a:txBody>
                  <a:tcPr/>
                </a:tc>
                <a:tc>
                  <a:txBody>
                    <a:bodyPr/>
                    <a:lstStyle/>
                    <a:p>
                      <a:endParaRPr lang="en-GB" dirty="0">
                        <a:solidFill>
                          <a:schemeClr val="accent6"/>
                        </a:solidFill>
                      </a:endParaRPr>
                    </a:p>
                  </a:txBody>
                  <a:tcPr/>
                </a:tc>
                <a:tc>
                  <a:txBody>
                    <a:bodyPr/>
                    <a:lstStyle/>
                    <a:p>
                      <a:endParaRPr lang="en-GB" dirty="0">
                        <a:solidFill>
                          <a:schemeClr val="accent6"/>
                        </a:solidFill>
                      </a:endParaRPr>
                    </a:p>
                  </a:txBody>
                  <a:tcPr/>
                </a:tc>
              </a:tr>
            </a:tbl>
          </a:graphicData>
        </a:graphic>
      </p:graphicFrame>
      <p:sp>
        <p:nvSpPr>
          <p:cNvPr id="8" name="Rectangle 7"/>
          <p:cNvSpPr/>
          <p:nvPr/>
        </p:nvSpPr>
        <p:spPr>
          <a:xfrm>
            <a:off x="472083" y="4456835"/>
            <a:ext cx="4859833" cy="2139047"/>
          </a:xfrm>
          <a:prstGeom prst="rect">
            <a:avLst/>
          </a:prstGeom>
        </p:spPr>
        <p:txBody>
          <a:bodyPr wrap="square">
            <a:spAutoFit/>
          </a:bodyPr>
          <a:lstStyle/>
          <a:p>
            <a:endParaRPr lang="pt-BR" dirty="0" smtClean="0"/>
          </a:p>
          <a:p>
            <a:r>
              <a:rPr lang="pt-BR" dirty="0">
                <a:solidFill>
                  <a:schemeClr val="accent6"/>
                </a:solidFill>
              </a:rPr>
              <a:t>Global Filter : [Metric = Carrying Amount] </a:t>
            </a:r>
          </a:p>
          <a:p>
            <a:endParaRPr lang="pt-BR" dirty="0"/>
          </a:p>
          <a:p>
            <a:r>
              <a:rPr lang="pt-BR" dirty="0" smtClean="0">
                <a:solidFill>
                  <a:schemeClr val="accent5"/>
                </a:solidFill>
              </a:rPr>
              <a:t>Filter on a : [AssetType = Assets]</a:t>
            </a:r>
            <a:endParaRPr lang="pt-BR" i="1" dirty="0" smtClean="0">
              <a:solidFill>
                <a:schemeClr val="accent5"/>
              </a:solidFill>
            </a:endParaRPr>
          </a:p>
          <a:p>
            <a:r>
              <a:rPr lang="pt-BR" dirty="0" smtClean="0">
                <a:solidFill>
                  <a:schemeClr val="tx2"/>
                </a:solidFill>
              </a:rPr>
              <a:t>Filter on b : [AssetType = Current Assets]</a:t>
            </a:r>
          </a:p>
          <a:p>
            <a:r>
              <a:rPr lang="pt-BR" dirty="0" smtClean="0">
                <a:solidFill>
                  <a:schemeClr val="accent3"/>
                </a:solidFill>
              </a:rPr>
              <a:t>Filter on c : [AssetType = Fixed Assets]</a:t>
            </a:r>
          </a:p>
          <a:p>
            <a:endParaRPr lang="pt-BR" dirty="0"/>
          </a:p>
        </p:txBody>
      </p:sp>
      <p:sp>
        <p:nvSpPr>
          <p:cNvPr id="5" name="Rectangle 4"/>
          <p:cNvSpPr/>
          <p:nvPr/>
        </p:nvSpPr>
        <p:spPr>
          <a:xfrm>
            <a:off x="472084" y="970151"/>
            <a:ext cx="2994598" cy="384721"/>
          </a:xfrm>
          <a:prstGeom prst="rect">
            <a:avLst/>
          </a:prstGeom>
        </p:spPr>
        <p:txBody>
          <a:bodyPr wrap="square">
            <a:spAutoFit/>
          </a:bodyPr>
          <a:lstStyle/>
          <a:p>
            <a:r>
              <a:rPr lang="pt-BR" dirty="0" smtClean="0"/>
              <a:t>“(Row 1-4) C1 = C2 + C3”</a:t>
            </a:r>
            <a:endParaRPr lang="pt-BR" b="1" dirty="0"/>
          </a:p>
        </p:txBody>
      </p:sp>
      <p:sp>
        <p:nvSpPr>
          <p:cNvPr id="7" name="Rectangle 6"/>
          <p:cNvSpPr/>
          <p:nvPr/>
        </p:nvSpPr>
        <p:spPr>
          <a:xfrm>
            <a:off x="3709327" y="970150"/>
            <a:ext cx="2033928" cy="384721"/>
          </a:xfrm>
          <a:prstGeom prst="rect">
            <a:avLst/>
          </a:prstGeom>
        </p:spPr>
        <p:txBody>
          <a:bodyPr wrap="square">
            <a:spAutoFit/>
          </a:bodyPr>
          <a:lstStyle/>
          <a:p>
            <a:r>
              <a:rPr lang="pt-BR" dirty="0" smtClean="0">
                <a:sym typeface="Wingdings" panose="05000000000000000000" pitchFamily="2" charset="2"/>
              </a:rPr>
              <a:t> </a:t>
            </a:r>
            <a:r>
              <a:rPr lang="pt-BR" b="1" dirty="0" smtClean="0"/>
              <a:t>$a = $b + $c</a:t>
            </a:r>
            <a:endParaRPr lang="pt-BR" b="1" dirty="0"/>
          </a:p>
        </p:txBody>
      </p:sp>
    </p:spTree>
    <p:extLst>
      <p:ext uri="{BB962C8B-B14F-4D97-AF65-F5344CB8AC3E}">
        <p14:creationId xmlns:p14="http://schemas.microsoft.com/office/powerpoint/2010/main" val="234979662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Evaluation - Filtering</a:t>
            </a:r>
            <a:endParaRPr lang="en-GB" dirty="0"/>
          </a:p>
        </p:txBody>
      </p:sp>
      <p:graphicFrame>
        <p:nvGraphicFramePr>
          <p:cNvPr id="6" name="Content Placeholder 5"/>
          <p:cNvGraphicFramePr>
            <a:graphicFrameLocks noGrp="1"/>
          </p:cNvGraphicFramePr>
          <p:nvPr>
            <p:ph sz="quarter" idx="10"/>
            <p:extLst>
              <p:ext uri="{D42A27DB-BD31-4B8C-83A1-F6EECF244321}">
                <p14:modId xmlns:p14="http://schemas.microsoft.com/office/powerpoint/2010/main" val="1910449559"/>
              </p:ext>
            </p:extLst>
          </p:nvPr>
        </p:nvGraphicFramePr>
        <p:xfrm>
          <a:off x="543297" y="1444506"/>
          <a:ext cx="8621712" cy="2956560"/>
        </p:xfrm>
        <a:graphic>
          <a:graphicData uri="http://schemas.openxmlformats.org/drawingml/2006/table">
            <a:tbl>
              <a:tblPr bandRow="1">
                <a:tableStyleId>{5C22544A-7EE6-4342-B048-85BDC9FD1C3A}</a:tableStyleId>
              </a:tblPr>
              <a:tblGrid>
                <a:gridCol w="1671002"/>
                <a:gridCol w="1948774"/>
                <a:gridCol w="1568506"/>
                <a:gridCol w="1842755"/>
                <a:gridCol w="1590675"/>
              </a:tblGrid>
              <a:tr h="370840">
                <a:tc>
                  <a:txBody>
                    <a:bodyPr/>
                    <a:lstStyle/>
                    <a:p>
                      <a:endParaRPr lang="en-GB" dirty="0"/>
                    </a:p>
                  </a:txBody>
                  <a:tcPr>
                    <a:solidFill>
                      <a:schemeClr val="accent2">
                        <a:lumMod val="20000"/>
                        <a:lumOff val="80000"/>
                      </a:schemeClr>
                    </a:solidFill>
                  </a:tcPr>
                </a:tc>
                <a:tc>
                  <a:txBody>
                    <a:bodyPr/>
                    <a:lstStyle/>
                    <a:p>
                      <a:r>
                        <a:rPr lang="en-GB" sz="1900" b="1" kern="1200" dirty="0" smtClean="0">
                          <a:solidFill>
                            <a:schemeClr val="dk1"/>
                          </a:solidFill>
                          <a:latin typeface="+mn-lt"/>
                          <a:ea typeface="+mn-ea"/>
                          <a:cs typeface="+mn-cs"/>
                        </a:rPr>
                        <a:t>Metric</a:t>
                      </a:r>
                      <a:endParaRPr lang="en-GB" sz="1900" b="1" kern="1200" dirty="0">
                        <a:solidFill>
                          <a:schemeClr val="dk1"/>
                        </a:solidFill>
                        <a:latin typeface="+mn-lt"/>
                        <a:ea typeface="+mn-ea"/>
                        <a:cs typeface="+mn-cs"/>
                      </a:endParaRPr>
                    </a:p>
                  </a:txBody>
                  <a:tcPr>
                    <a:solidFill>
                      <a:schemeClr val="accent2">
                        <a:lumMod val="20000"/>
                        <a:lumOff val="80000"/>
                      </a:schemeClr>
                    </a:solidFill>
                  </a:tcPr>
                </a:tc>
                <a:tc>
                  <a:txBody>
                    <a:bodyPr/>
                    <a:lstStyle/>
                    <a:p>
                      <a:r>
                        <a:rPr lang="pt-BR" dirty="0" smtClean="0"/>
                        <a:t>Carrying Amount</a:t>
                      </a:r>
                      <a:endParaRPr lang="en-GB" dirty="0"/>
                    </a:p>
                  </a:txBody>
                  <a:tcPr>
                    <a:solidFill>
                      <a:schemeClr val="accent2">
                        <a:lumMod val="20000"/>
                        <a:lumOff val="80000"/>
                      </a:schemeClr>
                    </a:solidFill>
                  </a:tcPr>
                </a:tc>
                <a:tc>
                  <a:txBody>
                    <a:bodyPr/>
                    <a:lstStyle/>
                    <a:p>
                      <a:r>
                        <a:rPr lang="pt-BR" dirty="0" smtClean="0"/>
                        <a:t>Carrying Amount</a:t>
                      </a:r>
                      <a:endParaRPr lang="en-GB" dirty="0"/>
                    </a:p>
                  </a:txBody>
                  <a:tcPr>
                    <a:solidFill>
                      <a:schemeClr val="accent2">
                        <a:lumMod val="20000"/>
                        <a:lumOff val="80000"/>
                      </a:schemeClr>
                    </a:solidFill>
                  </a:tcPr>
                </a:tc>
                <a:tc>
                  <a:txBody>
                    <a:bodyPr/>
                    <a:lstStyle/>
                    <a:p>
                      <a:r>
                        <a:rPr lang="pt-BR" dirty="0" smtClean="0"/>
                        <a:t>Carrying Amount</a:t>
                      </a:r>
                      <a:endParaRPr lang="en-GB" dirty="0"/>
                    </a:p>
                  </a:txBody>
                  <a:tcPr>
                    <a:solidFill>
                      <a:schemeClr val="accent2">
                        <a:lumMod val="20000"/>
                        <a:lumOff val="80000"/>
                      </a:schemeClr>
                    </a:solidFill>
                  </a:tcPr>
                </a:tc>
              </a:tr>
              <a:tr h="370840">
                <a:tc>
                  <a:txBody>
                    <a:bodyPr/>
                    <a:lstStyle/>
                    <a:p>
                      <a:endParaRPr lang="en-GB" dirty="0"/>
                    </a:p>
                  </a:txBody>
                  <a:tcPr>
                    <a:solidFill>
                      <a:schemeClr val="accent2">
                        <a:lumMod val="20000"/>
                        <a:lumOff val="80000"/>
                      </a:schemeClr>
                    </a:solidFill>
                  </a:tcPr>
                </a:tc>
                <a:tc>
                  <a:txBody>
                    <a:bodyPr/>
                    <a:lstStyle/>
                    <a:p>
                      <a:r>
                        <a:rPr lang="en-GB" sz="1900" b="1" kern="1200" dirty="0" err="1" smtClean="0">
                          <a:solidFill>
                            <a:schemeClr val="dk1"/>
                          </a:solidFill>
                          <a:latin typeface="+mn-lt"/>
                          <a:ea typeface="+mn-ea"/>
                          <a:cs typeface="+mn-cs"/>
                        </a:rPr>
                        <a:t>AssetType</a:t>
                      </a:r>
                      <a:endParaRPr lang="en-GB" sz="1900" b="1" kern="1200" dirty="0">
                        <a:solidFill>
                          <a:schemeClr val="dk1"/>
                        </a:solidFill>
                        <a:latin typeface="+mn-lt"/>
                        <a:ea typeface="+mn-ea"/>
                        <a:cs typeface="+mn-cs"/>
                      </a:endParaRPr>
                    </a:p>
                  </a:txBody>
                  <a:tcPr>
                    <a:solidFill>
                      <a:schemeClr val="accent2">
                        <a:lumMod val="20000"/>
                        <a:lumOff val="80000"/>
                      </a:schemeClr>
                    </a:solidFill>
                  </a:tcPr>
                </a:tc>
                <a:tc>
                  <a:txBody>
                    <a:bodyPr/>
                    <a:lstStyle/>
                    <a:p>
                      <a:r>
                        <a:rPr lang="en-GB" dirty="0" smtClean="0"/>
                        <a:t>Assets</a:t>
                      </a:r>
                      <a:endParaRPr lang="en-GB" dirty="0"/>
                    </a:p>
                  </a:txBody>
                  <a:tcPr>
                    <a:solidFill>
                      <a:schemeClr val="accent2">
                        <a:lumMod val="20000"/>
                        <a:lumOff val="80000"/>
                      </a:schemeClr>
                    </a:solidFill>
                  </a:tcPr>
                </a:tc>
                <a:tc>
                  <a:txBody>
                    <a:bodyPr/>
                    <a:lstStyle/>
                    <a:p>
                      <a:r>
                        <a:rPr lang="en-GB" dirty="0" smtClean="0"/>
                        <a:t>Current Assets</a:t>
                      </a:r>
                      <a:endParaRPr lang="en-GB" dirty="0"/>
                    </a:p>
                  </a:txBody>
                  <a:tcPr>
                    <a:solidFill>
                      <a:schemeClr val="accent2">
                        <a:lumMod val="20000"/>
                        <a:lumOff val="80000"/>
                      </a:schemeClr>
                    </a:solidFill>
                  </a:tcPr>
                </a:tc>
                <a:tc>
                  <a:txBody>
                    <a:bodyPr/>
                    <a:lstStyle/>
                    <a:p>
                      <a:r>
                        <a:rPr lang="en-GB" dirty="0" smtClean="0"/>
                        <a:t>Fixed Assets</a:t>
                      </a:r>
                      <a:endParaRPr lang="en-GB" dirty="0"/>
                    </a:p>
                  </a:txBody>
                  <a:tcPr>
                    <a:solidFill>
                      <a:schemeClr val="accent2">
                        <a:lumMod val="20000"/>
                        <a:lumOff val="80000"/>
                      </a:schemeClr>
                    </a:solidFill>
                  </a:tcPr>
                </a:tc>
              </a:tr>
              <a:tr h="370840">
                <a:tc>
                  <a:txBody>
                    <a:bodyPr/>
                    <a:lstStyle/>
                    <a:p>
                      <a:r>
                        <a:rPr lang="en-GB" b="1" dirty="0" smtClean="0"/>
                        <a:t>Country</a:t>
                      </a:r>
                      <a:endParaRPr lang="en-GB" b="1" dirty="0"/>
                    </a:p>
                  </a:txBody>
                  <a:tcPr>
                    <a:solidFill>
                      <a:schemeClr val="accent2">
                        <a:lumMod val="20000"/>
                        <a:lumOff val="80000"/>
                      </a:schemeClr>
                    </a:solidFill>
                  </a:tcPr>
                </a:tc>
                <a:tc>
                  <a:txBody>
                    <a:bodyPr/>
                    <a:lstStyle/>
                    <a:p>
                      <a:endParaRPr lang="en-GB" dirty="0"/>
                    </a:p>
                  </a:txBody>
                  <a:tcPr>
                    <a:solidFill>
                      <a:srgbClr val="B1E9F1"/>
                    </a:solidFill>
                  </a:tcPr>
                </a:tc>
                <a:tc>
                  <a:txBody>
                    <a:bodyPr/>
                    <a:lstStyle/>
                    <a:p>
                      <a:r>
                        <a:rPr lang="en-GB" dirty="0" smtClean="0"/>
                        <a:t>1 - Assets</a:t>
                      </a:r>
                      <a:endParaRPr lang="en-GB" dirty="0"/>
                    </a:p>
                  </a:txBody>
                  <a:tcPr>
                    <a:solidFill>
                      <a:srgbClr val="B1E9F1"/>
                    </a:solidFill>
                  </a:tcPr>
                </a:tc>
                <a:tc>
                  <a:txBody>
                    <a:bodyPr/>
                    <a:lstStyle/>
                    <a:p>
                      <a:r>
                        <a:rPr lang="en-GB" dirty="0" smtClean="0"/>
                        <a:t>2 - Current</a:t>
                      </a:r>
                      <a:endParaRPr lang="en-GB" dirty="0"/>
                    </a:p>
                  </a:txBody>
                  <a:tcPr>
                    <a:solidFill>
                      <a:srgbClr val="B1E9F1"/>
                    </a:solidFill>
                  </a:tcPr>
                </a:tc>
                <a:tc>
                  <a:txBody>
                    <a:bodyPr/>
                    <a:lstStyle/>
                    <a:p>
                      <a:r>
                        <a:rPr lang="en-GB" dirty="0" smtClean="0"/>
                        <a:t>3 - Fixed</a:t>
                      </a:r>
                      <a:endParaRPr lang="en-GB" dirty="0"/>
                    </a:p>
                  </a:txBody>
                  <a:tcPr>
                    <a:solidFill>
                      <a:srgbClr val="B1E9F1"/>
                    </a:solidFill>
                  </a:tcPr>
                </a:tc>
              </a:tr>
              <a:tr h="370840">
                <a:tc>
                  <a:txBody>
                    <a:bodyPr/>
                    <a:lstStyle/>
                    <a:p>
                      <a:r>
                        <a:rPr lang="en-GB" dirty="0" smtClean="0"/>
                        <a:t>France</a:t>
                      </a:r>
                      <a:endParaRPr lang="en-GB" dirty="0"/>
                    </a:p>
                  </a:txBody>
                  <a:tcPr>
                    <a:solidFill>
                      <a:schemeClr val="accent2">
                        <a:lumMod val="20000"/>
                        <a:lumOff val="80000"/>
                      </a:schemeClr>
                    </a:solidFill>
                  </a:tcPr>
                </a:tc>
                <a:tc>
                  <a:txBody>
                    <a:bodyPr/>
                    <a:lstStyle/>
                    <a:p>
                      <a:r>
                        <a:rPr lang="en-GB" dirty="0" smtClean="0"/>
                        <a:t>1 – France</a:t>
                      </a:r>
                      <a:endParaRPr lang="en-GB" dirty="0"/>
                    </a:p>
                  </a:txBody>
                  <a:tcPr>
                    <a:solidFill>
                      <a:srgbClr val="B1E9F1"/>
                    </a:solidFill>
                  </a:tcPr>
                </a:tc>
                <a:tc>
                  <a:txBody>
                    <a:bodyPr/>
                    <a:lstStyle/>
                    <a:p>
                      <a:endParaRPr lang="en-GB" dirty="0">
                        <a:solidFill>
                          <a:schemeClr val="accent3"/>
                        </a:solidFill>
                      </a:endParaRPr>
                    </a:p>
                  </a:txBody>
                  <a:tcPr>
                    <a:solidFill>
                      <a:schemeClr val="accent5"/>
                    </a:solidFill>
                  </a:tcPr>
                </a:tc>
                <a:tc>
                  <a:txBody>
                    <a:bodyPr/>
                    <a:lstStyle/>
                    <a:p>
                      <a:endParaRPr lang="en-GB" dirty="0">
                        <a:solidFill>
                          <a:schemeClr val="accent3"/>
                        </a:solidFill>
                      </a:endParaRPr>
                    </a:p>
                  </a:txBody>
                  <a:tcPr>
                    <a:solidFill>
                      <a:schemeClr val="tx2"/>
                    </a:solidFill>
                  </a:tcPr>
                </a:tc>
                <a:tc>
                  <a:txBody>
                    <a:bodyPr/>
                    <a:lstStyle/>
                    <a:p>
                      <a:endParaRPr lang="en-GB" dirty="0">
                        <a:solidFill>
                          <a:schemeClr val="accent3"/>
                        </a:solidFill>
                      </a:endParaRPr>
                    </a:p>
                  </a:txBody>
                  <a:tcPr>
                    <a:solidFill>
                      <a:schemeClr val="accent3"/>
                    </a:solidFill>
                  </a:tcPr>
                </a:tc>
              </a:tr>
              <a:tr h="370840">
                <a:tc>
                  <a:txBody>
                    <a:bodyPr/>
                    <a:lstStyle/>
                    <a:p>
                      <a:r>
                        <a:rPr lang="en-GB" dirty="0" smtClean="0"/>
                        <a:t>Germany</a:t>
                      </a:r>
                      <a:endParaRPr lang="en-GB" dirty="0"/>
                    </a:p>
                  </a:txBody>
                  <a:tcPr>
                    <a:solidFill>
                      <a:schemeClr val="accent2">
                        <a:lumMod val="20000"/>
                        <a:lumOff val="80000"/>
                      </a:schemeClr>
                    </a:solidFill>
                  </a:tcPr>
                </a:tc>
                <a:tc>
                  <a:txBody>
                    <a:bodyPr/>
                    <a:lstStyle/>
                    <a:p>
                      <a:r>
                        <a:rPr lang="en-GB" dirty="0" smtClean="0"/>
                        <a:t>2 – Germany</a:t>
                      </a:r>
                      <a:endParaRPr lang="en-GB" dirty="0"/>
                    </a:p>
                  </a:txBody>
                  <a:tcPr>
                    <a:solidFill>
                      <a:srgbClr val="B1E9F1"/>
                    </a:solidFill>
                  </a:tcPr>
                </a:tc>
                <a:tc>
                  <a:txBody>
                    <a:bodyPr/>
                    <a:lstStyle/>
                    <a:p>
                      <a:pPr marL="0" marR="0" indent="0" algn="l" defTabSz="981709" rtl="0" eaLnBrk="1" fontAlgn="auto" latinLnBrk="0" hangingPunct="1">
                        <a:lnSpc>
                          <a:spcPct val="100000"/>
                        </a:lnSpc>
                        <a:spcBef>
                          <a:spcPts val="0"/>
                        </a:spcBef>
                        <a:spcAft>
                          <a:spcPts val="0"/>
                        </a:spcAft>
                        <a:buClrTx/>
                        <a:buSzTx/>
                        <a:buFontTx/>
                        <a:buNone/>
                        <a:tabLst/>
                        <a:defRPr/>
                      </a:pPr>
                      <a:endParaRPr lang="en-GB" dirty="0" smtClean="0">
                        <a:solidFill>
                          <a:schemeClr val="accent4"/>
                        </a:solidFill>
                      </a:endParaRPr>
                    </a:p>
                  </a:txBody>
                  <a:tcPr>
                    <a:solidFill>
                      <a:schemeClr val="accent5"/>
                    </a:solidFill>
                  </a:tcPr>
                </a:tc>
                <a:tc>
                  <a:txBody>
                    <a:bodyPr/>
                    <a:lstStyle/>
                    <a:p>
                      <a:endParaRPr lang="en-GB" dirty="0">
                        <a:solidFill>
                          <a:schemeClr val="accent4"/>
                        </a:solidFill>
                      </a:endParaRPr>
                    </a:p>
                  </a:txBody>
                  <a:tcPr>
                    <a:solidFill>
                      <a:schemeClr val="tx2"/>
                    </a:solidFill>
                  </a:tcPr>
                </a:tc>
                <a:tc>
                  <a:txBody>
                    <a:bodyPr/>
                    <a:lstStyle/>
                    <a:p>
                      <a:endParaRPr lang="en-GB" dirty="0">
                        <a:solidFill>
                          <a:schemeClr val="accent4"/>
                        </a:solidFill>
                      </a:endParaRPr>
                    </a:p>
                  </a:txBody>
                  <a:tcPr>
                    <a:solidFill>
                      <a:schemeClr val="accent3"/>
                    </a:solidFill>
                  </a:tcPr>
                </a:tc>
              </a:tr>
              <a:tr h="370840">
                <a:tc>
                  <a:txBody>
                    <a:bodyPr/>
                    <a:lstStyle/>
                    <a:p>
                      <a:r>
                        <a:rPr lang="en-GB" dirty="0" smtClean="0"/>
                        <a:t>Spain</a:t>
                      </a:r>
                      <a:endParaRPr lang="en-GB" dirty="0"/>
                    </a:p>
                  </a:txBody>
                  <a:tcPr>
                    <a:solidFill>
                      <a:schemeClr val="accent2">
                        <a:lumMod val="20000"/>
                        <a:lumOff val="80000"/>
                      </a:schemeClr>
                    </a:solidFill>
                  </a:tcPr>
                </a:tc>
                <a:tc>
                  <a:txBody>
                    <a:bodyPr/>
                    <a:lstStyle/>
                    <a:p>
                      <a:r>
                        <a:rPr lang="en-GB" dirty="0" smtClean="0"/>
                        <a:t>3</a:t>
                      </a:r>
                      <a:r>
                        <a:rPr lang="en-GB" baseline="0" dirty="0" smtClean="0"/>
                        <a:t> – Spain</a:t>
                      </a:r>
                      <a:endParaRPr lang="en-GB" dirty="0"/>
                    </a:p>
                  </a:txBody>
                  <a:tcPr>
                    <a:solidFill>
                      <a:srgbClr val="B1E9F1"/>
                    </a:solidFill>
                  </a:tcPr>
                </a:tc>
                <a:tc>
                  <a:txBody>
                    <a:bodyPr/>
                    <a:lstStyle/>
                    <a:p>
                      <a:pPr marL="0" marR="0" indent="0" algn="l" defTabSz="981709" rtl="0" eaLnBrk="1" fontAlgn="auto" latinLnBrk="0" hangingPunct="1">
                        <a:lnSpc>
                          <a:spcPct val="100000"/>
                        </a:lnSpc>
                        <a:spcBef>
                          <a:spcPts val="0"/>
                        </a:spcBef>
                        <a:spcAft>
                          <a:spcPts val="0"/>
                        </a:spcAft>
                        <a:buClrTx/>
                        <a:buSzTx/>
                        <a:buFontTx/>
                        <a:buNone/>
                        <a:tabLst/>
                        <a:defRPr/>
                      </a:pPr>
                      <a:endParaRPr lang="en-GB" dirty="0" smtClean="0">
                        <a:solidFill>
                          <a:schemeClr val="accent5"/>
                        </a:solidFill>
                      </a:endParaRPr>
                    </a:p>
                  </a:txBody>
                  <a:tcPr>
                    <a:solidFill>
                      <a:schemeClr val="accent5"/>
                    </a:solidFill>
                  </a:tcPr>
                </a:tc>
                <a:tc>
                  <a:txBody>
                    <a:bodyPr/>
                    <a:lstStyle/>
                    <a:p>
                      <a:endParaRPr lang="en-GB" dirty="0">
                        <a:solidFill>
                          <a:schemeClr val="accent5"/>
                        </a:solidFill>
                      </a:endParaRPr>
                    </a:p>
                  </a:txBody>
                  <a:tcPr>
                    <a:solidFill>
                      <a:schemeClr val="tx2"/>
                    </a:solidFill>
                  </a:tcPr>
                </a:tc>
                <a:tc>
                  <a:txBody>
                    <a:bodyPr/>
                    <a:lstStyle/>
                    <a:p>
                      <a:endParaRPr lang="en-GB" dirty="0">
                        <a:solidFill>
                          <a:schemeClr val="accent5"/>
                        </a:solidFill>
                      </a:endParaRPr>
                    </a:p>
                  </a:txBody>
                  <a:tcPr>
                    <a:solidFill>
                      <a:schemeClr val="accent3"/>
                    </a:solidFill>
                  </a:tcPr>
                </a:tc>
              </a:tr>
              <a:tr h="370840">
                <a:tc>
                  <a:txBody>
                    <a:bodyPr/>
                    <a:lstStyle/>
                    <a:p>
                      <a:endParaRPr lang="en-GB" dirty="0"/>
                    </a:p>
                  </a:txBody>
                  <a:tcPr>
                    <a:solidFill>
                      <a:schemeClr val="accent2">
                        <a:lumMod val="20000"/>
                        <a:lumOff val="80000"/>
                      </a:schemeClr>
                    </a:solidFill>
                  </a:tcPr>
                </a:tc>
                <a:tc>
                  <a:txBody>
                    <a:bodyPr/>
                    <a:lstStyle/>
                    <a:p>
                      <a:r>
                        <a:rPr lang="en-GB" dirty="0" smtClean="0"/>
                        <a:t>4 -</a:t>
                      </a:r>
                      <a:r>
                        <a:rPr lang="en-GB" baseline="0" dirty="0" smtClean="0"/>
                        <a:t>  All</a:t>
                      </a:r>
                      <a:endParaRPr lang="en-GB" dirty="0"/>
                    </a:p>
                  </a:txBody>
                  <a:tcPr>
                    <a:solidFill>
                      <a:srgbClr val="B1E9F1"/>
                    </a:solidFill>
                  </a:tcPr>
                </a:tc>
                <a:tc>
                  <a:txBody>
                    <a:bodyPr/>
                    <a:lstStyle/>
                    <a:p>
                      <a:endParaRPr lang="en-GB" dirty="0">
                        <a:solidFill>
                          <a:schemeClr val="accent6"/>
                        </a:solidFill>
                      </a:endParaRPr>
                    </a:p>
                  </a:txBody>
                  <a:tcPr>
                    <a:solidFill>
                      <a:schemeClr val="accent5"/>
                    </a:solidFill>
                  </a:tcPr>
                </a:tc>
                <a:tc>
                  <a:txBody>
                    <a:bodyPr/>
                    <a:lstStyle/>
                    <a:p>
                      <a:endParaRPr lang="en-GB" dirty="0">
                        <a:solidFill>
                          <a:schemeClr val="accent6"/>
                        </a:solidFill>
                      </a:endParaRPr>
                    </a:p>
                  </a:txBody>
                  <a:tcPr>
                    <a:solidFill>
                      <a:schemeClr val="tx2"/>
                    </a:solidFill>
                  </a:tcPr>
                </a:tc>
                <a:tc>
                  <a:txBody>
                    <a:bodyPr/>
                    <a:lstStyle/>
                    <a:p>
                      <a:endParaRPr lang="en-GB" dirty="0">
                        <a:solidFill>
                          <a:schemeClr val="accent6"/>
                        </a:solidFill>
                      </a:endParaRPr>
                    </a:p>
                  </a:txBody>
                  <a:tcPr>
                    <a:solidFill>
                      <a:schemeClr val="accent3"/>
                    </a:solidFill>
                  </a:tcPr>
                </a:tc>
              </a:tr>
            </a:tbl>
          </a:graphicData>
        </a:graphic>
      </p:graphicFrame>
      <p:sp>
        <p:nvSpPr>
          <p:cNvPr id="8" name="Rectangle 7"/>
          <p:cNvSpPr/>
          <p:nvPr/>
        </p:nvSpPr>
        <p:spPr>
          <a:xfrm>
            <a:off x="472083" y="4456835"/>
            <a:ext cx="4859833" cy="2139047"/>
          </a:xfrm>
          <a:prstGeom prst="rect">
            <a:avLst/>
          </a:prstGeom>
        </p:spPr>
        <p:txBody>
          <a:bodyPr wrap="square">
            <a:spAutoFit/>
          </a:bodyPr>
          <a:lstStyle/>
          <a:p>
            <a:endParaRPr lang="pt-BR" dirty="0" smtClean="0"/>
          </a:p>
          <a:p>
            <a:r>
              <a:rPr lang="pt-BR" dirty="0"/>
              <a:t>Global Filter : [Metric = Carrying Amount] </a:t>
            </a:r>
          </a:p>
          <a:p>
            <a:endParaRPr lang="pt-BR" dirty="0"/>
          </a:p>
          <a:p>
            <a:r>
              <a:rPr lang="pt-BR" dirty="0" smtClean="0">
                <a:solidFill>
                  <a:schemeClr val="accent5"/>
                </a:solidFill>
              </a:rPr>
              <a:t>Filter on a : [AssetType = Assets]</a:t>
            </a:r>
            <a:endParaRPr lang="pt-BR" i="1" dirty="0" smtClean="0">
              <a:solidFill>
                <a:schemeClr val="accent5"/>
              </a:solidFill>
            </a:endParaRPr>
          </a:p>
          <a:p>
            <a:r>
              <a:rPr lang="pt-BR" dirty="0" smtClean="0">
                <a:solidFill>
                  <a:schemeClr val="tx2"/>
                </a:solidFill>
              </a:rPr>
              <a:t>Filter on b : [AssetType = Current]</a:t>
            </a:r>
          </a:p>
          <a:p>
            <a:r>
              <a:rPr lang="pt-BR" dirty="0" smtClean="0">
                <a:solidFill>
                  <a:schemeClr val="accent3"/>
                </a:solidFill>
              </a:rPr>
              <a:t>Filter on c : [AssetType = Fixed]</a:t>
            </a:r>
          </a:p>
          <a:p>
            <a:endParaRPr lang="pt-BR" dirty="0"/>
          </a:p>
        </p:txBody>
      </p:sp>
      <p:sp>
        <p:nvSpPr>
          <p:cNvPr id="5" name="Rectangle 4"/>
          <p:cNvSpPr/>
          <p:nvPr/>
        </p:nvSpPr>
        <p:spPr>
          <a:xfrm>
            <a:off x="472083" y="970151"/>
            <a:ext cx="9719667" cy="384721"/>
          </a:xfrm>
          <a:prstGeom prst="rect">
            <a:avLst/>
          </a:prstGeom>
        </p:spPr>
        <p:txBody>
          <a:bodyPr wrap="square">
            <a:spAutoFit/>
          </a:bodyPr>
          <a:lstStyle/>
          <a:p>
            <a:r>
              <a:rPr lang="pt-BR" dirty="0" smtClean="0"/>
              <a:t>“(Row 1-4) C1 = C2 + C3”</a:t>
            </a:r>
          </a:p>
        </p:txBody>
      </p:sp>
      <p:sp>
        <p:nvSpPr>
          <p:cNvPr id="7" name="Rectangle 6"/>
          <p:cNvSpPr/>
          <p:nvPr/>
        </p:nvSpPr>
        <p:spPr>
          <a:xfrm>
            <a:off x="3709327" y="970150"/>
            <a:ext cx="2033928" cy="384721"/>
          </a:xfrm>
          <a:prstGeom prst="rect">
            <a:avLst/>
          </a:prstGeom>
        </p:spPr>
        <p:txBody>
          <a:bodyPr wrap="square">
            <a:spAutoFit/>
          </a:bodyPr>
          <a:lstStyle/>
          <a:p>
            <a:r>
              <a:rPr lang="pt-BR" dirty="0" smtClean="0">
                <a:sym typeface="Wingdings" panose="05000000000000000000" pitchFamily="2" charset="2"/>
              </a:rPr>
              <a:t> </a:t>
            </a:r>
            <a:r>
              <a:rPr lang="pt-BR" b="1" dirty="0" smtClean="0"/>
              <a:t>$a = $b + $c</a:t>
            </a:r>
            <a:endParaRPr lang="pt-BR" b="1" dirty="0"/>
          </a:p>
        </p:txBody>
      </p:sp>
    </p:spTree>
    <p:extLst>
      <p:ext uri="{BB962C8B-B14F-4D97-AF65-F5344CB8AC3E}">
        <p14:creationId xmlns:p14="http://schemas.microsoft.com/office/powerpoint/2010/main" val="420198363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Evaluation – Implicit Matching</a:t>
            </a:r>
            <a:endParaRPr lang="en-GB" dirty="0"/>
          </a:p>
        </p:txBody>
      </p:sp>
      <p:graphicFrame>
        <p:nvGraphicFramePr>
          <p:cNvPr id="6" name="Content Placeholder 5"/>
          <p:cNvGraphicFramePr>
            <a:graphicFrameLocks noGrp="1"/>
          </p:cNvGraphicFramePr>
          <p:nvPr>
            <p:ph sz="quarter" idx="10"/>
            <p:extLst>
              <p:ext uri="{D42A27DB-BD31-4B8C-83A1-F6EECF244321}">
                <p14:modId xmlns:p14="http://schemas.microsoft.com/office/powerpoint/2010/main" val="2480895794"/>
              </p:ext>
            </p:extLst>
          </p:nvPr>
        </p:nvGraphicFramePr>
        <p:xfrm>
          <a:off x="543297" y="1444506"/>
          <a:ext cx="8621712" cy="2956560"/>
        </p:xfrm>
        <a:graphic>
          <a:graphicData uri="http://schemas.openxmlformats.org/drawingml/2006/table">
            <a:tbl>
              <a:tblPr bandRow="1">
                <a:tableStyleId>{5C22544A-7EE6-4342-B048-85BDC9FD1C3A}</a:tableStyleId>
              </a:tblPr>
              <a:tblGrid>
                <a:gridCol w="1671002"/>
                <a:gridCol w="1948774"/>
                <a:gridCol w="1568506"/>
                <a:gridCol w="1842755"/>
                <a:gridCol w="1590675"/>
              </a:tblGrid>
              <a:tr h="370840">
                <a:tc>
                  <a:txBody>
                    <a:bodyPr/>
                    <a:lstStyle/>
                    <a:p>
                      <a:endParaRPr lang="en-GB" dirty="0"/>
                    </a:p>
                  </a:txBody>
                  <a:tcPr>
                    <a:solidFill>
                      <a:schemeClr val="accent2">
                        <a:lumMod val="20000"/>
                        <a:lumOff val="80000"/>
                      </a:schemeClr>
                    </a:solidFill>
                  </a:tcPr>
                </a:tc>
                <a:tc>
                  <a:txBody>
                    <a:bodyPr/>
                    <a:lstStyle/>
                    <a:p>
                      <a:r>
                        <a:rPr lang="en-GB" sz="1900" b="1" kern="1200" dirty="0" smtClean="0">
                          <a:solidFill>
                            <a:schemeClr val="dk1"/>
                          </a:solidFill>
                          <a:latin typeface="+mn-lt"/>
                          <a:ea typeface="+mn-ea"/>
                          <a:cs typeface="+mn-cs"/>
                        </a:rPr>
                        <a:t>Metric</a:t>
                      </a:r>
                      <a:endParaRPr lang="en-GB" sz="1900" b="1" kern="1200" dirty="0">
                        <a:solidFill>
                          <a:schemeClr val="dk1"/>
                        </a:solidFill>
                        <a:latin typeface="+mn-lt"/>
                        <a:ea typeface="+mn-ea"/>
                        <a:cs typeface="+mn-cs"/>
                      </a:endParaRPr>
                    </a:p>
                  </a:txBody>
                  <a:tcPr>
                    <a:solidFill>
                      <a:schemeClr val="accent2">
                        <a:lumMod val="20000"/>
                        <a:lumOff val="80000"/>
                      </a:schemeClr>
                    </a:solidFill>
                  </a:tcPr>
                </a:tc>
                <a:tc>
                  <a:txBody>
                    <a:bodyPr/>
                    <a:lstStyle/>
                    <a:p>
                      <a:r>
                        <a:rPr lang="pt-BR" dirty="0" smtClean="0"/>
                        <a:t>Carrying Amount</a:t>
                      </a:r>
                      <a:endParaRPr lang="en-GB" dirty="0"/>
                    </a:p>
                  </a:txBody>
                  <a:tcPr>
                    <a:solidFill>
                      <a:schemeClr val="accent2">
                        <a:lumMod val="20000"/>
                        <a:lumOff val="80000"/>
                      </a:schemeClr>
                    </a:solidFill>
                  </a:tcPr>
                </a:tc>
                <a:tc>
                  <a:txBody>
                    <a:bodyPr/>
                    <a:lstStyle/>
                    <a:p>
                      <a:r>
                        <a:rPr lang="pt-BR" dirty="0" smtClean="0"/>
                        <a:t>Carrying Amount</a:t>
                      </a:r>
                      <a:endParaRPr lang="en-GB" dirty="0"/>
                    </a:p>
                  </a:txBody>
                  <a:tcPr>
                    <a:solidFill>
                      <a:schemeClr val="accent2">
                        <a:lumMod val="20000"/>
                        <a:lumOff val="80000"/>
                      </a:schemeClr>
                    </a:solidFill>
                  </a:tcPr>
                </a:tc>
                <a:tc>
                  <a:txBody>
                    <a:bodyPr/>
                    <a:lstStyle/>
                    <a:p>
                      <a:r>
                        <a:rPr lang="pt-BR" dirty="0" smtClean="0"/>
                        <a:t>Carrying Amount</a:t>
                      </a:r>
                      <a:endParaRPr lang="en-GB" dirty="0"/>
                    </a:p>
                  </a:txBody>
                  <a:tcPr>
                    <a:solidFill>
                      <a:schemeClr val="accent2">
                        <a:lumMod val="20000"/>
                        <a:lumOff val="80000"/>
                      </a:schemeClr>
                    </a:solidFill>
                  </a:tcPr>
                </a:tc>
              </a:tr>
              <a:tr h="370840">
                <a:tc>
                  <a:txBody>
                    <a:bodyPr/>
                    <a:lstStyle/>
                    <a:p>
                      <a:endParaRPr lang="en-GB" dirty="0"/>
                    </a:p>
                  </a:txBody>
                  <a:tcPr>
                    <a:solidFill>
                      <a:schemeClr val="accent2">
                        <a:lumMod val="20000"/>
                        <a:lumOff val="80000"/>
                      </a:schemeClr>
                    </a:solidFill>
                  </a:tcPr>
                </a:tc>
                <a:tc>
                  <a:txBody>
                    <a:bodyPr/>
                    <a:lstStyle/>
                    <a:p>
                      <a:r>
                        <a:rPr lang="en-GB" sz="1900" b="1" kern="1200" dirty="0" err="1" smtClean="0">
                          <a:solidFill>
                            <a:schemeClr val="dk1"/>
                          </a:solidFill>
                          <a:latin typeface="+mn-lt"/>
                          <a:ea typeface="+mn-ea"/>
                          <a:cs typeface="+mn-cs"/>
                        </a:rPr>
                        <a:t>AssetType</a:t>
                      </a:r>
                      <a:endParaRPr lang="en-GB" sz="1900" b="1" kern="1200" dirty="0">
                        <a:solidFill>
                          <a:schemeClr val="dk1"/>
                        </a:solidFill>
                        <a:latin typeface="+mn-lt"/>
                        <a:ea typeface="+mn-ea"/>
                        <a:cs typeface="+mn-cs"/>
                      </a:endParaRPr>
                    </a:p>
                  </a:txBody>
                  <a:tcPr>
                    <a:solidFill>
                      <a:schemeClr val="accent2">
                        <a:lumMod val="20000"/>
                        <a:lumOff val="80000"/>
                      </a:schemeClr>
                    </a:solidFill>
                  </a:tcPr>
                </a:tc>
                <a:tc>
                  <a:txBody>
                    <a:bodyPr/>
                    <a:lstStyle/>
                    <a:p>
                      <a:r>
                        <a:rPr lang="en-GB" dirty="0" smtClean="0"/>
                        <a:t>Assets</a:t>
                      </a:r>
                      <a:endParaRPr lang="en-GB" dirty="0"/>
                    </a:p>
                  </a:txBody>
                  <a:tcPr>
                    <a:solidFill>
                      <a:schemeClr val="accent2">
                        <a:lumMod val="20000"/>
                        <a:lumOff val="80000"/>
                      </a:schemeClr>
                    </a:solidFill>
                  </a:tcPr>
                </a:tc>
                <a:tc>
                  <a:txBody>
                    <a:bodyPr/>
                    <a:lstStyle/>
                    <a:p>
                      <a:r>
                        <a:rPr lang="en-GB" dirty="0" smtClean="0"/>
                        <a:t>Current Assets</a:t>
                      </a:r>
                      <a:endParaRPr lang="en-GB" dirty="0"/>
                    </a:p>
                  </a:txBody>
                  <a:tcPr>
                    <a:solidFill>
                      <a:schemeClr val="accent2">
                        <a:lumMod val="20000"/>
                        <a:lumOff val="80000"/>
                      </a:schemeClr>
                    </a:solidFill>
                  </a:tcPr>
                </a:tc>
                <a:tc>
                  <a:txBody>
                    <a:bodyPr/>
                    <a:lstStyle/>
                    <a:p>
                      <a:r>
                        <a:rPr lang="en-GB" dirty="0" smtClean="0"/>
                        <a:t>Fixed Assets</a:t>
                      </a:r>
                      <a:endParaRPr lang="en-GB" dirty="0"/>
                    </a:p>
                  </a:txBody>
                  <a:tcPr>
                    <a:solidFill>
                      <a:schemeClr val="accent2">
                        <a:lumMod val="20000"/>
                        <a:lumOff val="80000"/>
                      </a:schemeClr>
                    </a:solidFill>
                  </a:tcPr>
                </a:tc>
              </a:tr>
              <a:tr h="370840">
                <a:tc>
                  <a:txBody>
                    <a:bodyPr/>
                    <a:lstStyle/>
                    <a:p>
                      <a:r>
                        <a:rPr lang="en-GB" b="1" dirty="0" smtClean="0"/>
                        <a:t>Country</a:t>
                      </a:r>
                      <a:endParaRPr lang="en-GB" b="1" dirty="0"/>
                    </a:p>
                  </a:txBody>
                  <a:tcPr>
                    <a:solidFill>
                      <a:schemeClr val="accent2">
                        <a:lumMod val="20000"/>
                        <a:lumOff val="80000"/>
                      </a:schemeClr>
                    </a:solidFill>
                  </a:tcPr>
                </a:tc>
                <a:tc>
                  <a:txBody>
                    <a:bodyPr/>
                    <a:lstStyle/>
                    <a:p>
                      <a:endParaRPr lang="en-GB" dirty="0"/>
                    </a:p>
                  </a:txBody>
                  <a:tcPr>
                    <a:solidFill>
                      <a:srgbClr val="B1E9F1"/>
                    </a:solidFill>
                  </a:tcPr>
                </a:tc>
                <a:tc>
                  <a:txBody>
                    <a:bodyPr/>
                    <a:lstStyle/>
                    <a:p>
                      <a:r>
                        <a:rPr lang="en-GB" dirty="0" smtClean="0"/>
                        <a:t>1 - Assets</a:t>
                      </a:r>
                      <a:endParaRPr lang="en-GB" dirty="0"/>
                    </a:p>
                  </a:txBody>
                  <a:tcPr>
                    <a:solidFill>
                      <a:srgbClr val="B1E9F1"/>
                    </a:solidFill>
                  </a:tcPr>
                </a:tc>
                <a:tc>
                  <a:txBody>
                    <a:bodyPr/>
                    <a:lstStyle/>
                    <a:p>
                      <a:r>
                        <a:rPr lang="en-GB" dirty="0" smtClean="0"/>
                        <a:t>2 - Current</a:t>
                      </a:r>
                      <a:endParaRPr lang="en-GB" dirty="0"/>
                    </a:p>
                  </a:txBody>
                  <a:tcPr>
                    <a:solidFill>
                      <a:srgbClr val="B1E9F1"/>
                    </a:solidFill>
                  </a:tcPr>
                </a:tc>
                <a:tc>
                  <a:txBody>
                    <a:bodyPr/>
                    <a:lstStyle/>
                    <a:p>
                      <a:r>
                        <a:rPr lang="en-GB" dirty="0" smtClean="0"/>
                        <a:t>3 - Fixed</a:t>
                      </a:r>
                      <a:endParaRPr lang="en-GB" dirty="0"/>
                    </a:p>
                  </a:txBody>
                  <a:tcPr>
                    <a:solidFill>
                      <a:srgbClr val="B1E9F1"/>
                    </a:solidFill>
                  </a:tcPr>
                </a:tc>
              </a:tr>
              <a:tr h="370840">
                <a:tc>
                  <a:txBody>
                    <a:bodyPr/>
                    <a:lstStyle/>
                    <a:p>
                      <a:r>
                        <a:rPr lang="en-GB" dirty="0" smtClean="0"/>
                        <a:t>France</a:t>
                      </a:r>
                      <a:endParaRPr lang="en-GB" dirty="0"/>
                    </a:p>
                  </a:txBody>
                  <a:tcPr>
                    <a:solidFill>
                      <a:schemeClr val="accent2">
                        <a:lumMod val="20000"/>
                        <a:lumOff val="80000"/>
                      </a:schemeClr>
                    </a:solidFill>
                  </a:tcPr>
                </a:tc>
                <a:tc>
                  <a:txBody>
                    <a:bodyPr/>
                    <a:lstStyle/>
                    <a:p>
                      <a:r>
                        <a:rPr lang="en-GB" dirty="0" smtClean="0"/>
                        <a:t>1 – France</a:t>
                      </a:r>
                      <a:endParaRPr lang="en-GB" dirty="0"/>
                    </a:p>
                  </a:txBody>
                  <a:tcPr>
                    <a:solidFill>
                      <a:srgbClr val="B1E9F1"/>
                    </a:solidFill>
                  </a:tcPr>
                </a:tc>
                <a:tc>
                  <a:txBody>
                    <a:bodyPr/>
                    <a:lstStyle/>
                    <a:p>
                      <a:r>
                        <a:rPr lang="en-GB" dirty="0" smtClean="0">
                          <a:solidFill>
                            <a:schemeClr val="accent5"/>
                          </a:solidFill>
                        </a:rPr>
                        <a:t>$a</a:t>
                      </a:r>
                      <a:endParaRPr lang="en-GB" dirty="0">
                        <a:solidFill>
                          <a:schemeClr val="accent5"/>
                        </a:solidFill>
                      </a:endParaRPr>
                    </a:p>
                  </a:txBody>
                  <a:tcPr>
                    <a:solidFill>
                      <a:schemeClr val="accent6">
                        <a:lumMod val="20000"/>
                        <a:lumOff val="80000"/>
                      </a:schemeClr>
                    </a:solidFill>
                  </a:tcPr>
                </a:tc>
                <a:tc>
                  <a:txBody>
                    <a:bodyPr/>
                    <a:lstStyle/>
                    <a:p>
                      <a:r>
                        <a:rPr lang="en-GB" dirty="0" smtClean="0">
                          <a:solidFill>
                            <a:schemeClr val="tx2"/>
                          </a:solidFill>
                        </a:rPr>
                        <a:t>$b</a:t>
                      </a:r>
                      <a:endParaRPr lang="en-GB" dirty="0">
                        <a:solidFill>
                          <a:schemeClr val="tx2"/>
                        </a:solidFill>
                      </a:endParaRPr>
                    </a:p>
                  </a:txBody>
                  <a:tcPr>
                    <a:solidFill>
                      <a:schemeClr val="accent6">
                        <a:lumMod val="20000"/>
                        <a:lumOff val="80000"/>
                      </a:schemeClr>
                    </a:solidFill>
                  </a:tcPr>
                </a:tc>
                <a:tc>
                  <a:txBody>
                    <a:bodyPr/>
                    <a:lstStyle/>
                    <a:p>
                      <a:r>
                        <a:rPr lang="en-GB" dirty="0" smtClean="0">
                          <a:solidFill>
                            <a:schemeClr val="accent3"/>
                          </a:solidFill>
                        </a:rPr>
                        <a:t>$c</a:t>
                      </a:r>
                      <a:endParaRPr lang="en-GB" dirty="0">
                        <a:solidFill>
                          <a:schemeClr val="accent3"/>
                        </a:solidFill>
                      </a:endParaRPr>
                    </a:p>
                  </a:txBody>
                  <a:tcPr>
                    <a:solidFill>
                      <a:schemeClr val="accent6">
                        <a:lumMod val="20000"/>
                        <a:lumOff val="80000"/>
                      </a:schemeClr>
                    </a:solidFill>
                  </a:tcPr>
                </a:tc>
              </a:tr>
              <a:tr h="370840">
                <a:tc>
                  <a:txBody>
                    <a:bodyPr/>
                    <a:lstStyle/>
                    <a:p>
                      <a:r>
                        <a:rPr lang="en-GB" dirty="0" smtClean="0"/>
                        <a:t>Germany</a:t>
                      </a:r>
                      <a:endParaRPr lang="en-GB" dirty="0"/>
                    </a:p>
                  </a:txBody>
                  <a:tcPr>
                    <a:solidFill>
                      <a:schemeClr val="accent2">
                        <a:lumMod val="20000"/>
                        <a:lumOff val="80000"/>
                      </a:schemeClr>
                    </a:solidFill>
                  </a:tcPr>
                </a:tc>
                <a:tc>
                  <a:txBody>
                    <a:bodyPr/>
                    <a:lstStyle/>
                    <a:p>
                      <a:r>
                        <a:rPr lang="en-GB" dirty="0" smtClean="0"/>
                        <a:t>2 – Germany</a:t>
                      </a:r>
                      <a:endParaRPr lang="en-GB" dirty="0"/>
                    </a:p>
                  </a:txBody>
                  <a:tcPr>
                    <a:solidFill>
                      <a:srgbClr val="B1E9F1"/>
                    </a:solidFill>
                  </a:tcPr>
                </a:tc>
                <a:tc>
                  <a:txBody>
                    <a:bodyPr/>
                    <a:lstStyle/>
                    <a:p>
                      <a:pPr marL="0" marR="0" indent="0" algn="l" defTabSz="981709" rtl="0" eaLnBrk="1" fontAlgn="auto" latinLnBrk="0" hangingPunct="1">
                        <a:lnSpc>
                          <a:spcPct val="100000"/>
                        </a:lnSpc>
                        <a:spcBef>
                          <a:spcPts val="0"/>
                        </a:spcBef>
                        <a:spcAft>
                          <a:spcPts val="0"/>
                        </a:spcAft>
                        <a:buClrTx/>
                        <a:buSzTx/>
                        <a:buFontTx/>
                        <a:buNone/>
                        <a:tabLst/>
                        <a:defRPr/>
                      </a:pPr>
                      <a:r>
                        <a:rPr lang="en-GB" dirty="0" smtClean="0">
                          <a:solidFill>
                            <a:schemeClr val="accent5"/>
                          </a:solidFill>
                        </a:rPr>
                        <a:t>$a</a:t>
                      </a:r>
                    </a:p>
                  </a:txBody>
                  <a:tcPr>
                    <a:solidFill>
                      <a:schemeClr val="accent4">
                        <a:lumMod val="20000"/>
                        <a:lumOff val="80000"/>
                      </a:schemeClr>
                    </a:solidFill>
                  </a:tcPr>
                </a:tc>
                <a:tc>
                  <a:txBody>
                    <a:bodyPr/>
                    <a:lstStyle/>
                    <a:p>
                      <a:r>
                        <a:rPr lang="en-GB" dirty="0" smtClean="0">
                          <a:solidFill>
                            <a:schemeClr val="tx2"/>
                          </a:solidFill>
                        </a:rPr>
                        <a:t>$b</a:t>
                      </a:r>
                      <a:endParaRPr lang="en-GB" dirty="0">
                        <a:solidFill>
                          <a:schemeClr val="tx2"/>
                        </a:solidFill>
                      </a:endParaRPr>
                    </a:p>
                  </a:txBody>
                  <a:tcPr>
                    <a:solidFill>
                      <a:schemeClr val="accent4">
                        <a:lumMod val="20000"/>
                        <a:lumOff val="80000"/>
                      </a:schemeClr>
                    </a:solidFill>
                  </a:tcPr>
                </a:tc>
                <a:tc>
                  <a:txBody>
                    <a:bodyPr/>
                    <a:lstStyle/>
                    <a:p>
                      <a:r>
                        <a:rPr lang="en-GB" dirty="0" smtClean="0">
                          <a:solidFill>
                            <a:schemeClr val="accent3"/>
                          </a:solidFill>
                        </a:rPr>
                        <a:t>$c</a:t>
                      </a:r>
                      <a:endParaRPr lang="en-GB" dirty="0">
                        <a:solidFill>
                          <a:schemeClr val="accent3"/>
                        </a:solidFill>
                      </a:endParaRPr>
                    </a:p>
                  </a:txBody>
                  <a:tcPr>
                    <a:solidFill>
                      <a:schemeClr val="accent4">
                        <a:lumMod val="20000"/>
                        <a:lumOff val="80000"/>
                      </a:schemeClr>
                    </a:solidFill>
                  </a:tcPr>
                </a:tc>
              </a:tr>
              <a:tr h="370840">
                <a:tc>
                  <a:txBody>
                    <a:bodyPr/>
                    <a:lstStyle/>
                    <a:p>
                      <a:r>
                        <a:rPr lang="en-GB" dirty="0" smtClean="0"/>
                        <a:t>Spain</a:t>
                      </a:r>
                      <a:endParaRPr lang="en-GB" dirty="0"/>
                    </a:p>
                  </a:txBody>
                  <a:tcPr>
                    <a:solidFill>
                      <a:schemeClr val="accent2">
                        <a:lumMod val="20000"/>
                        <a:lumOff val="80000"/>
                      </a:schemeClr>
                    </a:solidFill>
                  </a:tcPr>
                </a:tc>
                <a:tc>
                  <a:txBody>
                    <a:bodyPr/>
                    <a:lstStyle/>
                    <a:p>
                      <a:r>
                        <a:rPr lang="en-GB" dirty="0" smtClean="0"/>
                        <a:t>3</a:t>
                      </a:r>
                      <a:r>
                        <a:rPr lang="en-GB" baseline="0" dirty="0" smtClean="0"/>
                        <a:t> – Spain</a:t>
                      </a:r>
                      <a:endParaRPr lang="en-GB" dirty="0"/>
                    </a:p>
                  </a:txBody>
                  <a:tcPr>
                    <a:solidFill>
                      <a:srgbClr val="B1E9F1"/>
                    </a:solidFill>
                  </a:tcPr>
                </a:tc>
                <a:tc>
                  <a:txBody>
                    <a:bodyPr/>
                    <a:lstStyle/>
                    <a:p>
                      <a:pPr marL="0" marR="0" indent="0" algn="l" defTabSz="981709" rtl="0" eaLnBrk="1" fontAlgn="auto" latinLnBrk="0" hangingPunct="1">
                        <a:lnSpc>
                          <a:spcPct val="100000"/>
                        </a:lnSpc>
                        <a:spcBef>
                          <a:spcPts val="0"/>
                        </a:spcBef>
                        <a:spcAft>
                          <a:spcPts val="0"/>
                        </a:spcAft>
                        <a:buClrTx/>
                        <a:buSzTx/>
                        <a:buFontTx/>
                        <a:buNone/>
                        <a:tabLst/>
                        <a:defRPr/>
                      </a:pPr>
                      <a:r>
                        <a:rPr lang="en-GB" dirty="0" smtClean="0">
                          <a:solidFill>
                            <a:schemeClr val="accent5"/>
                          </a:solidFill>
                        </a:rPr>
                        <a:t>$a</a:t>
                      </a:r>
                    </a:p>
                  </a:txBody>
                  <a:tcPr>
                    <a:solidFill>
                      <a:schemeClr val="accent3">
                        <a:lumMod val="20000"/>
                        <a:lumOff val="80000"/>
                      </a:schemeClr>
                    </a:solidFill>
                  </a:tcPr>
                </a:tc>
                <a:tc>
                  <a:txBody>
                    <a:bodyPr/>
                    <a:lstStyle/>
                    <a:p>
                      <a:r>
                        <a:rPr lang="en-GB" dirty="0" smtClean="0">
                          <a:solidFill>
                            <a:schemeClr val="tx2"/>
                          </a:solidFill>
                        </a:rPr>
                        <a:t>$b</a:t>
                      </a:r>
                      <a:endParaRPr lang="en-GB" dirty="0">
                        <a:solidFill>
                          <a:schemeClr val="tx2"/>
                        </a:solidFill>
                      </a:endParaRPr>
                    </a:p>
                  </a:txBody>
                  <a:tcPr>
                    <a:solidFill>
                      <a:schemeClr val="accent3">
                        <a:lumMod val="20000"/>
                        <a:lumOff val="80000"/>
                      </a:schemeClr>
                    </a:solidFill>
                  </a:tcPr>
                </a:tc>
                <a:tc>
                  <a:txBody>
                    <a:bodyPr/>
                    <a:lstStyle/>
                    <a:p>
                      <a:r>
                        <a:rPr lang="en-GB" dirty="0" smtClean="0">
                          <a:solidFill>
                            <a:schemeClr val="accent3"/>
                          </a:solidFill>
                        </a:rPr>
                        <a:t>$c</a:t>
                      </a:r>
                      <a:endParaRPr lang="en-GB" dirty="0">
                        <a:solidFill>
                          <a:schemeClr val="accent3"/>
                        </a:solidFill>
                      </a:endParaRPr>
                    </a:p>
                  </a:txBody>
                  <a:tcPr>
                    <a:solidFill>
                      <a:schemeClr val="accent3">
                        <a:lumMod val="20000"/>
                        <a:lumOff val="80000"/>
                      </a:schemeClr>
                    </a:solidFill>
                  </a:tcPr>
                </a:tc>
              </a:tr>
              <a:tr h="370840">
                <a:tc>
                  <a:txBody>
                    <a:bodyPr/>
                    <a:lstStyle/>
                    <a:p>
                      <a:endParaRPr lang="en-GB" dirty="0"/>
                    </a:p>
                  </a:txBody>
                  <a:tcPr>
                    <a:solidFill>
                      <a:schemeClr val="accent2">
                        <a:lumMod val="20000"/>
                        <a:lumOff val="80000"/>
                      </a:schemeClr>
                    </a:solidFill>
                  </a:tcPr>
                </a:tc>
                <a:tc>
                  <a:txBody>
                    <a:bodyPr/>
                    <a:lstStyle/>
                    <a:p>
                      <a:r>
                        <a:rPr lang="en-GB" dirty="0" smtClean="0"/>
                        <a:t>4 -</a:t>
                      </a:r>
                      <a:r>
                        <a:rPr lang="en-GB" baseline="0" dirty="0" smtClean="0"/>
                        <a:t>  All</a:t>
                      </a:r>
                      <a:endParaRPr lang="en-GB" dirty="0"/>
                    </a:p>
                  </a:txBody>
                  <a:tcPr>
                    <a:solidFill>
                      <a:srgbClr val="B1E9F1"/>
                    </a:solidFill>
                  </a:tcPr>
                </a:tc>
                <a:tc>
                  <a:txBody>
                    <a:bodyPr/>
                    <a:lstStyle/>
                    <a:p>
                      <a:r>
                        <a:rPr lang="en-GB" dirty="0" smtClean="0">
                          <a:solidFill>
                            <a:schemeClr val="accent5"/>
                          </a:solidFill>
                        </a:rPr>
                        <a:t>$a</a:t>
                      </a:r>
                      <a:endParaRPr lang="en-GB" dirty="0">
                        <a:solidFill>
                          <a:schemeClr val="accent5"/>
                        </a:solidFill>
                      </a:endParaRPr>
                    </a:p>
                  </a:txBody>
                  <a:tcPr>
                    <a:solidFill>
                      <a:schemeClr val="accent1">
                        <a:lumMod val="20000"/>
                        <a:lumOff val="80000"/>
                      </a:schemeClr>
                    </a:solidFill>
                  </a:tcPr>
                </a:tc>
                <a:tc>
                  <a:txBody>
                    <a:bodyPr/>
                    <a:lstStyle/>
                    <a:p>
                      <a:r>
                        <a:rPr lang="en-GB" dirty="0" smtClean="0">
                          <a:solidFill>
                            <a:schemeClr val="tx2"/>
                          </a:solidFill>
                        </a:rPr>
                        <a:t>$b</a:t>
                      </a:r>
                      <a:endParaRPr lang="en-GB" dirty="0">
                        <a:solidFill>
                          <a:schemeClr val="tx2"/>
                        </a:solidFill>
                      </a:endParaRPr>
                    </a:p>
                  </a:txBody>
                  <a:tcPr>
                    <a:solidFill>
                      <a:schemeClr val="accent1">
                        <a:lumMod val="20000"/>
                        <a:lumOff val="80000"/>
                      </a:schemeClr>
                    </a:solidFill>
                  </a:tcPr>
                </a:tc>
                <a:tc>
                  <a:txBody>
                    <a:bodyPr/>
                    <a:lstStyle/>
                    <a:p>
                      <a:r>
                        <a:rPr lang="en-GB" dirty="0" smtClean="0">
                          <a:solidFill>
                            <a:schemeClr val="accent3"/>
                          </a:solidFill>
                        </a:rPr>
                        <a:t>$c</a:t>
                      </a:r>
                      <a:endParaRPr lang="en-GB" dirty="0">
                        <a:solidFill>
                          <a:schemeClr val="accent3"/>
                        </a:solidFill>
                      </a:endParaRPr>
                    </a:p>
                  </a:txBody>
                  <a:tcPr>
                    <a:solidFill>
                      <a:schemeClr val="accent1">
                        <a:lumMod val="20000"/>
                        <a:lumOff val="80000"/>
                      </a:schemeClr>
                    </a:solidFill>
                  </a:tcPr>
                </a:tc>
              </a:tr>
            </a:tbl>
          </a:graphicData>
        </a:graphic>
      </p:graphicFrame>
      <p:sp>
        <p:nvSpPr>
          <p:cNvPr id="8" name="Rectangle 7"/>
          <p:cNvSpPr/>
          <p:nvPr/>
        </p:nvSpPr>
        <p:spPr>
          <a:xfrm>
            <a:off x="472083" y="4456835"/>
            <a:ext cx="4859833" cy="1846659"/>
          </a:xfrm>
          <a:prstGeom prst="rect">
            <a:avLst/>
          </a:prstGeom>
        </p:spPr>
        <p:txBody>
          <a:bodyPr wrap="square">
            <a:spAutoFit/>
          </a:bodyPr>
          <a:lstStyle/>
          <a:p>
            <a:endParaRPr lang="pt-BR" dirty="0"/>
          </a:p>
          <a:p>
            <a:r>
              <a:rPr lang="pt-BR" dirty="0" smtClean="0"/>
              <a:t>Filter on a : [AssetType = Assets]</a:t>
            </a:r>
            <a:endParaRPr lang="pt-BR" i="1" dirty="0" smtClean="0"/>
          </a:p>
          <a:p>
            <a:r>
              <a:rPr lang="pt-BR" dirty="0" smtClean="0"/>
              <a:t>Filter on b : [AssetType = Current]</a:t>
            </a:r>
          </a:p>
          <a:p>
            <a:r>
              <a:rPr lang="pt-BR" dirty="0" smtClean="0"/>
              <a:t>Filter on c : [AssetType = Fixed]</a:t>
            </a:r>
          </a:p>
          <a:p>
            <a:endParaRPr lang="pt-BR" dirty="0"/>
          </a:p>
          <a:p>
            <a:r>
              <a:rPr lang="pt-BR" dirty="0" smtClean="0"/>
              <a:t>Global Filter : [Metric = Carrying Amount] </a:t>
            </a:r>
          </a:p>
        </p:txBody>
      </p:sp>
      <p:sp>
        <p:nvSpPr>
          <p:cNvPr id="5" name="Rectangle 4"/>
          <p:cNvSpPr/>
          <p:nvPr/>
        </p:nvSpPr>
        <p:spPr>
          <a:xfrm>
            <a:off x="472083" y="970151"/>
            <a:ext cx="9719667" cy="384721"/>
          </a:xfrm>
          <a:prstGeom prst="rect">
            <a:avLst/>
          </a:prstGeom>
        </p:spPr>
        <p:txBody>
          <a:bodyPr wrap="square">
            <a:spAutoFit/>
          </a:bodyPr>
          <a:lstStyle/>
          <a:p>
            <a:r>
              <a:rPr lang="pt-BR" dirty="0" smtClean="0"/>
              <a:t>“(Row 1-4) C1 = C2 + C3”</a:t>
            </a:r>
          </a:p>
        </p:txBody>
      </p:sp>
      <p:sp>
        <p:nvSpPr>
          <p:cNvPr id="7" name="Rectangle 6"/>
          <p:cNvSpPr/>
          <p:nvPr/>
        </p:nvSpPr>
        <p:spPr>
          <a:xfrm>
            <a:off x="3610518" y="1007479"/>
            <a:ext cx="2033928" cy="384721"/>
          </a:xfrm>
          <a:prstGeom prst="rect">
            <a:avLst/>
          </a:prstGeom>
        </p:spPr>
        <p:txBody>
          <a:bodyPr wrap="square">
            <a:spAutoFit/>
          </a:bodyPr>
          <a:lstStyle/>
          <a:p>
            <a:r>
              <a:rPr lang="pt-BR" dirty="0" smtClean="0">
                <a:sym typeface="Wingdings" panose="05000000000000000000" pitchFamily="2" charset="2"/>
              </a:rPr>
              <a:t> </a:t>
            </a:r>
            <a:r>
              <a:rPr lang="pt-BR" b="1" dirty="0" smtClean="0"/>
              <a:t>$a = $b + $c</a:t>
            </a:r>
            <a:endParaRPr lang="pt-BR" b="1" dirty="0"/>
          </a:p>
        </p:txBody>
      </p:sp>
      <p:sp>
        <p:nvSpPr>
          <p:cNvPr id="10" name="Content Placeholder 2"/>
          <p:cNvSpPr txBox="1">
            <a:spLocks/>
          </p:cNvSpPr>
          <p:nvPr/>
        </p:nvSpPr>
        <p:spPr bwMode="auto">
          <a:xfrm>
            <a:off x="5331916" y="5071829"/>
            <a:ext cx="4053244" cy="61666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defTabSz="981075" rtl="0" fontAlgn="base">
              <a:spcBef>
                <a:spcPct val="0"/>
              </a:spcBef>
              <a:spcAft>
                <a:spcPts val="400"/>
              </a:spcAft>
              <a:buFont typeface="Arial" charset="0"/>
              <a:defRPr lang="en-US" sz="2400" b="1" kern="1200" dirty="0">
                <a:solidFill>
                  <a:schemeClr val="accent1"/>
                </a:solidFill>
                <a:latin typeface="+mn-lt"/>
                <a:ea typeface="+mn-ea"/>
                <a:cs typeface="+mn-cs"/>
              </a:defRPr>
            </a:lvl1pPr>
            <a:lvl2pPr marL="4763" indent="-4763" algn="l" defTabSz="981075" rtl="0" fontAlgn="base">
              <a:spcBef>
                <a:spcPct val="0"/>
              </a:spcBef>
              <a:spcAft>
                <a:spcPct val="0"/>
              </a:spcAft>
              <a:defRPr lang="en-US" sz="2400" kern="1200" dirty="0">
                <a:solidFill>
                  <a:srgbClr val="605F62"/>
                </a:solidFill>
                <a:latin typeface="+mn-lt"/>
                <a:ea typeface="+mn-ea"/>
                <a:cs typeface="+mn-cs"/>
              </a:defRPr>
            </a:lvl2pPr>
            <a:lvl3pPr marL="182563" indent="-182563" algn="l" defTabSz="981075" rtl="0" fontAlgn="base">
              <a:spcBef>
                <a:spcPct val="20000"/>
              </a:spcBef>
              <a:spcAft>
                <a:spcPct val="0"/>
              </a:spcAft>
              <a:buClr>
                <a:srgbClr val="F99D3E"/>
              </a:buClr>
              <a:buFont typeface="Arial" charset="0"/>
              <a:buChar char="&gt;"/>
              <a:defRPr lang="en-US" sz="2400" kern="1200" dirty="0">
                <a:solidFill>
                  <a:srgbClr val="605F62"/>
                </a:solidFill>
                <a:latin typeface="+mn-lt"/>
                <a:ea typeface="+mn-ea"/>
                <a:cs typeface="+mn-cs"/>
              </a:defRPr>
            </a:lvl3pPr>
            <a:lvl4pPr marL="355600" indent="-173038" algn="l" defTabSz="981075" rtl="0" fontAlgn="base">
              <a:spcBef>
                <a:spcPct val="0"/>
              </a:spcBef>
              <a:spcAft>
                <a:spcPct val="0"/>
              </a:spcAft>
              <a:buFont typeface="Arial" charset="0"/>
              <a:buChar char="–"/>
              <a:defRPr lang="en-US" sz="2200" kern="1200" dirty="0">
                <a:solidFill>
                  <a:srgbClr val="605F62"/>
                </a:solidFill>
                <a:latin typeface="+mn-lt"/>
                <a:ea typeface="+mn-ea"/>
                <a:cs typeface="+mn-cs"/>
              </a:defRPr>
            </a:lvl4pPr>
            <a:lvl5pPr marL="538163" indent="-182563" algn="l" defTabSz="981075" rtl="0" fontAlgn="base">
              <a:spcBef>
                <a:spcPct val="0"/>
              </a:spcBef>
              <a:spcAft>
                <a:spcPct val="0"/>
              </a:spcAft>
              <a:buClr>
                <a:schemeClr val="accent2"/>
              </a:buClr>
              <a:buFont typeface="Arial" charset="0"/>
              <a:buChar char="∙"/>
              <a:defRPr lang="en-GB" sz="2000" kern="1200" dirty="0">
                <a:solidFill>
                  <a:srgbClr val="605F62"/>
                </a:solidFill>
                <a:latin typeface="+mn-lt"/>
                <a:ea typeface="+mn-ea"/>
                <a:cs typeface="+mn-cs"/>
              </a:defRPr>
            </a:lvl5pPr>
            <a:lvl6pPr marL="2699700" indent="-245427" algn="l" defTabSz="981709"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3190556" indent="-245427" algn="l" defTabSz="981709"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681411" indent="-245427" algn="l" defTabSz="981709"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4172265" indent="-245427" algn="l" defTabSz="981709" rtl="0" eaLnBrk="1" latinLnBrk="0" hangingPunct="1">
              <a:spcBef>
                <a:spcPct val="20000"/>
              </a:spcBef>
              <a:buFont typeface="Arial" pitchFamily="34" charset="0"/>
              <a:buChar char="•"/>
              <a:defRPr sz="2100" kern="1200">
                <a:solidFill>
                  <a:schemeClr val="tx1"/>
                </a:solidFill>
                <a:latin typeface="+mn-lt"/>
                <a:ea typeface="+mn-ea"/>
                <a:cs typeface="+mn-cs"/>
              </a:defRPr>
            </a:lvl9pPr>
          </a:lstStyle>
          <a:p>
            <a:r>
              <a:rPr lang="en-GB" dirty="0" smtClean="0"/>
              <a:t>N.B. One rule, four checks</a:t>
            </a:r>
            <a:endParaRPr lang="en-GB" dirty="0"/>
          </a:p>
        </p:txBody>
      </p:sp>
    </p:spTree>
    <p:extLst>
      <p:ext uri="{BB962C8B-B14F-4D97-AF65-F5344CB8AC3E}">
        <p14:creationId xmlns:p14="http://schemas.microsoft.com/office/powerpoint/2010/main" val="9229747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Table </a:t>
            </a:r>
            <a:r>
              <a:rPr lang="en-GB" dirty="0" err="1" smtClean="0"/>
              <a:t>linkbase</a:t>
            </a:r>
            <a:endParaRPr lang="en-GB" dirty="0"/>
          </a:p>
        </p:txBody>
      </p:sp>
      <p:sp>
        <p:nvSpPr>
          <p:cNvPr id="3" name="Text Placeholder 2"/>
          <p:cNvSpPr>
            <a:spLocks noGrp="1"/>
          </p:cNvSpPr>
          <p:nvPr>
            <p:ph type="body" sz="quarter" idx="10"/>
          </p:nvPr>
        </p:nvSpPr>
        <p:spPr/>
        <p:txBody>
          <a:bodyPr/>
          <a:lstStyle/>
          <a:p>
            <a:r>
              <a:rPr lang="en-GB" dirty="0" smtClean="0"/>
              <a:t>The EBA taxonomy makes use of the “table </a:t>
            </a:r>
            <a:r>
              <a:rPr lang="en-GB" dirty="0" err="1" smtClean="0"/>
              <a:t>linkbase</a:t>
            </a:r>
            <a:r>
              <a:rPr lang="en-GB" dirty="0" smtClean="0"/>
              <a:t>” specification</a:t>
            </a:r>
          </a:p>
          <a:p>
            <a:endParaRPr lang="en-GB" dirty="0" smtClean="0"/>
          </a:p>
          <a:p>
            <a:r>
              <a:rPr lang="en-GB" dirty="0" smtClean="0"/>
              <a:t>This allows the taxonomy to describe the standard tables to be used for reporting, and how they relate to the underlying data, which can then be reproduced by tools for data display or entry. </a:t>
            </a:r>
          </a:p>
          <a:p>
            <a:endParaRPr lang="en-GB" dirty="0" smtClean="0"/>
          </a:p>
          <a:p>
            <a:r>
              <a:rPr lang="en-GB" dirty="0" smtClean="0"/>
              <a:t>The spec is still being developed</a:t>
            </a:r>
            <a:endParaRPr lang="en-GB" dirty="0"/>
          </a:p>
          <a:p>
            <a:pPr lvl="2"/>
            <a:r>
              <a:rPr lang="en-GB" dirty="0" smtClean="0"/>
              <a:t>The 2.0.x version of the taxonomy uses the “Dublin” PWD version</a:t>
            </a:r>
          </a:p>
          <a:p>
            <a:pPr lvl="2"/>
            <a:r>
              <a:rPr lang="en-GB" dirty="0" smtClean="0"/>
              <a:t>There is now a later CR version of the spec</a:t>
            </a:r>
          </a:p>
          <a:p>
            <a:pPr lvl="2"/>
            <a:r>
              <a:rPr lang="en-GB" dirty="0"/>
              <a:t>E</a:t>
            </a:r>
            <a:r>
              <a:rPr lang="en-GB" dirty="0" smtClean="0"/>
              <a:t>ventually there will be a REC version</a:t>
            </a:r>
          </a:p>
          <a:p>
            <a:pPr lvl="2"/>
            <a:r>
              <a:rPr lang="en-GB" dirty="0" smtClean="0"/>
              <a:t>We will likely adopt the REC version in a future release (2014/2015?)</a:t>
            </a:r>
          </a:p>
          <a:p>
            <a:pPr lvl="2"/>
            <a:endParaRPr lang="en-GB" dirty="0" smtClean="0"/>
          </a:p>
          <a:p>
            <a:endParaRPr lang="en-GB" dirty="0" smtClean="0"/>
          </a:p>
        </p:txBody>
      </p:sp>
    </p:spTree>
    <p:extLst>
      <p:ext uri="{BB962C8B-B14F-4D97-AF65-F5344CB8AC3E}">
        <p14:creationId xmlns:p14="http://schemas.microsoft.com/office/powerpoint/2010/main" val="365114396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Types of formula rules</a:t>
            </a:r>
            <a:endParaRPr lang="en-GB" dirty="0"/>
          </a:p>
        </p:txBody>
      </p:sp>
      <p:sp>
        <p:nvSpPr>
          <p:cNvPr id="3" name="Content Placeholder 2"/>
          <p:cNvSpPr>
            <a:spLocks noGrp="1"/>
          </p:cNvSpPr>
          <p:nvPr>
            <p:ph sz="quarter" idx="10"/>
          </p:nvPr>
        </p:nvSpPr>
        <p:spPr/>
        <p:txBody>
          <a:bodyPr/>
          <a:lstStyle/>
          <a:p>
            <a:r>
              <a:rPr lang="en-GB" dirty="0" smtClean="0"/>
              <a:t>Sign</a:t>
            </a:r>
          </a:p>
          <a:p>
            <a:r>
              <a:rPr lang="en-GB" dirty="0" smtClean="0"/>
              <a:t>Hierarchies</a:t>
            </a:r>
          </a:p>
          <a:p>
            <a:r>
              <a:rPr lang="en-GB" dirty="0" smtClean="0"/>
              <a:t>Manual</a:t>
            </a:r>
          </a:p>
          <a:p>
            <a:r>
              <a:rPr lang="en-GB" dirty="0" smtClean="0"/>
              <a:t>Allowed values type (Enumerations)</a:t>
            </a:r>
          </a:p>
          <a:p>
            <a:r>
              <a:rPr lang="en-GB" dirty="0" smtClean="0"/>
              <a:t>Coherence checks</a:t>
            </a:r>
          </a:p>
          <a:p>
            <a:endParaRPr lang="en-GB" dirty="0"/>
          </a:p>
        </p:txBody>
      </p:sp>
    </p:spTree>
    <p:extLst>
      <p:ext uri="{BB962C8B-B14F-4D97-AF65-F5344CB8AC3E}">
        <p14:creationId xmlns:p14="http://schemas.microsoft.com/office/powerpoint/2010/main" val="410587360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Sign</a:t>
            </a:r>
            <a:endParaRPr lang="en-GB" dirty="0"/>
          </a:p>
        </p:txBody>
      </p:sp>
      <p:sp>
        <p:nvSpPr>
          <p:cNvPr id="3" name="Content Placeholder 2"/>
          <p:cNvSpPr>
            <a:spLocks noGrp="1"/>
          </p:cNvSpPr>
          <p:nvPr>
            <p:ph sz="quarter" idx="10"/>
          </p:nvPr>
        </p:nvSpPr>
        <p:spPr/>
        <p:txBody>
          <a:bodyPr/>
          <a:lstStyle/>
          <a:p>
            <a:r>
              <a:rPr lang="pt-BR" dirty="0" smtClean="0"/>
              <a:t>e.g. {</a:t>
            </a:r>
            <a:r>
              <a:rPr lang="pt-BR" dirty="0"/>
              <a:t>C 07.00.c, r290,c030} &lt;= 0</a:t>
            </a:r>
            <a:endParaRPr lang="pt-BR" dirty="0" smtClean="0"/>
          </a:p>
          <a:p>
            <a:endParaRPr lang="pt-BR" b="0" dirty="0" smtClean="0"/>
          </a:p>
          <a:p>
            <a:r>
              <a:rPr lang="pt-BR" b="0" dirty="0" smtClean="0"/>
              <a:t>Simply indicate that a particular cell (or range of cells) must have a particular sign, i.e. whether they must be positive or negative</a:t>
            </a:r>
          </a:p>
          <a:p>
            <a:endParaRPr lang="pt-BR" b="0" dirty="0" smtClean="0"/>
          </a:p>
          <a:p>
            <a:r>
              <a:rPr lang="pt-BR" b="0" dirty="0" smtClean="0"/>
              <a:t>Few rules, each rule can cover large swathes of a table</a:t>
            </a:r>
          </a:p>
          <a:p>
            <a:endParaRPr lang="pt-BR" b="0" dirty="0" smtClean="0"/>
          </a:p>
          <a:p>
            <a:endParaRPr lang="pt-BR" b="0" dirty="0"/>
          </a:p>
          <a:p>
            <a:endParaRPr lang="pt-BR" b="0" dirty="0" smtClean="0"/>
          </a:p>
          <a:p>
            <a:endParaRPr lang="pt-BR" b="0" dirty="0"/>
          </a:p>
          <a:p>
            <a:pPr lvl="1"/>
            <a:r>
              <a:rPr lang="pt-BR" sz="2000" b="0" dirty="0" smtClean="0"/>
              <a:t>(Note strange looking rules like “{C 07.00.c}&gt;= 0”, where the scope of the rule covers rows and columns)</a:t>
            </a:r>
          </a:p>
          <a:p>
            <a:endParaRPr lang="pt-BR" b="0" dirty="0" smtClean="0"/>
          </a:p>
          <a:p>
            <a:endParaRPr lang="pt-BR" b="0" dirty="0"/>
          </a:p>
          <a:p>
            <a:endParaRPr lang="pt-BR" b="0" dirty="0" smtClean="0"/>
          </a:p>
          <a:p>
            <a:endParaRPr lang="pt-BR" b="0" dirty="0"/>
          </a:p>
          <a:p>
            <a:endParaRPr lang="pt-BR" b="0" dirty="0" smtClean="0"/>
          </a:p>
          <a:p>
            <a:endParaRPr lang="pt-BR" b="0" dirty="0"/>
          </a:p>
          <a:p>
            <a:endParaRPr lang="pt-BR" b="0" dirty="0" smtClean="0"/>
          </a:p>
          <a:p>
            <a:endParaRPr lang="pt-BR" b="0" dirty="0"/>
          </a:p>
          <a:p>
            <a:endParaRPr lang="pt-BR" b="0" dirty="0"/>
          </a:p>
          <a:p>
            <a:endParaRPr lang="en-GB" dirty="0"/>
          </a:p>
        </p:txBody>
      </p:sp>
    </p:spTree>
    <p:extLst>
      <p:ext uri="{BB962C8B-B14F-4D97-AF65-F5344CB8AC3E}">
        <p14:creationId xmlns:p14="http://schemas.microsoft.com/office/powerpoint/2010/main" val="3677837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Hierarchies</a:t>
            </a:r>
            <a:endParaRPr lang="en-GB" dirty="0"/>
          </a:p>
        </p:txBody>
      </p:sp>
      <p:sp>
        <p:nvSpPr>
          <p:cNvPr id="3" name="Content Placeholder 2"/>
          <p:cNvSpPr>
            <a:spLocks noGrp="1"/>
          </p:cNvSpPr>
          <p:nvPr>
            <p:ph sz="quarter" idx="10"/>
          </p:nvPr>
        </p:nvSpPr>
        <p:spPr/>
        <p:txBody>
          <a:bodyPr/>
          <a:lstStyle/>
          <a:p>
            <a:r>
              <a:rPr lang="en-GB" dirty="0" smtClean="0"/>
              <a:t>Rules are produced automatically from the hierarchies of members specified in the DPM for domains of values.</a:t>
            </a:r>
          </a:p>
          <a:p>
            <a:endParaRPr lang="en-GB" dirty="0" smtClean="0"/>
          </a:p>
          <a:p>
            <a:r>
              <a:rPr lang="en-GB" dirty="0" smtClean="0"/>
              <a:t>e.g. One of the hierarchies for the “Approach” domain states that</a:t>
            </a:r>
          </a:p>
          <a:p>
            <a:endParaRPr lang="en-GB" dirty="0" smtClean="0"/>
          </a:p>
          <a:p>
            <a:pPr lvl="1"/>
            <a:r>
              <a:rPr lang="en-GB" b="1" dirty="0" smtClean="0">
                <a:latin typeface="Courier" pitchFamily="49" charset="0"/>
              </a:rPr>
              <a:t>“Standardised </a:t>
            </a:r>
            <a:r>
              <a:rPr lang="en-GB" b="1" dirty="0">
                <a:latin typeface="Courier" pitchFamily="49" charset="0"/>
              </a:rPr>
              <a:t>approaches for commodities </a:t>
            </a:r>
            <a:r>
              <a:rPr lang="en-GB" b="1" dirty="0" smtClean="0">
                <a:latin typeface="Courier" pitchFamily="49" charset="0"/>
              </a:rPr>
              <a:t>risk”</a:t>
            </a:r>
            <a:endParaRPr lang="en-GB" b="1" dirty="0">
              <a:latin typeface="Courier" pitchFamily="49" charset="0"/>
            </a:endParaRPr>
          </a:p>
          <a:p>
            <a:pPr lvl="1"/>
            <a:r>
              <a:rPr lang="en-GB" b="1" dirty="0" smtClean="0">
                <a:latin typeface="Courier" pitchFamily="49" charset="0"/>
              </a:rPr>
              <a:t> = ( “Maturity </a:t>
            </a:r>
            <a:r>
              <a:rPr lang="en-GB" b="1" dirty="0">
                <a:latin typeface="Courier" pitchFamily="49" charset="0"/>
              </a:rPr>
              <a:t>ladder </a:t>
            </a:r>
            <a:r>
              <a:rPr lang="en-GB" b="1" dirty="0" smtClean="0">
                <a:latin typeface="Courier" pitchFamily="49" charset="0"/>
              </a:rPr>
              <a:t>approach”</a:t>
            </a:r>
          </a:p>
          <a:p>
            <a:pPr lvl="1"/>
            <a:r>
              <a:rPr lang="en-GB" b="1" dirty="0">
                <a:latin typeface="Courier" pitchFamily="49" charset="0"/>
              </a:rPr>
              <a:t> </a:t>
            </a:r>
            <a:r>
              <a:rPr lang="en-GB" b="1" dirty="0" smtClean="0">
                <a:latin typeface="Courier" pitchFamily="49" charset="0"/>
              </a:rPr>
              <a:t>      + “Extended </a:t>
            </a:r>
            <a:r>
              <a:rPr lang="en-GB" b="1" dirty="0">
                <a:latin typeface="Courier" pitchFamily="49" charset="0"/>
              </a:rPr>
              <a:t>maturity ladder </a:t>
            </a:r>
            <a:r>
              <a:rPr lang="en-GB" b="1" dirty="0" smtClean="0">
                <a:latin typeface="Courier" pitchFamily="49" charset="0"/>
              </a:rPr>
              <a:t>approach” </a:t>
            </a:r>
          </a:p>
          <a:p>
            <a:pPr lvl="1"/>
            <a:r>
              <a:rPr lang="en-GB" b="1" dirty="0">
                <a:latin typeface="Courier" pitchFamily="49" charset="0"/>
              </a:rPr>
              <a:t> </a:t>
            </a:r>
            <a:r>
              <a:rPr lang="en-GB" b="1" dirty="0" smtClean="0">
                <a:latin typeface="Courier" pitchFamily="49" charset="0"/>
              </a:rPr>
              <a:t>      + “Simplified approach” )</a:t>
            </a:r>
            <a:endParaRPr lang="en-GB" b="1" dirty="0">
              <a:latin typeface="Courier" pitchFamily="49" charset="0"/>
            </a:endParaRPr>
          </a:p>
          <a:p>
            <a:endParaRPr lang="en-GB" dirty="0" smtClean="0"/>
          </a:p>
          <a:p>
            <a:r>
              <a:rPr lang="en-GB" dirty="0" smtClean="0"/>
              <a:t>Looking for places in the tables this might apply leads to the rule:</a:t>
            </a:r>
          </a:p>
          <a:p>
            <a:pPr lvl="1"/>
            <a:r>
              <a:rPr lang="en-GB" dirty="0" smtClean="0"/>
              <a:t>C 23.00 - Columns (010-060): {</a:t>
            </a:r>
            <a:r>
              <a:rPr lang="en-GB" dirty="0"/>
              <a:t>r010} = </a:t>
            </a:r>
            <a:r>
              <a:rPr lang="en-GB" dirty="0" smtClean="0"/>
              <a:t>{</a:t>
            </a:r>
            <a:r>
              <a:rPr lang="en-GB" dirty="0"/>
              <a:t>r080</a:t>
            </a:r>
            <a:r>
              <a:rPr lang="en-GB" dirty="0" smtClean="0"/>
              <a:t>}+{</a:t>
            </a:r>
            <a:r>
              <a:rPr lang="en-GB" dirty="0"/>
              <a:t>r070</a:t>
            </a:r>
            <a:r>
              <a:rPr lang="en-GB" dirty="0" smtClean="0"/>
              <a:t>}+{</a:t>
            </a:r>
            <a:r>
              <a:rPr lang="en-GB" dirty="0"/>
              <a:t>r090</a:t>
            </a:r>
            <a:r>
              <a:rPr lang="en-GB" dirty="0" smtClean="0"/>
              <a:t>}</a:t>
            </a:r>
            <a:endParaRPr lang="en-GB" dirty="0"/>
          </a:p>
          <a:p>
            <a:endParaRPr lang="en-GB" dirty="0"/>
          </a:p>
        </p:txBody>
      </p:sp>
    </p:spTree>
    <p:extLst>
      <p:ext uri="{BB962C8B-B14F-4D97-AF65-F5344CB8AC3E}">
        <p14:creationId xmlns:p14="http://schemas.microsoft.com/office/powerpoint/2010/main" val="286588371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Hierarchies</a:t>
            </a:r>
            <a:endParaRPr lang="en-GB" dirty="0"/>
          </a:p>
        </p:txBody>
      </p:sp>
      <p:sp>
        <p:nvSpPr>
          <p:cNvPr id="3" name="Content Placeholder 2"/>
          <p:cNvSpPr>
            <a:spLocks noGrp="1"/>
          </p:cNvSpPr>
          <p:nvPr>
            <p:ph sz="quarter" idx="10"/>
          </p:nvPr>
        </p:nvSpPr>
        <p:spPr/>
        <p:txBody>
          <a:bodyPr/>
          <a:lstStyle/>
          <a:p>
            <a:r>
              <a:rPr lang="en-GB" dirty="0" smtClean="0"/>
              <a:t>e.g. C </a:t>
            </a:r>
            <a:r>
              <a:rPr lang="en-GB" dirty="0"/>
              <a:t>23.00 - Columns (010-060): {r010} = {r080}+{r070}+{r090</a:t>
            </a:r>
            <a:r>
              <a:rPr lang="en-GB" dirty="0" smtClean="0"/>
              <a:t>}</a:t>
            </a:r>
          </a:p>
          <a:p>
            <a:r>
              <a:rPr lang="en-GB" dirty="0" err="1" smtClean="0"/>
              <a:t>XPath</a:t>
            </a:r>
            <a:r>
              <a:rPr lang="en-GB" dirty="0" smtClean="0"/>
              <a:t> expression                            $a       =  $b     + $c      + $d</a:t>
            </a:r>
            <a:endParaRPr lang="en-GB"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447326"/>
            <a:ext cx="10663756" cy="36656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66795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“Manual” rules</a:t>
            </a:r>
            <a:endParaRPr lang="en-GB" dirty="0"/>
          </a:p>
        </p:txBody>
      </p:sp>
      <p:sp>
        <p:nvSpPr>
          <p:cNvPr id="3" name="Content Placeholder 2"/>
          <p:cNvSpPr>
            <a:spLocks noGrp="1"/>
          </p:cNvSpPr>
          <p:nvPr>
            <p:ph sz="quarter" idx="10"/>
          </p:nvPr>
        </p:nvSpPr>
        <p:spPr>
          <a:xfrm>
            <a:off x="465138" y="1352550"/>
            <a:ext cx="9731375" cy="5062538"/>
          </a:xfrm>
        </p:spPr>
        <p:txBody>
          <a:bodyPr/>
          <a:lstStyle/>
          <a:p>
            <a:r>
              <a:rPr lang="en-GB" dirty="0" smtClean="0"/>
              <a:t>These are rules that have been written by hand by business experts, e.g. :</a:t>
            </a:r>
          </a:p>
          <a:p>
            <a:endParaRPr lang="en-GB" dirty="0" smtClean="0"/>
          </a:p>
          <a:p>
            <a:pPr lvl="1"/>
            <a:r>
              <a:rPr lang="pt-BR" dirty="0" smtClean="0"/>
              <a:t>C 07.00.a : {</a:t>
            </a:r>
            <a:r>
              <a:rPr lang="pt-BR" dirty="0"/>
              <a:t>r150,c215} = {r150,c200} * 2</a:t>
            </a:r>
            <a:r>
              <a:rPr lang="pt-BR" dirty="0" smtClean="0"/>
              <a:t>% </a:t>
            </a:r>
          </a:p>
          <a:p>
            <a:pPr lvl="1"/>
            <a:r>
              <a:rPr lang="en-GB" dirty="0" smtClean="0"/>
              <a:t>C 16.00.a : if </a:t>
            </a:r>
            <a:r>
              <a:rPr lang="en-GB" dirty="0"/>
              <a:t>{r010,c010} &gt; 0 or {r010,c020} &gt; 0 </a:t>
            </a:r>
            <a:r>
              <a:rPr lang="en-GB" dirty="0" smtClean="0"/>
              <a:t>then </a:t>
            </a:r>
            <a:r>
              <a:rPr lang="en-GB" dirty="0"/>
              <a:t>{r010,c070} &gt; </a:t>
            </a:r>
            <a:r>
              <a:rPr lang="en-GB" dirty="0" smtClean="0"/>
              <a:t>0</a:t>
            </a:r>
            <a:endParaRPr lang="en-GB" sz="1800" dirty="0" smtClean="0"/>
          </a:p>
          <a:p>
            <a:pPr lvl="1"/>
            <a:r>
              <a:rPr lang="en-GB" dirty="0"/>
              <a:t>C </a:t>
            </a:r>
            <a:r>
              <a:rPr lang="en-GB" dirty="0" smtClean="0"/>
              <a:t>25.00 (r020) : {c080</a:t>
            </a:r>
            <a:r>
              <a:rPr lang="en-GB" dirty="0"/>
              <a:t>} = </a:t>
            </a:r>
            <a:r>
              <a:rPr lang="en-GB" dirty="0" smtClean="0"/>
              <a:t>max(c040</a:t>
            </a:r>
            <a:r>
              <a:rPr lang="en-GB" dirty="0"/>
              <a:t>}, </a:t>
            </a:r>
            <a:r>
              <a:rPr lang="en-GB" dirty="0" smtClean="0"/>
              <a:t>{c050</a:t>
            </a:r>
            <a:r>
              <a:rPr lang="en-GB" dirty="0"/>
              <a:t>}) + </a:t>
            </a:r>
            <a:r>
              <a:rPr lang="en-GB" dirty="0" smtClean="0"/>
              <a:t>max({c060},{c070</a:t>
            </a:r>
            <a:r>
              <a:rPr lang="en-GB" dirty="0"/>
              <a:t>})</a:t>
            </a:r>
          </a:p>
          <a:p>
            <a:pPr lvl="1"/>
            <a:r>
              <a:rPr lang="pt-BR" dirty="0" smtClean="0"/>
              <a:t>F 02.00 (c010) : {</a:t>
            </a:r>
            <a:r>
              <a:rPr lang="pt-BR" dirty="0"/>
              <a:t>r520} = sum(r530-570</a:t>
            </a:r>
            <a:r>
              <a:rPr lang="pt-BR" dirty="0" smtClean="0"/>
              <a:t>)</a:t>
            </a:r>
          </a:p>
          <a:p>
            <a:endParaRPr lang="pt-BR" dirty="0"/>
          </a:p>
          <a:p>
            <a:r>
              <a:rPr lang="pt-BR" dirty="0" smtClean="0"/>
              <a:t>Also cross table rules like</a:t>
            </a:r>
          </a:p>
          <a:p>
            <a:endParaRPr lang="pt-BR" dirty="0"/>
          </a:p>
          <a:p>
            <a:pPr lvl="1"/>
            <a:r>
              <a:rPr lang="pt-BR" dirty="0"/>
              <a:t>{C 42.00, r070,c010} = {C 45.01, r150,c030} + sum({C 01.00, c010, (r800, r842, r930-950</a:t>
            </a:r>
            <a:r>
              <a:rPr lang="pt-BR" dirty="0" smtClean="0"/>
              <a:t>)})</a:t>
            </a:r>
            <a:endParaRPr lang="pt-BR" dirty="0"/>
          </a:p>
          <a:p>
            <a:endParaRPr lang="pl-PL" dirty="0"/>
          </a:p>
          <a:p>
            <a:endParaRPr lang="pt-BR" dirty="0"/>
          </a:p>
          <a:p>
            <a:endParaRPr lang="en-GB" dirty="0"/>
          </a:p>
        </p:txBody>
      </p:sp>
    </p:spTree>
    <p:extLst>
      <p:ext uri="{BB962C8B-B14F-4D97-AF65-F5344CB8AC3E}">
        <p14:creationId xmlns:p14="http://schemas.microsoft.com/office/powerpoint/2010/main" val="42714560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“Manual” rules - syntax</a:t>
            </a:r>
            <a:endParaRPr lang="en-GB" dirty="0"/>
          </a:p>
        </p:txBody>
      </p:sp>
      <p:sp>
        <p:nvSpPr>
          <p:cNvPr id="3" name="Content Placeholder 2"/>
          <p:cNvSpPr>
            <a:spLocks noGrp="1"/>
          </p:cNvSpPr>
          <p:nvPr>
            <p:ph sz="quarter" idx="10"/>
          </p:nvPr>
        </p:nvSpPr>
        <p:spPr>
          <a:xfrm>
            <a:off x="465138" y="1352550"/>
            <a:ext cx="9731375" cy="5062538"/>
          </a:xfrm>
        </p:spPr>
        <p:txBody>
          <a:bodyPr/>
          <a:lstStyle/>
          <a:p>
            <a:r>
              <a:rPr lang="en-GB" dirty="0" smtClean="0"/>
              <a:t>Normal algebraic expressions, most </a:t>
            </a:r>
            <a:r>
              <a:rPr lang="en-GB" dirty="0" err="1" smtClean="0"/>
              <a:t>XPath</a:t>
            </a:r>
            <a:r>
              <a:rPr lang="en-GB" dirty="0" smtClean="0"/>
              <a:t> functions allowed (max, abs, if …)</a:t>
            </a:r>
            <a:endParaRPr lang="pl-PL" dirty="0"/>
          </a:p>
          <a:p>
            <a:endParaRPr lang="pt-BR" dirty="0" smtClean="0"/>
          </a:p>
          <a:p>
            <a:r>
              <a:rPr lang="pt-BR" dirty="0" smtClean="0"/>
              <a:t>Cell/column/row/sheet references</a:t>
            </a:r>
          </a:p>
          <a:p>
            <a:pPr marL="525463" lvl="2" indent="-342900">
              <a:buFont typeface="Arial" pitchFamily="34" charset="0"/>
              <a:buChar char="•"/>
            </a:pPr>
            <a:r>
              <a:rPr lang="pt-BR" dirty="0"/>
              <a:t>{C 45.01, r150</a:t>
            </a:r>
            <a:r>
              <a:rPr lang="pt-BR" dirty="0" smtClean="0"/>
              <a:t>, c030, s001} and variations</a:t>
            </a:r>
            <a:endParaRPr lang="pt-BR" dirty="0"/>
          </a:p>
          <a:p>
            <a:r>
              <a:rPr lang="en-GB" dirty="0" smtClean="0"/>
              <a:t>Sum</a:t>
            </a:r>
            <a:r>
              <a:rPr lang="en-GB" dirty="0"/>
              <a:t>s</a:t>
            </a:r>
            <a:endParaRPr lang="en-GB" dirty="0" smtClean="0"/>
          </a:p>
          <a:p>
            <a:pPr marL="525463" lvl="2" indent="-342900">
              <a:buFont typeface="Arial" pitchFamily="34" charset="0"/>
              <a:buChar char="•"/>
            </a:pPr>
            <a:r>
              <a:rPr lang="pt-BR" dirty="0" smtClean="0"/>
              <a:t>sum</a:t>
            </a:r>
            <a:r>
              <a:rPr lang="pt-BR" dirty="0"/>
              <a:t>({C 01.00, c010, (r800, r842, r930-950</a:t>
            </a:r>
            <a:r>
              <a:rPr lang="pt-BR" dirty="0" smtClean="0"/>
              <a:t>)})</a:t>
            </a:r>
          </a:p>
          <a:p>
            <a:pPr marL="525463" lvl="2" indent="-342900">
              <a:buFont typeface="Arial" pitchFamily="34" charset="0"/>
              <a:buChar char="•"/>
            </a:pPr>
            <a:r>
              <a:rPr lang="pt-BR" dirty="0"/>
              <a:t>sum({C 06.00, c100,(</a:t>
            </a:r>
            <a:r>
              <a:rPr lang="pt-BR" b="1" dirty="0"/>
              <a:t>rNNN</a:t>
            </a:r>
            <a:r>
              <a:rPr lang="pt-BR" dirty="0" smtClean="0"/>
              <a:t>)}) – open table</a:t>
            </a:r>
          </a:p>
          <a:p>
            <a:pPr marL="525463" lvl="2" indent="-342900">
              <a:buFont typeface="Arial" pitchFamily="34" charset="0"/>
              <a:buChar char="•"/>
            </a:pPr>
            <a:endParaRPr lang="en-GB" dirty="0" smtClean="0"/>
          </a:p>
          <a:p>
            <a:r>
              <a:rPr lang="en-GB" dirty="0" smtClean="0"/>
              <a:t>Each formula can be applied to a set of rows, columns or sheets</a:t>
            </a:r>
          </a:p>
          <a:p>
            <a:r>
              <a:rPr lang="en-GB" dirty="0" smtClean="0"/>
              <a:t>The formulae are simply translated to real </a:t>
            </a:r>
            <a:r>
              <a:rPr lang="en-GB" dirty="0" err="1" smtClean="0"/>
              <a:t>XPath</a:t>
            </a:r>
            <a:r>
              <a:rPr lang="en-GB" dirty="0" smtClean="0"/>
              <a:t> for XBRL</a:t>
            </a:r>
          </a:p>
          <a:p>
            <a:endParaRPr lang="en-GB" dirty="0"/>
          </a:p>
        </p:txBody>
      </p:sp>
    </p:spTree>
    <p:extLst>
      <p:ext uri="{BB962C8B-B14F-4D97-AF65-F5344CB8AC3E}">
        <p14:creationId xmlns:p14="http://schemas.microsoft.com/office/powerpoint/2010/main" val="39374883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xsum</a:t>
            </a:r>
            <a:endParaRPr lang="en-GB" dirty="0"/>
          </a:p>
        </p:txBody>
      </p:sp>
      <p:graphicFrame>
        <p:nvGraphicFramePr>
          <p:cNvPr id="6" name="Content Placeholder 5"/>
          <p:cNvGraphicFramePr>
            <a:graphicFrameLocks noGrp="1"/>
          </p:cNvGraphicFramePr>
          <p:nvPr>
            <p:ph sz="quarter" idx="10"/>
            <p:extLst>
              <p:ext uri="{D42A27DB-BD31-4B8C-83A1-F6EECF244321}">
                <p14:modId xmlns:p14="http://schemas.microsoft.com/office/powerpoint/2010/main" val="2277640082"/>
              </p:ext>
            </p:extLst>
          </p:nvPr>
        </p:nvGraphicFramePr>
        <p:xfrm>
          <a:off x="5397941" y="2046828"/>
          <a:ext cx="4793807" cy="1676400"/>
        </p:xfrm>
        <a:graphic>
          <a:graphicData uri="http://schemas.openxmlformats.org/drawingml/2006/table">
            <a:tbl>
              <a:tblPr bandRow="1">
                <a:tableStyleId>{5C22544A-7EE6-4342-B048-85BDC9FD1C3A}</a:tableStyleId>
              </a:tblPr>
              <a:tblGrid>
                <a:gridCol w="1416368"/>
                <a:gridCol w="1133666"/>
                <a:gridCol w="1213168"/>
                <a:gridCol w="1030605"/>
              </a:tblGrid>
              <a:tr h="328183">
                <a:tc>
                  <a:txBody>
                    <a:bodyPr/>
                    <a:lstStyle/>
                    <a:p>
                      <a:endParaRPr lang="en-GB" sz="1600" dirty="0"/>
                    </a:p>
                  </a:txBody>
                  <a:tcPr>
                    <a:solidFill>
                      <a:srgbClr val="B1E9F1"/>
                    </a:solidFill>
                  </a:tcPr>
                </a:tc>
                <a:tc>
                  <a:txBody>
                    <a:bodyPr/>
                    <a:lstStyle/>
                    <a:p>
                      <a:r>
                        <a:rPr lang="en-GB" sz="1600" dirty="0" smtClean="0"/>
                        <a:t>1 - Assets</a:t>
                      </a:r>
                      <a:endParaRPr lang="en-GB" sz="1600" dirty="0"/>
                    </a:p>
                  </a:txBody>
                  <a:tcPr>
                    <a:solidFill>
                      <a:srgbClr val="B1E9F1"/>
                    </a:solidFill>
                  </a:tcPr>
                </a:tc>
                <a:tc>
                  <a:txBody>
                    <a:bodyPr/>
                    <a:lstStyle/>
                    <a:p>
                      <a:r>
                        <a:rPr lang="en-GB" sz="1600" dirty="0" smtClean="0"/>
                        <a:t>2 - Current</a:t>
                      </a:r>
                      <a:endParaRPr lang="en-GB" sz="1600" dirty="0"/>
                    </a:p>
                  </a:txBody>
                  <a:tcPr>
                    <a:solidFill>
                      <a:srgbClr val="B1E9F1"/>
                    </a:solidFill>
                  </a:tcPr>
                </a:tc>
                <a:tc>
                  <a:txBody>
                    <a:bodyPr/>
                    <a:lstStyle/>
                    <a:p>
                      <a:r>
                        <a:rPr lang="en-GB" sz="1600" dirty="0" smtClean="0"/>
                        <a:t>3 - Fixed</a:t>
                      </a:r>
                      <a:endParaRPr lang="en-GB" sz="1600" dirty="0"/>
                    </a:p>
                  </a:txBody>
                  <a:tcPr>
                    <a:solidFill>
                      <a:srgbClr val="B1E9F1"/>
                    </a:solidFill>
                  </a:tcPr>
                </a:tc>
              </a:tr>
              <a:tr h="328183">
                <a:tc>
                  <a:txBody>
                    <a:bodyPr/>
                    <a:lstStyle/>
                    <a:p>
                      <a:r>
                        <a:rPr lang="en-GB" sz="1600" dirty="0" smtClean="0"/>
                        <a:t>1 – France</a:t>
                      </a:r>
                      <a:endParaRPr lang="en-GB" sz="1600" dirty="0"/>
                    </a:p>
                  </a:txBody>
                  <a:tcPr>
                    <a:solidFill>
                      <a:srgbClr val="B1E9F1"/>
                    </a:solidFill>
                  </a:tcPr>
                </a:tc>
                <a:tc>
                  <a:txBody>
                    <a:bodyPr/>
                    <a:lstStyle/>
                    <a:p>
                      <a:endParaRPr lang="en-GB" sz="1600" dirty="0">
                        <a:solidFill>
                          <a:schemeClr val="tx1"/>
                        </a:solidFill>
                      </a:endParaRPr>
                    </a:p>
                  </a:txBody>
                  <a:tcPr>
                    <a:solidFill>
                      <a:schemeClr val="accent2">
                        <a:lumMod val="20000"/>
                        <a:lumOff val="80000"/>
                      </a:schemeClr>
                    </a:solidFill>
                  </a:tcPr>
                </a:tc>
                <a:tc>
                  <a:txBody>
                    <a:bodyPr/>
                    <a:lstStyle/>
                    <a:p>
                      <a:endParaRPr lang="en-GB" sz="1600" dirty="0"/>
                    </a:p>
                  </a:txBody>
                  <a:tcPr>
                    <a:solidFill>
                      <a:schemeClr val="accent2">
                        <a:lumMod val="20000"/>
                        <a:lumOff val="80000"/>
                      </a:schemeClr>
                    </a:solidFill>
                  </a:tcPr>
                </a:tc>
                <a:tc>
                  <a:txBody>
                    <a:bodyPr/>
                    <a:lstStyle/>
                    <a:p>
                      <a:endParaRPr lang="en-GB" sz="1600" dirty="0"/>
                    </a:p>
                  </a:txBody>
                  <a:tcPr>
                    <a:solidFill>
                      <a:schemeClr val="accent2">
                        <a:lumMod val="20000"/>
                        <a:lumOff val="80000"/>
                      </a:schemeClr>
                    </a:solidFill>
                  </a:tcPr>
                </a:tc>
              </a:tr>
              <a:tr h="328183">
                <a:tc>
                  <a:txBody>
                    <a:bodyPr/>
                    <a:lstStyle/>
                    <a:p>
                      <a:r>
                        <a:rPr lang="en-GB" sz="1600" dirty="0" smtClean="0"/>
                        <a:t>2 – Germany</a:t>
                      </a:r>
                      <a:endParaRPr lang="en-GB" sz="1600" dirty="0"/>
                    </a:p>
                  </a:txBody>
                  <a:tcPr>
                    <a:solidFill>
                      <a:srgbClr val="B1E9F1"/>
                    </a:solidFill>
                  </a:tcPr>
                </a:tc>
                <a:tc>
                  <a:txBody>
                    <a:bodyPr/>
                    <a:lstStyle/>
                    <a:p>
                      <a:endParaRPr lang="en-GB" sz="1600" dirty="0">
                        <a:solidFill>
                          <a:schemeClr val="tx1"/>
                        </a:solidFill>
                      </a:endParaRPr>
                    </a:p>
                  </a:txBody>
                  <a:tcPr>
                    <a:solidFill>
                      <a:schemeClr val="accent4">
                        <a:lumMod val="20000"/>
                        <a:lumOff val="80000"/>
                      </a:schemeClr>
                    </a:solidFill>
                  </a:tcPr>
                </a:tc>
                <a:tc>
                  <a:txBody>
                    <a:bodyPr/>
                    <a:lstStyle/>
                    <a:p>
                      <a:endParaRPr lang="en-GB" sz="1600" dirty="0"/>
                    </a:p>
                  </a:txBody>
                  <a:tcPr>
                    <a:solidFill>
                      <a:schemeClr val="accent4">
                        <a:lumMod val="20000"/>
                        <a:lumOff val="80000"/>
                      </a:schemeClr>
                    </a:solidFill>
                  </a:tcPr>
                </a:tc>
                <a:tc>
                  <a:txBody>
                    <a:bodyPr/>
                    <a:lstStyle/>
                    <a:p>
                      <a:endParaRPr lang="en-GB" sz="1600" dirty="0"/>
                    </a:p>
                  </a:txBody>
                  <a:tcPr>
                    <a:solidFill>
                      <a:schemeClr val="accent4">
                        <a:lumMod val="20000"/>
                        <a:lumOff val="80000"/>
                      </a:schemeClr>
                    </a:solidFill>
                  </a:tcPr>
                </a:tc>
              </a:tr>
              <a:tr h="328183">
                <a:tc>
                  <a:txBody>
                    <a:bodyPr/>
                    <a:lstStyle/>
                    <a:p>
                      <a:r>
                        <a:rPr lang="en-GB" sz="1600" dirty="0" smtClean="0"/>
                        <a:t>3</a:t>
                      </a:r>
                      <a:r>
                        <a:rPr lang="en-GB" sz="1600" baseline="0" dirty="0" smtClean="0"/>
                        <a:t> – Spain</a:t>
                      </a:r>
                      <a:endParaRPr lang="en-GB" sz="1600" dirty="0"/>
                    </a:p>
                  </a:txBody>
                  <a:tcPr>
                    <a:solidFill>
                      <a:srgbClr val="B1E9F1"/>
                    </a:solidFill>
                  </a:tcPr>
                </a:tc>
                <a:tc>
                  <a:txBody>
                    <a:bodyPr/>
                    <a:lstStyle/>
                    <a:p>
                      <a:endParaRPr lang="en-GB" sz="1600" dirty="0">
                        <a:solidFill>
                          <a:schemeClr val="tx1"/>
                        </a:solidFill>
                      </a:endParaRPr>
                    </a:p>
                  </a:txBody>
                  <a:tcPr>
                    <a:solidFill>
                      <a:schemeClr val="accent2">
                        <a:lumMod val="20000"/>
                        <a:lumOff val="80000"/>
                      </a:schemeClr>
                    </a:solidFill>
                  </a:tcPr>
                </a:tc>
                <a:tc>
                  <a:txBody>
                    <a:bodyPr/>
                    <a:lstStyle/>
                    <a:p>
                      <a:endParaRPr lang="en-GB" sz="1600" dirty="0"/>
                    </a:p>
                  </a:txBody>
                  <a:tcPr>
                    <a:solidFill>
                      <a:schemeClr val="accent2">
                        <a:lumMod val="20000"/>
                        <a:lumOff val="80000"/>
                      </a:schemeClr>
                    </a:solidFill>
                  </a:tcPr>
                </a:tc>
                <a:tc>
                  <a:txBody>
                    <a:bodyPr/>
                    <a:lstStyle/>
                    <a:p>
                      <a:endParaRPr lang="en-GB" sz="1600" dirty="0"/>
                    </a:p>
                  </a:txBody>
                  <a:tcPr>
                    <a:solidFill>
                      <a:schemeClr val="accent2">
                        <a:lumMod val="20000"/>
                        <a:lumOff val="80000"/>
                      </a:schemeClr>
                    </a:solidFill>
                  </a:tcPr>
                </a:tc>
              </a:tr>
              <a:tr h="328183">
                <a:tc>
                  <a:txBody>
                    <a:bodyPr/>
                    <a:lstStyle/>
                    <a:p>
                      <a:r>
                        <a:rPr lang="en-GB" sz="1600" dirty="0" smtClean="0"/>
                        <a:t>4 -</a:t>
                      </a:r>
                      <a:r>
                        <a:rPr lang="en-GB" sz="1600" baseline="0" dirty="0" smtClean="0"/>
                        <a:t>  All</a:t>
                      </a:r>
                      <a:endParaRPr lang="en-GB" sz="1600" dirty="0"/>
                    </a:p>
                  </a:txBody>
                  <a:tcPr>
                    <a:solidFill>
                      <a:srgbClr val="B1E9F1"/>
                    </a:solidFill>
                  </a:tcPr>
                </a:tc>
                <a:tc>
                  <a:txBody>
                    <a:bodyPr/>
                    <a:lstStyle/>
                    <a:p>
                      <a:endParaRPr lang="en-GB" sz="1600" dirty="0">
                        <a:solidFill>
                          <a:schemeClr val="tx1"/>
                        </a:solidFill>
                      </a:endParaRPr>
                    </a:p>
                  </a:txBody>
                  <a:tcPr>
                    <a:solidFill>
                      <a:schemeClr val="accent4">
                        <a:lumMod val="20000"/>
                        <a:lumOff val="80000"/>
                      </a:schemeClr>
                    </a:solidFill>
                  </a:tcPr>
                </a:tc>
                <a:tc>
                  <a:txBody>
                    <a:bodyPr/>
                    <a:lstStyle/>
                    <a:p>
                      <a:endParaRPr lang="en-GB" sz="1600" dirty="0"/>
                    </a:p>
                  </a:txBody>
                  <a:tcPr>
                    <a:solidFill>
                      <a:schemeClr val="accent4">
                        <a:lumMod val="20000"/>
                        <a:lumOff val="80000"/>
                      </a:schemeClr>
                    </a:solidFill>
                  </a:tcPr>
                </a:tc>
                <a:tc>
                  <a:txBody>
                    <a:bodyPr/>
                    <a:lstStyle/>
                    <a:p>
                      <a:endParaRPr lang="en-GB" sz="1600" dirty="0"/>
                    </a:p>
                  </a:txBody>
                  <a:tcPr>
                    <a:solidFill>
                      <a:schemeClr val="accent4">
                        <a:lumMod val="20000"/>
                        <a:lumOff val="80000"/>
                      </a:schemeClr>
                    </a:solidFill>
                  </a:tcPr>
                </a:tc>
              </a:tr>
            </a:tbl>
          </a:graphicData>
        </a:graphic>
      </p:graphicFrame>
      <p:sp>
        <p:nvSpPr>
          <p:cNvPr id="8" name="Rectangle 7"/>
          <p:cNvSpPr/>
          <p:nvPr/>
        </p:nvSpPr>
        <p:spPr>
          <a:xfrm>
            <a:off x="472082" y="1260239"/>
            <a:ext cx="3225712" cy="523220"/>
          </a:xfrm>
          <a:prstGeom prst="rect">
            <a:avLst/>
          </a:prstGeom>
        </p:spPr>
        <p:txBody>
          <a:bodyPr wrap="square">
            <a:spAutoFit/>
          </a:bodyPr>
          <a:lstStyle/>
          <a:p>
            <a:r>
              <a:rPr lang="pt-BR" sz="2800" dirty="0" smtClean="0"/>
              <a:t>“xsum(r2,r4,c1,c3)”</a:t>
            </a:r>
          </a:p>
        </p:txBody>
      </p:sp>
      <p:graphicFrame>
        <p:nvGraphicFramePr>
          <p:cNvPr id="13" name="Content Placeholder 5"/>
          <p:cNvGraphicFramePr>
            <a:graphicFrameLocks/>
          </p:cNvGraphicFramePr>
          <p:nvPr>
            <p:extLst>
              <p:ext uri="{D42A27DB-BD31-4B8C-83A1-F6EECF244321}">
                <p14:modId xmlns:p14="http://schemas.microsoft.com/office/powerpoint/2010/main" val="917123009"/>
              </p:ext>
            </p:extLst>
          </p:nvPr>
        </p:nvGraphicFramePr>
        <p:xfrm>
          <a:off x="355343" y="2058551"/>
          <a:ext cx="4793807" cy="1676400"/>
        </p:xfrm>
        <a:graphic>
          <a:graphicData uri="http://schemas.openxmlformats.org/drawingml/2006/table">
            <a:tbl>
              <a:tblPr bandRow="1">
                <a:tableStyleId>{5C22544A-7EE6-4342-B048-85BDC9FD1C3A}</a:tableStyleId>
              </a:tblPr>
              <a:tblGrid>
                <a:gridCol w="1416368"/>
                <a:gridCol w="1133666"/>
                <a:gridCol w="1213168"/>
                <a:gridCol w="1030605"/>
              </a:tblGrid>
              <a:tr h="328183">
                <a:tc>
                  <a:txBody>
                    <a:bodyPr/>
                    <a:lstStyle/>
                    <a:p>
                      <a:endParaRPr lang="en-GB" sz="1600" dirty="0"/>
                    </a:p>
                  </a:txBody>
                  <a:tcPr>
                    <a:solidFill>
                      <a:srgbClr val="B1E9F1"/>
                    </a:solidFill>
                  </a:tcPr>
                </a:tc>
                <a:tc>
                  <a:txBody>
                    <a:bodyPr/>
                    <a:lstStyle/>
                    <a:p>
                      <a:r>
                        <a:rPr lang="en-GB" sz="1600" dirty="0" smtClean="0"/>
                        <a:t>1 - Assets</a:t>
                      </a:r>
                      <a:endParaRPr lang="en-GB" sz="1600" dirty="0"/>
                    </a:p>
                  </a:txBody>
                  <a:tcPr>
                    <a:solidFill>
                      <a:srgbClr val="B1E9F1"/>
                    </a:solidFill>
                  </a:tcPr>
                </a:tc>
                <a:tc>
                  <a:txBody>
                    <a:bodyPr/>
                    <a:lstStyle/>
                    <a:p>
                      <a:r>
                        <a:rPr lang="en-GB" sz="1600" dirty="0" smtClean="0"/>
                        <a:t>2 - Current</a:t>
                      </a:r>
                      <a:endParaRPr lang="en-GB" sz="1600" dirty="0"/>
                    </a:p>
                  </a:txBody>
                  <a:tcPr>
                    <a:solidFill>
                      <a:srgbClr val="B1E9F1"/>
                    </a:solidFill>
                  </a:tcPr>
                </a:tc>
                <a:tc>
                  <a:txBody>
                    <a:bodyPr/>
                    <a:lstStyle/>
                    <a:p>
                      <a:r>
                        <a:rPr lang="en-GB" sz="1600" dirty="0" smtClean="0"/>
                        <a:t>3 - Fixed</a:t>
                      </a:r>
                      <a:endParaRPr lang="en-GB" sz="1600" dirty="0"/>
                    </a:p>
                  </a:txBody>
                  <a:tcPr>
                    <a:solidFill>
                      <a:srgbClr val="B1E9F1"/>
                    </a:solidFill>
                  </a:tcPr>
                </a:tc>
              </a:tr>
              <a:tr h="328183">
                <a:tc>
                  <a:txBody>
                    <a:bodyPr/>
                    <a:lstStyle/>
                    <a:p>
                      <a:r>
                        <a:rPr lang="en-GB" sz="1600" dirty="0" smtClean="0"/>
                        <a:t>1 – France</a:t>
                      </a:r>
                      <a:endParaRPr lang="en-GB" sz="1600" dirty="0"/>
                    </a:p>
                  </a:txBody>
                  <a:tcPr>
                    <a:solidFill>
                      <a:srgbClr val="B1E9F1"/>
                    </a:solidFill>
                  </a:tcPr>
                </a:tc>
                <a:tc>
                  <a:txBody>
                    <a:bodyPr/>
                    <a:lstStyle/>
                    <a:p>
                      <a:endParaRPr lang="en-GB" sz="1600" dirty="0">
                        <a:solidFill>
                          <a:schemeClr val="tx1"/>
                        </a:solidFill>
                      </a:endParaRPr>
                    </a:p>
                  </a:txBody>
                  <a:tcPr>
                    <a:solidFill>
                      <a:schemeClr val="accent2">
                        <a:lumMod val="20000"/>
                        <a:lumOff val="80000"/>
                      </a:schemeClr>
                    </a:solidFill>
                  </a:tcPr>
                </a:tc>
                <a:tc>
                  <a:txBody>
                    <a:bodyPr/>
                    <a:lstStyle/>
                    <a:p>
                      <a:endParaRPr lang="en-GB" sz="1600" dirty="0"/>
                    </a:p>
                  </a:txBody>
                  <a:tcPr>
                    <a:solidFill>
                      <a:schemeClr val="accent2">
                        <a:lumMod val="20000"/>
                        <a:lumOff val="80000"/>
                      </a:schemeClr>
                    </a:solidFill>
                  </a:tcPr>
                </a:tc>
                <a:tc>
                  <a:txBody>
                    <a:bodyPr/>
                    <a:lstStyle/>
                    <a:p>
                      <a:endParaRPr lang="en-GB" sz="1600" dirty="0"/>
                    </a:p>
                  </a:txBody>
                  <a:tcPr>
                    <a:solidFill>
                      <a:schemeClr val="accent2">
                        <a:lumMod val="20000"/>
                        <a:lumOff val="80000"/>
                      </a:schemeClr>
                    </a:solidFill>
                  </a:tcPr>
                </a:tc>
              </a:tr>
              <a:tr h="328183">
                <a:tc>
                  <a:txBody>
                    <a:bodyPr/>
                    <a:lstStyle/>
                    <a:p>
                      <a:r>
                        <a:rPr lang="en-GB" sz="1600" dirty="0" smtClean="0"/>
                        <a:t>2 – Germany</a:t>
                      </a:r>
                      <a:endParaRPr lang="en-GB" sz="1600" dirty="0"/>
                    </a:p>
                  </a:txBody>
                  <a:tcPr>
                    <a:solidFill>
                      <a:srgbClr val="B1E9F1"/>
                    </a:solidFill>
                  </a:tcPr>
                </a:tc>
                <a:tc>
                  <a:txBody>
                    <a:bodyPr/>
                    <a:lstStyle/>
                    <a:p>
                      <a:endParaRPr lang="en-GB" sz="1600" dirty="0">
                        <a:solidFill>
                          <a:schemeClr val="tx1"/>
                        </a:solidFill>
                      </a:endParaRPr>
                    </a:p>
                  </a:txBody>
                  <a:tcPr>
                    <a:solidFill>
                      <a:schemeClr val="accent2">
                        <a:lumMod val="20000"/>
                        <a:lumOff val="80000"/>
                      </a:schemeClr>
                    </a:solidFill>
                  </a:tcPr>
                </a:tc>
                <a:tc>
                  <a:txBody>
                    <a:bodyPr/>
                    <a:lstStyle/>
                    <a:p>
                      <a:endParaRPr lang="en-GB" sz="1600" dirty="0"/>
                    </a:p>
                  </a:txBody>
                  <a:tcPr>
                    <a:solidFill>
                      <a:schemeClr val="accent2">
                        <a:lumMod val="20000"/>
                        <a:lumOff val="80000"/>
                      </a:schemeClr>
                    </a:solidFill>
                  </a:tcPr>
                </a:tc>
                <a:tc>
                  <a:txBody>
                    <a:bodyPr/>
                    <a:lstStyle/>
                    <a:p>
                      <a:endParaRPr lang="en-GB" sz="1600" dirty="0"/>
                    </a:p>
                  </a:txBody>
                  <a:tcPr>
                    <a:solidFill>
                      <a:schemeClr val="accent2">
                        <a:lumMod val="20000"/>
                        <a:lumOff val="80000"/>
                      </a:schemeClr>
                    </a:solidFill>
                  </a:tcPr>
                </a:tc>
              </a:tr>
              <a:tr h="328183">
                <a:tc>
                  <a:txBody>
                    <a:bodyPr/>
                    <a:lstStyle/>
                    <a:p>
                      <a:r>
                        <a:rPr lang="en-GB" sz="1600" dirty="0" smtClean="0"/>
                        <a:t>3</a:t>
                      </a:r>
                      <a:r>
                        <a:rPr lang="en-GB" sz="1600" baseline="0" dirty="0" smtClean="0"/>
                        <a:t> – Spain</a:t>
                      </a:r>
                      <a:endParaRPr lang="en-GB" sz="1600" dirty="0"/>
                    </a:p>
                  </a:txBody>
                  <a:tcPr>
                    <a:solidFill>
                      <a:srgbClr val="B1E9F1"/>
                    </a:solidFill>
                  </a:tcPr>
                </a:tc>
                <a:tc>
                  <a:txBody>
                    <a:bodyPr/>
                    <a:lstStyle/>
                    <a:p>
                      <a:endParaRPr lang="en-GB" sz="1600" dirty="0">
                        <a:solidFill>
                          <a:schemeClr val="tx1"/>
                        </a:solidFill>
                      </a:endParaRPr>
                    </a:p>
                  </a:txBody>
                  <a:tcPr>
                    <a:solidFill>
                      <a:schemeClr val="accent2">
                        <a:lumMod val="20000"/>
                        <a:lumOff val="80000"/>
                      </a:schemeClr>
                    </a:solidFill>
                  </a:tcPr>
                </a:tc>
                <a:tc>
                  <a:txBody>
                    <a:bodyPr/>
                    <a:lstStyle/>
                    <a:p>
                      <a:endParaRPr lang="en-GB" sz="1600" dirty="0"/>
                    </a:p>
                  </a:txBody>
                  <a:tcPr>
                    <a:solidFill>
                      <a:schemeClr val="accent2">
                        <a:lumMod val="20000"/>
                        <a:lumOff val="80000"/>
                      </a:schemeClr>
                    </a:solidFill>
                  </a:tcPr>
                </a:tc>
                <a:tc>
                  <a:txBody>
                    <a:bodyPr/>
                    <a:lstStyle/>
                    <a:p>
                      <a:endParaRPr lang="en-GB" sz="1600" dirty="0"/>
                    </a:p>
                  </a:txBody>
                  <a:tcPr>
                    <a:solidFill>
                      <a:schemeClr val="accent2">
                        <a:lumMod val="20000"/>
                        <a:lumOff val="80000"/>
                      </a:schemeClr>
                    </a:solidFill>
                  </a:tcPr>
                </a:tc>
              </a:tr>
              <a:tr h="328183">
                <a:tc>
                  <a:txBody>
                    <a:bodyPr/>
                    <a:lstStyle/>
                    <a:p>
                      <a:r>
                        <a:rPr lang="en-GB" sz="1600" dirty="0" smtClean="0"/>
                        <a:t>4 -</a:t>
                      </a:r>
                      <a:r>
                        <a:rPr lang="en-GB" sz="1600" baseline="0" dirty="0" smtClean="0"/>
                        <a:t>  All</a:t>
                      </a:r>
                      <a:endParaRPr lang="en-GB" sz="1600" dirty="0"/>
                    </a:p>
                  </a:txBody>
                  <a:tcPr>
                    <a:solidFill>
                      <a:srgbClr val="B1E9F1"/>
                    </a:solidFill>
                  </a:tcPr>
                </a:tc>
                <a:tc>
                  <a:txBody>
                    <a:bodyPr/>
                    <a:lstStyle/>
                    <a:p>
                      <a:endParaRPr lang="en-GB" sz="1600" dirty="0">
                        <a:solidFill>
                          <a:schemeClr val="tx1"/>
                        </a:solidFill>
                      </a:endParaRPr>
                    </a:p>
                  </a:txBody>
                  <a:tcPr>
                    <a:solidFill>
                      <a:schemeClr val="accent2">
                        <a:lumMod val="20000"/>
                        <a:lumOff val="80000"/>
                      </a:schemeClr>
                    </a:solidFill>
                  </a:tcPr>
                </a:tc>
                <a:tc>
                  <a:txBody>
                    <a:bodyPr/>
                    <a:lstStyle/>
                    <a:p>
                      <a:endParaRPr lang="en-GB" sz="1600"/>
                    </a:p>
                  </a:txBody>
                  <a:tcPr>
                    <a:solidFill>
                      <a:schemeClr val="accent2">
                        <a:lumMod val="20000"/>
                        <a:lumOff val="80000"/>
                      </a:schemeClr>
                    </a:solidFill>
                  </a:tcPr>
                </a:tc>
                <a:tc>
                  <a:txBody>
                    <a:bodyPr/>
                    <a:lstStyle/>
                    <a:p>
                      <a:endParaRPr lang="en-GB" sz="1600" dirty="0"/>
                    </a:p>
                  </a:txBody>
                  <a:tcPr>
                    <a:solidFill>
                      <a:schemeClr val="accent2">
                        <a:lumMod val="20000"/>
                        <a:lumOff val="80000"/>
                      </a:schemeClr>
                    </a:solidFill>
                  </a:tcPr>
                </a:tc>
              </a:tr>
            </a:tbl>
          </a:graphicData>
        </a:graphic>
      </p:graphicFrame>
      <p:graphicFrame>
        <p:nvGraphicFramePr>
          <p:cNvPr id="14" name="Content Placeholder 5"/>
          <p:cNvGraphicFramePr>
            <a:graphicFrameLocks/>
          </p:cNvGraphicFramePr>
          <p:nvPr>
            <p:extLst>
              <p:ext uri="{D42A27DB-BD31-4B8C-83A1-F6EECF244321}">
                <p14:modId xmlns:p14="http://schemas.microsoft.com/office/powerpoint/2010/main" val="1438600732"/>
              </p:ext>
            </p:extLst>
          </p:nvPr>
        </p:nvGraphicFramePr>
        <p:xfrm>
          <a:off x="397211" y="4481878"/>
          <a:ext cx="4793807" cy="1676400"/>
        </p:xfrm>
        <a:graphic>
          <a:graphicData uri="http://schemas.openxmlformats.org/drawingml/2006/table">
            <a:tbl>
              <a:tblPr bandRow="1">
                <a:tableStyleId>{5C22544A-7EE6-4342-B048-85BDC9FD1C3A}</a:tableStyleId>
              </a:tblPr>
              <a:tblGrid>
                <a:gridCol w="1416368"/>
                <a:gridCol w="1133666"/>
                <a:gridCol w="1213168"/>
                <a:gridCol w="1030605"/>
              </a:tblGrid>
              <a:tr h="328183">
                <a:tc>
                  <a:txBody>
                    <a:bodyPr/>
                    <a:lstStyle/>
                    <a:p>
                      <a:endParaRPr lang="en-GB" sz="1600" dirty="0"/>
                    </a:p>
                  </a:txBody>
                  <a:tcPr>
                    <a:solidFill>
                      <a:srgbClr val="B1E9F1"/>
                    </a:solidFill>
                  </a:tcPr>
                </a:tc>
                <a:tc>
                  <a:txBody>
                    <a:bodyPr/>
                    <a:lstStyle/>
                    <a:p>
                      <a:r>
                        <a:rPr lang="en-GB" sz="1600" dirty="0" smtClean="0"/>
                        <a:t>1 - Assets</a:t>
                      </a:r>
                      <a:endParaRPr lang="en-GB" sz="1600" dirty="0"/>
                    </a:p>
                  </a:txBody>
                  <a:tcPr>
                    <a:solidFill>
                      <a:srgbClr val="B1E9F1"/>
                    </a:solidFill>
                  </a:tcPr>
                </a:tc>
                <a:tc>
                  <a:txBody>
                    <a:bodyPr/>
                    <a:lstStyle/>
                    <a:p>
                      <a:r>
                        <a:rPr lang="en-GB" sz="1600" dirty="0" smtClean="0"/>
                        <a:t>2 - Current</a:t>
                      </a:r>
                      <a:endParaRPr lang="en-GB" sz="1600" dirty="0"/>
                    </a:p>
                  </a:txBody>
                  <a:tcPr>
                    <a:solidFill>
                      <a:srgbClr val="B1E9F1"/>
                    </a:solidFill>
                  </a:tcPr>
                </a:tc>
                <a:tc>
                  <a:txBody>
                    <a:bodyPr/>
                    <a:lstStyle/>
                    <a:p>
                      <a:r>
                        <a:rPr lang="en-GB" sz="1600" dirty="0" smtClean="0"/>
                        <a:t>3 - Fixed</a:t>
                      </a:r>
                      <a:endParaRPr lang="en-GB" sz="1600" dirty="0"/>
                    </a:p>
                  </a:txBody>
                  <a:tcPr>
                    <a:solidFill>
                      <a:srgbClr val="B1E9F1"/>
                    </a:solidFill>
                  </a:tcPr>
                </a:tc>
              </a:tr>
              <a:tr h="328183">
                <a:tc>
                  <a:txBody>
                    <a:bodyPr/>
                    <a:lstStyle/>
                    <a:p>
                      <a:r>
                        <a:rPr lang="en-GB" sz="1600" dirty="0" smtClean="0"/>
                        <a:t>1 – France</a:t>
                      </a:r>
                      <a:endParaRPr lang="en-GB" sz="1600" dirty="0"/>
                    </a:p>
                  </a:txBody>
                  <a:tcPr>
                    <a:solidFill>
                      <a:srgbClr val="B1E9F1"/>
                    </a:solidFill>
                  </a:tcPr>
                </a:tc>
                <a:tc>
                  <a:txBody>
                    <a:bodyPr/>
                    <a:lstStyle/>
                    <a:p>
                      <a:endParaRPr lang="en-GB" sz="1600" dirty="0">
                        <a:solidFill>
                          <a:schemeClr val="tx1"/>
                        </a:solidFill>
                      </a:endParaRPr>
                    </a:p>
                  </a:txBody>
                  <a:tcPr>
                    <a:solidFill>
                      <a:schemeClr val="accent4">
                        <a:lumMod val="20000"/>
                        <a:lumOff val="80000"/>
                      </a:schemeClr>
                    </a:solidFill>
                  </a:tcPr>
                </a:tc>
                <a:tc>
                  <a:txBody>
                    <a:bodyPr/>
                    <a:lstStyle/>
                    <a:p>
                      <a:endParaRPr lang="en-GB" sz="1600" dirty="0"/>
                    </a:p>
                  </a:txBody>
                  <a:tcPr>
                    <a:solidFill>
                      <a:schemeClr val="accent2">
                        <a:lumMod val="20000"/>
                        <a:lumOff val="80000"/>
                      </a:schemeClr>
                    </a:solidFill>
                  </a:tcPr>
                </a:tc>
                <a:tc>
                  <a:txBody>
                    <a:bodyPr/>
                    <a:lstStyle/>
                    <a:p>
                      <a:endParaRPr lang="en-GB" sz="1600" dirty="0"/>
                    </a:p>
                  </a:txBody>
                  <a:tcPr>
                    <a:solidFill>
                      <a:schemeClr val="accent4">
                        <a:lumMod val="20000"/>
                        <a:lumOff val="80000"/>
                      </a:schemeClr>
                    </a:solidFill>
                  </a:tcPr>
                </a:tc>
              </a:tr>
              <a:tr h="328183">
                <a:tc>
                  <a:txBody>
                    <a:bodyPr/>
                    <a:lstStyle/>
                    <a:p>
                      <a:r>
                        <a:rPr lang="en-GB" sz="1600" dirty="0" smtClean="0"/>
                        <a:t>2 – Germany</a:t>
                      </a:r>
                      <a:endParaRPr lang="en-GB" sz="1600" dirty="0"/>
                    </a:p>
                  </a:txBody>
                  <a:tcPr>
                    <a:solidFill>
                      <a:srgbClr val="B1E9F1"/>
                    </a:solidFill>
                  </a:tcPr>
                </a:tc>
                <a:tc>
                  <a:txBody>
                    <a:bodyPr/>
                    <a:lstStyle/>
                    <a:p>
                      <a:endParaRPr lang="en-GB" sz="1600" dirty="0">
                        <a:solidFill>
                          <a:schemeClr val="tx1"/>
                        </a:solidFill>
                      </a:endParaRPr>
                    </a:p>
                  </a:txBody>
                  <a:tcPr>
                    <a:solidFill>
                      <a:schemeClr val="accent4">
                        <a:lumMod val="20000"/>
                        <a:lumOff val="80000"/>
                      </a:schemeClr>
                    </a:solidFill>
                  </a:tcPr>
                </a:tc>
                <a:tc>
                  <a:txBody>
                    <a:bodyPr/>
                    <a:lstStyle/>
                    <a:p>
                      <a:endParaRPr lang="en-GB" sz="1600" dirty="0"/>
                    </a:p>
                  </a:txBody>
                  <a:tcPr>
                    <a:solidFill>
                      <a:schemeClr val="accent2">
                        <a:lumMod val="20000"/>
                        <a:lumOff val="80000"/>
                      </a:schemeClr>
                    </a:solidFill>
                  </a:tcPr>
                </a:tc>
                <a:tc>
                  <a:txBody>
                    <a:bodyPr/>
                    <a:lstStyle/>
                    <a:p>
                      <a:endParaRPr lang="en-GB" sz="1600" dirty="0"/>
                    </a:p>
                  </a:txBody>
                  <a:tcPr>
                    <a:solidFill>
                      <a:schemeClr val="accent4">
                        <a:lumMod val="20000"/>
                        <a:lumOff val="80000"/>
                      </a:schemeClr>
                    </a:solidFill>
                  </a:tcPr>
                </a:tc>
              </a:tr>
              <a:tr h="328183">
                <a:tc>
                  <a:txBody>
                    <a:bodyPr/>
                    <a:lstStyle/>
                    <a:p>
                      <a:r>
                        <a:rPr lang="en-GB" sz="1600" dirty="0" smtClean="0"/>
                        <a:t>3</a:t>
                      </a:r>
                      <a:r>
                        <a:rPr lang="en-GB" sz="1600" baseline="0" dirty="0" smtClean="0"/>
                        <a:t> – Spain</a:t>
                      </a:r>
                      <a:endParaRPr lang="en-GB" sz="1600" dirty="0"/>
                    </a:p>
                  </a:txBody>
                  <a:tcPr>
                    <a:solidFill>
                      <a:srgbClr val="B1E9F1"/>
                    </a:solidFill>
                  </a:tcPr>
                </a:tc>
                <a:tc>
                  <a:txBody>
                    <a:bodyPr/>
                    <a:lstStyle/>
                    <a:p>
                      <a:endParaRPr lang="en-GB" sz="1600" dirty="0">
                        <a:solidFill>
                          <a:schemeClr val="tx1"/>
                        </a:solidFill>
                      </a:endParaRPr>
                    </a:p>
                  </a:txBody>
                  <a:tcPr>
                    <a:solidFill>
                      <a:schemeClr val="accent4">
                        <a:lumMod val="20000"/>
                        <a:lumOff val="80000"/>
                      </a:schemeClr>
                    </a:solidFill>
                  </a:tcPr>
                </a:tc>
                <a:tc>
                  <a:txBody>
                    <a:bodyPr/>
                    <a:lstStyle/>
                    <a:p>
                      <a:endParaRPr lang="en-GB" sz="1600" dirty="0"/>
                    </a:p>
                  </a:txBody>
                  <a:tcPr>
                    <a:solidFill>
                      <a:schemeClr val="accent2">
                        <a:lumMod val="20000"/>
                        <a:lumOff val="80000"/>
                      </a:schemeClr>
                    </a:solidFill>
                  </a:tcPr>
                </a:tc>
                <a:tc>
                  <a:txBody>
                    <a:bodyPr/>
                    <a:lstStyle/>
                    <a:p>
                      <a:endParaRPr lang="en-GB" sz="1600" dirty="0"/>
                    </a:p>
                  </a:txBody>
                  <a:tcPr>
                    <a:solidFill>
                      <a:schemeClr val="accent4">
                        <a:lumMod val="20000"/>
                        <a:lumOff val="80000"/>
                      </a:schemeClr>
                    </a:solidFill>
                  </a:tcPr>
                </a:tc>
              </a:tr>
              <a:tr h="328183">
                <a:tc>
                  <a:txBody>
                    <a:bodyPr/>
                    <a:lstStyle/>
                    <a:p>
                      <a:r>
                        <a:rPr lang="en-GB" sz="1600" dirty="0" smtClean="0"/>
                        <a:t>4 -</a:t>
                      </a:r>
                      <a:r>
                        <a:rPr lang="en-GB" sz="1600" baseline="0" dirty="0" smtClean="0"/>
                        <a:t>  All</a:t>
                      </a:r>
                      <a:endParaRPr lang="en-GB" sz="1600" dirty="0"/>
                    </a:p>
                  </a:txBody>
                  <a:tcPr>
                    <a:solidFill>
                      <a:srgbClr val="B1E9F1"/>
                    </a:solidFill>
                  </a:tcPr>
                </a:tc>
                <a:tc>
                  <a:txBody>
                    <a:bodyPr/>
                    <a:lstStyle/>
                    <a:p>
                      <a:endParaRPr lang="en-GB" sz="1600" dirty="0">
                        <a:solidFill>
                          <a:schemeClr val="tx1"/>
                        </a:solidFill>
                      </a:endParaRPr>
                    </a:p>
                  </a:txBody>
                  <a:tcPr>
                    <a:solidFill>
                      <a:schemeClr val="accent4">
                        <a:lumMod val="20000"/>
                        <a:lumOff val="80000"/>
                      </a:schemeClr>
                    </a:solidFill>
                  </a:tcPr>
                </a:tc>
                <a:tc>
                  <a:txBody>
                    <a:bodyPr/>
                    <a:lstStyle/>
                    <a:p>
                      <a:endParaRPr lang="en-GB" sz="1600"/>
                    </a:p>
                  </a:txBody>
                  <a:tcPr>
                    <a:solidFill>
                      <a:schemeClr val="accent2">
                        <a:lumMod val="20000"/>
                        <a:lumOff val="80000"/>
                      </a:schemeClr>
                    </a:solidFill>
                  </a:tcPr>
                </a:tc>
                <a:tc>
                  <a:txBody>
                    <a:bodyPr/>
                    <a:lstStyle/>
                    <a:p>
                      <a:endParaRPr lang="en-GB" sz="1600" dirty="0"/>
                    </a:p>
                  </a:txBody>
                  <a:tcPr>
                    <a:solidFill>
                      <a:schemeClr val="accent4">
                        <a:lumMod val="20000"/>
                        <a:lumOff val="80000"/>
                      </a:schemeClr>
                    </a:solidFill>
                  </a:tcPr>
                </a:tc>
              </a:tr>
            </a:tbl>
          </a:graphicData>
        </a:graphic>
      </p:graphicFrame>
      <p:graphicFrame>
        <p:nvGraphicFramePr>
          <p:cNvPr id="15" name="Content Placeholder 5"/>
          <p:cNvGraphicFramePr>
            <a:graphicFrameLocks/>
          </p:cNvGraphicFramePr>
          <p:nvPr>
            <p:extLst>
              <p:ext uri="{D42A27DB-BD31-4B8C-83A1-F6EECF244321}">
                <p14:modId xmlns:p14="http://schemas.microsoft.com/office/powerpoint/2010/main" val="2066618767"/>
              </p:ext>
            </p:extLst>
          </p:nvPr>
        </p:nvGraphicFramePr>
        <p:xfrm>
          <a:off x="5397941" y="4463456"/>
          <a:ext cx="4793807" cy="1676400"/>
        </p:xfrm>
        <a:graphic>
          <a:graphicData uri="http://schemas.openxmlformats.org/drawingml/2006/table">
            <a:tbl>
              <a:tblPr bandRow="1">
                <a:tableStyleId>{5C22544A-7EE6-4342-B048-85BDC9FD1C3A}</a:tableStyleId>
              </a:tblPr>
              <a:tblGrid>
                <a:gridCol w="1416368"/>
                <a:gridCol w="1133666"/>
                <a:gridCol w="1213168"/>
                <a:gridCol w="1030605"/>
              </a:tblGrid>
              <a:tr h="328183">
                <a:tc>
                  <a:txBody>
                    <a:bodyPr/>
                    <a:lstStyle/>
                    <a:p>
                      <a:endParaRPr lang="en-GB" sz="1600" dirty="0"/>
                    </a:p>
                  </a:txBody>
                  <a:tcPr>
                    <a:solidFill>
                      <a:srgbClr val="B1E9F1"/>
                    </a:solidFill>
                  </a:tcPr>
                </a:tc>
                <a:tc>
                  <a:txBody>
                    <a:bodyPr/>
                    <a:lstStyle/>
                    <a:p>
                      <a:r>
                        <a:rPr lang="en-GB" sz="1600" dirty="0" smtClean="0"/>
                        <a:t>1 - Assets</a:t>
                      </a:r>
                      <a:endParaRPr lang="en-GB" sz="1600" dirty="0"/>
                    </a:p>
                  </a:txBody>
                  <a:tcPr>
                    <a:solidFill>
                      <a:srgbClr val="B1E9F1"/>
                    </a:solidFill>
                  </a:tcPr>
                </a:tc>
                <a:tc>
                  <a:txBody>
                    <a:bodyPr/>
                    <a:lstStyle/>
                    <a:p>
                      <a:r>
                        <a:rPr lang="en-GB" sz="1600" dirty="0" smtClean="0"/>
                        <a:t>2 - Current</a:t>
                      </a:r>
                      <a:endParaRPr lang="en-GB" sz="1600" dirty="0"/>
                    </a:p>
                  </a:txBody>
                  <a:tcPr>
                    <a:solidFill>
                      <a:srgbClr val="B1E9F1"/>
                    </a:solidFill>
                  </a:tcPr>
                </a:tc>
                <a:tc>
                  <a:txBody>
                    <a:bodyPr/>
                    <a:lstStyle/>
                    <a:p>
                      <a:r>
                        <a:rPr lang="en-GB" sz="1600" dirty="0" smtClean="0"/>
                        <a:t>3 - Fixed</a:t>
                      </a:r>
                      <a:endParaRPr lang="en-GB" sz="1600" dirty="0"/>
                    </a:p>
                  </a:txBody>
                  <a:tcPr>
                    <a:solidFill>
                      <a:srgbClr val="B1E9F1"/>
                    </a:solidFill>
                  </a:tcPr>
                </a:tc>
              </a:tr>
              <a:tr h="328183">
                <a:tc>
                  <a:txBody>
                    <a:bodyPr/>
                    <a:lstStyle/>
                    <a:p>
                      <a:r>
                        <a:rPr lang="en-GB" sz="1600" dirty="0" smtClean="0"/>
                        <a:t>1 – France</a:t>
                      </a:r>
                      <a:endParaRPr lang="en-GB" sz="1600" dirty="0"/>
                    </a:p>
                  </a:txBody>
                  <a:tcPr>
                    <a:solidFill>
                      <a:srgbClr val="B1E9F1"/>
                    </a:solidFill>
                  </a:tcPr>
                </a:tc>
                <a:tc>
                  <a:txBody>
                    <a:bodyPr/>
                    <a:lstStyle/>
                    <a:p>
                      <a:endParaRPr lang="en-GB" sz="1600" dirty="0">
                        <a:solidFill>
                          <a:schemeClr val="tx1"/>
                        </a:solidFill>
                      </a:endParaRPr>
                    </a:p>
                  </a:txBody>
                  <a:tcPr>
                    <a:solidFill>
                      <a:schemeClr val="accent2">
                        <a:lumMod val="20000"/>
                        <a:lumOff val="80000"/>
                      </a:schemeClr>
                    </a:solidFill>
                  </a:tcPr>
                </a:tc>
                <a:tc>
                  <a:txBody>
                    <a:bodyPr/>
                    <a:lstStyle/>
                    <a:p>
                      <a:endParaRPr lang="en-GB" sz="1600" dirty="0"/>
                    </a:p>
                  </a:txBody>
                  <a:tcPr>
                    <a:solidFill>
                      <a:schemeClr val="accent2">
                        <a:lumMod val="20000"/>
                        <a:lumOff val="80000"/>
                      </a:schemeClr>
                    </a:solidFill>
                  </a:tcPr>
                </a:tc>
                <a:tc>
                  <a:txBody>
                    <a:bodyPr/>
                    <a:lstStyle/>
                    <a:p>
                      <a:endParaRPr lang="en-GB" sz="1600" dirty="0"/>
                    </a:p>
                  </a:txBody>
                  <a:tcPr>
                    <a:solidFill>
                      <a:schemeClr val="accent2">
                        <a:lumMod val="20000"/>
                        <a:lumOff val="80000"/>
                      </a:schemeClr>
                    </a:solidFill>
                  </a:tcPr>
                </a:tc>
              </a:tr>
              <a:tr h="328183">
                <a:tc>
                  <a:txBody>
                    <a:bodyPr/>
                    <a:lstStyle/>
                    <a:p>
                      <a:r>
                        <a:rPr lang="en-GB" sz="1600" dirty="0" smtClean="0"/>
                        <a:t>2 – Germany</a:t>
                      </a:r>
                      <a:endParaRPr lang="en-GB" sz="1600" dirty="0"/>
                    </a:p>
                  </a:txBody>
                  <a:tcPr>
                    <a:solidFill>
                      <a:srgbClr val="B1E9F1"/>
                    </a:solidFill>
                  </a:tcPr>
                </a:tc>
                <a:tc>
                  <a:txBody>
                    <a:bodyPr/>
                    <a:lstStyle/>
                    <a:p>
                      <a:endParaRPr lang="en-GB" sz="1600" dirty="0">
                        <a:solidFill>
                          <a:schemeClr val="tx1"/>
                        </a:solidFill>
                      </a:endParaRPr>
                    </a:p>
                  </a:txBody>
                  <a:tcPr>
                    <a:solidFill>
                      <a:schemeClr val="accent4">
                        <a:lumMod val="20000"/>
                        <a:lumOff val="80000"/>
                      </a:schemeClr>
                    </a:solidFill>
                  </a:tcPr>
                </a:tc>
                <a:tc>
                  <a:txBody>
                    <a:bodyPr/>
                    <a:lstStyle/>
                    <a:p>
                      <a:endParaRPr lang="en-GB" sz="1600" dirty="0"/>
                    </a:p>
                  </a:txBody>
                  <a:tcPr>
                    <a:solidFill>
                      <a:schemeClr val="accent2">
                        <a:lumMod val="20000"/>
                        <a:lumOff val="80000"/>
                      </a:schemeClr>
                    </a:solidFill>
                  </a:tcPr>
                </a:tc>
                <a:tc>
                  <a:txBody>
                    <a:bodyPr/>
                    <a:lstStyle/>
                    <a:p>
                      <a:endParaRPr lang="en-GB" sz="1600" dirty="0"/>
                    </a:p>
                  </a:txBody>
                  <a:tcPr>
                    <a:solidFill>
                      <a:schemeClr val="accent4">
                        <a:lumMod val="20000"/>
                        <a:lumOff val="80000"/>
                      </a:schemeClr>
                    </a:solidFill>
                  </a:tcPr>
                </a:tc>
              </a:tr>
              <a:tr h="328183">
                <a:tc>
                  <a:txBody>
                    <a:bodyPr/>
                    <a:lstStyle/>
                    <a:p>
                      <a:r>
                        <a:rPr lang="en-GB" sz="1600" dirty="0" smtClean="0"/>
                        <a:t>3</a:t>
                      </a:r>
                      <a:r>
                        <a:rPr lang="en-GB" sz="1600" baseline="0" dirty="0" smtClean="0"/>
                        <a:t> – Spain</a:t>
                      </a:r>
                      <a:endParaRPr lang="en-GB" sz="1600" dirty="0"/>
                    </a:p>
                  </a:txBody>
                  <a:tcPr>
                    <a:solidFill>
                      <a:srgbClr val="B1E9F1"/>
                    </a:solidFill>
                  </a:tcPr>
                </a:tc>
                <a:tc>
                  <a:txBody>
                    <a:bodyPr/>
                    <a:lstStyle/>
                    <a:p>
                      <a:endParaRPr lang="en-GB" sz="1600" dirty="0">
                        <a:solidFill>
                          <a:schemeClr val="tx1"/>
                        </a:solidFill>
                      </a:endParaRPr>
                    </a:p>
                  </a:txBody>
                  <a:tcPr>
                    <a:solidFill>
                      <a:schemeClr val="accent2">
                        <a:lumMod val="20000"/>
                        <a:lumOff val="80000"/>
                      </a:schemeClr>
                    </a:solidFill>
                  </a:tcPr>
                </a:tc>
                <a:tc>
                  <a:txBody>
                    <a:bodyPr/>
                    <a:lstStyle/>
                    <a:p>
                      <a:endParaRPr lang="en-GB" sz="1600" dirty="0"/>
                    </a:p>
                  </a:txBody>
                  <a:tcPr>
                    <a:solidFill>
                      <a:schemeClr val="accent2">
                        <a:lumMod val="20000"/>
                        <a:lumOff val="80000"/>
                      </a:schemeClr>
                    </a:solidFill>
                  </a:tcPr>
                </a:tc>
                <a:tc>
                  <a:txBody>
                    <a:bodyPr/>
                    <a:lstStyle/>
                    <a:p>
                      <a:endParaRPr lang="en-GB" sz="1600" dirty="0"/>
                    </a:p>
                  </a:txBody>
                  <a:tcPr>
                    <a:solidFill>
                      <a:schemeClr val="accent2">
                        <a:lumMod val="20000"/>
                        <a:lumOff val="80000"/>
                      </a:schemeClr>
                    </a:solidFill>
                  </a:tcPr>
                </a:tc>
              </a:tr>
              <a:tr h="328183">
                <a:tc>
                  <a:txBody>
                    <a:bodyPr/>
                    <a:lstStyle/>
                    <a:p>
                      <a:r>
                        <a:rPr lang="en-GB" sz="1600" dirty="0" smtClean="0"/>
                        <a:t>4 -</a:t>
                      </a:r>
                      <a:r>
                        <a:rPr lang="en-GB" sz="1600" baseline="0" dirty="0" smtClean="0"/>
                        <a:t>  All</a:t>
                      </a:r>
                      <a:endParaRPr lang="en-GB" sz="1600" dirty="0"/>
                    </a:p>
                  </a:txBody>
                  <a:tcPr>
                    <a:solidFill>
                      <a:srgbClr val="B1E9F1"/>
                    </a:solidFill>
                  </a:tcPr>
                </a:tc>
                <a:tc>
                  <a:txBody>
                    <a:bodyPr/>
                    <a:lstStyle/>
                    <a:p>
                      <a:endParaRPr lang="en-GB" sz="1600" dirty="0">
                        <a:solidFill>
                          <a:schemeClr val="tx1"/>
                        </a:solidFill>
                      </a:endParaRPr>
                    </a:p>
                  </a:txBody>
                  <a:tcPr>
                    <a:solidFill>
                      <a:schemeClr val="accent4">
                        <a:lumMod val="20000"/>
                        <a:lumOff val="80000"/>
                      </a:schemeClr>
                    </a:solidFill>
                  </a:tcPr>
                </a:tc>
                <a:tc>
                  <a:txBody>
                    <a:bodyPr/>
                    <a:lstStyle/>
                    <a:p>
                      <a:endParaRPr lang="en-GB" sz="1600"/>
                    </a:p>
                  </a:txBody>
                  <a:tcPr>
                    <a:solidFill>
                      <a:schemeClr val="accent2">
                        <a:lumMod val="20000"/>
                        <a:lumOff val="80000"/>
                      </a:schemeClr>
                    </a:solidFill>
                  </a:tcPr>
                </a:tc>
                <a:tc>
                  <a:txBody>
                    <a:bodyPr/>
                    <a:lstStyle/>
                    <a:p>
                      <a:endParaRPr lang="en-GB" sz="1600" dirty="0"/>
                    </a:p>
                  </a:txBody>
                  <a:tcPr>
                    <a:solidFill>
                      <a:schemeClr val="accent4">
                        <a:lumMod val="20000"/>
                        <a:lumOff val="80000"/>
                      </a:schemeClr>
                    </a:solidFill>
                  </a:tcPr>
                </a:tc>
              </a:tr>
            </a:tbl>
          </a:graphicData>
        </a:graphic>
      </p:graphicFrame>
      <p:sp>
        <p:nvSpPr>
          <p:cNvPr id="16" name="Rectangle 15"/>
          <p:cNvSpPr/>
          <p:nvPr/>
        </p:nvSpPr>
        <p:spPr>
          <a:xfrm>
            <a:off x="8689635" y="1412639"/>
            <a:ext cx="1502113" cy="523220"/>
          </a:xfrm>
          <a:prstGeom prst="rect">
            <a:avLst/>
          </a:prstGeom>
        </p:spPr>
        <p:txBody>
          <a:bodyPr wrap="square">
            <a:spAutoFit/>
          </a:bodyPr>
          <a:lstStyle/>
          <a:p>
            <a:r>
              <a:rPr lang="pt-BR" sz="2800" dirty="0"/>
              <a:t>r</a:t>
            </a:r>
            <a:r>
              <a:rPr lang="pt-BR" sz="2800" dirty="0" smtClean="0"/>
              <a:t>2,r4</a:t>
            </a:r>
          </a:p>
        </p:txBody>
      </p:sp>
      <p:sp>
        <p:nvSpPr>
          <p:cNvPr id="17" name="Rectangle 16"/>
          <p:cNvSpPr/>
          <p:nvPr/>
        </p:nvSpPr>
        <p:spPr>
          <a:xfrm>
            <a:off x="472081" y="6237522"/>
            <a:ext cx="1502113" cy="523220"/>
          </a:xfrm>
          <a:prstGeom prst="rect">
            <a:avLst/>
          </a:prstGeom>
        </p:spPr>
        <p:txBody>
          <a:bodyPr wrap="square">
            <a:spAutoFit/>
          </a:bodyPr>
          <a:lstStyle/>
          <a:p>
            <a:r>
              <a:rPr lang="pt-BR" sz="2800" dirty="0"/>
              <a:t>c</a:t>
            </a:r>
            <a:r>
              <a:rPr lang="pt-BR" sz="2800" dirty="0" smtClean="0"/>
              <a:t>1,c3</a:t>
            </a:r>
          </a:p>
        </p:txBody>
      </p:sp>
      <p:sp>
        <p:nvSpPr>
          <p:cNvPr id="19" name="Rectangle 18"/>
          <p:cNvSpPr/>
          <p:nvPr/>
        </p:nvSpPr>
        <p:spPr>
          <a:xfrm>
            <a:off x="4823209" y="6165510"/>
            <a:ext cx="5368539" cy="461665"/>
          </a:xfrm>
          <a:prstGeom prst="rect">
            <a:avLst/>
          </a:prstGeom>
        </p:spPr>
        <p:txBody>
          <a:bodyPr wrap="square">
            <a:spAutoFit/>
          </a:bodyPr>
          <a:lstStyle/>
          <a:p>
            <a:pPr algn="r"/>
            <a:r>
              <a:rPr lang="pt-BR" sz="2400" dirty="0" smtClean="0"/>
              <a:t>xsum is the “sum of the intersections”</a:t>
            </a:r>
          </a:p>
        </p:txBody>
      </p:sp>
    </p:spTree>
    <p:extLst>
      <p:ext uri="{BB962C8B-B14F-4D97-AF65-F5344CB8AC3E}">
        <p14:creationId xmlns:p14="http://schemas.microsoft.com/office/powerpoint/2010/main" val="409289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500"/>
                                        <p:tgtEl>
                                          <p:spTgt spid="1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500"/>
                                        <p:tgtEl>
                                          <p:spTgt spid="15"/>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9"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Multiple-choice values (Enumerations)</a:t>
            </a:r>
            <a:endParaRPr lang="en-GB" dirty="0"/>
          </a:p>
        </p:txBody>
      </p:sp>
      <p:sp>
        <p:nvSpPr>
          <p:cNvPr id="3" name="Content Placeholder 2"/>
          <p:cNvSpPr>
            <a:spLocks noGrp="1"/>
          </p:cNvSpPr>
          <p:nvPr>
            <p:ph sz="quarter" idx="10"/>
          </p:nvPr>
        </p:nvSpPr>
        <p:spPr/>
        <p:txBody>
          <a:bodyPr/>
          <a:lstStyle/>
          <a:p>
            <a:pPr marL="342900" indent="-342900">
              <a:buFont typeface="Arial" panose="020B0604020202020204" pitchFamily="34" charset="0"/>
              <a:buChar char="•"/>
            </a:pPr>
            <a:r>
              <a:rPr lang="en-GB" dirty="0" smtClean="0"/>
              <a:t>Some table cells should be reported as one of a set of values</a:t>
            </a:r>
          </a:p>
          <a:p>
            <a:pPr marL="698500" lvl="3" indent="-342900">
              <a:buFont typeface="Arial" panose="020B0604020202020204" pitchFamily="34" charset="0"/>
              <a:buChar char="•"/>
            </a:pPr>
            <a:r>
              <a:rPr lang="en-GB" sz="1800" dirty="0"/>
              <a:t>e.g. </a:t>
            </a:r>
            <a:r>
              <a:rPr lang="en-GB" sz="1800" dirty="0" smtClean="0"/>
              <a:t>“Group </a:t>
            </a:r>
            <a:r>
              <a:rPr lang="en-GB" sz="1800" dirty="0"/>
              <a:t>structure </a:t>
            </a:r>
            <a:r>
              <a:rPr lang="en-GB" sz="1800" dirty="0" smtClean="0"/>
              <a:t>relationship” = “Associates” or “Joint ventures” or “Subsidiaries”)</a:t>
            </a:r>
          </a:p>
          <a:p>
            <a:pPr lvl="3" indent="0">
              <a:buNone/>
            </a:pPr>
            <a:endParaRPr lang="en-GB" sz="1800" dirty="0" smtClean="0"/>
          </a:p>
          <a:p>
            <a:pPr lvl="3" indent="0">
              <a:buNone/>
            </a:pPr>
            <a:endParaRPr lang="en-GB" sz="2400" b="1" dirty="0" smtClean="0">
              <a:solidFill>
                <a:schemeClr val="accent1"/>
              </a:solidFill>
            </a:endParaRPr>
          </a:p>
          <a:p>
            <a:pPr lvl="3" indent="0">
              <a:buNone/>
            </a:pPr>
            <a:r>
              <a:rPr lang="en-GB" sz="2400" b="1" dirty="0" smtClean="0">
                <a:solidFill>
                  <a:schemeClr val="accent1"/>
                </a:solidFill>
              </a:rPr>
              <a:t>IN XBRL</a:t>
            </a:r>
            <a:endParaRPr lang="en-GB" sz="2400" b="1" dirty="0">
              <a:solidFill>
                <a:schemeClr val="accent1"/>
              </a:solidFill>
            </a:endParaRPr>
          </a:p>
          <a:p>
            <a:pPr lvl="3" indent="0">
              <a:buNone/>
            </a:pPr>
            <a:endParaRPr lang="en-GB" sz="1800" dirty="0"/>
          </a:p>
          <a:p>
            <a:pPr marL="342900" indent="-342900">
              <a:buFont typeface="Arial" panose="020B0604020202020204" pitchFamily="34" charset="0"/>
              <a:buChar char="•"/>
            </a:pPr>
            <a:r>
              <a:rPr lang="en-GB" dirty="0" smtClean="0"/>
              <a:t>Values listed as domain members</a:t>
            </a:r>
          </a:p>
          <a:p>
            <a:pPr marL="342900" indent="-342900">
              <a:buFont typeface="Arial" panose="020B0604020202020204" pitchFamily="34" charset="0"/>
              <a:buChar char="•"/>
            </a:pPr>
            <a:endParaRPr lang="en-GB" dirty="0" smtClean="0"/>
          </a:p>
          <a:p>
            <a:pPr marL="342900" indent="-342900">
              <a:buFont typeface="Arial" panose="020B0604020202020204" pitchFamily="34" charset="0"/>
              <a:buChar char="•"/>
            </a:pPr>
            <a:r>
              <a:rPr lang="en-GB" dirty="0" smtClean="0"/>
              <a:t>Metrics implemented with “</a:t>
            </a:r>
            <a:r>
              <a:rPr lang="en-GB" dirty="0" err="1" smtClean="0"/>
              <a:t>QNameItem</a:t>
            </a:r>
            <a:r>
              <a:rPr lang="en-GB" dirty="0" smtClean="0"/>
              <a:t>” </a:t>
            </a:r>
            <a:r>
              <a:rPr lang="en-GB" dirty="0" err="1" smtClean="0"/>
              <a:t>datatype</a:t>
            </a:r>
            <a:endParaRPr lang="en-GB" dirty="0" smtClean="0"/>
          </a:p>
          <a:p>
            <a:pPr marL="342900" indent="-342900">
              <a:buFont typeface="Arial" panose="020B0604020202020204" pitchFamily="34" charset="0"/>
              <a:buChar char="•"/>
            </a:pPr>
            <a:endParaRPr lang="en-GB" dirty="0"/>
          </a:p>
          <a:p>
            <a:pPr marL="0" lvl="1" indent="0">
              <a:spcAft>
                <a:spcPts val="400"/>
              </a:spcAft>
            </a:pPr>
            <a:r>
              <a:rPr lang="en-GB" dirty="0" smtClean="0"/>
              <a:t>e.g. &lt;eba_met:ei316 </a:t>
            </a:r>
            <a:r>
              <a:rPr lang="en-GB" dirty="0" err="1"/>
              <a:t>contextRef</a:t>
            </a:r>
            <a:r>
              <a:rPr lang="en-GB" dirty="0"/>
              <a:t>="c2"&gt;</a:t>
            </a:r>
            <a:r>
              <a:rPr lang="en-GB" dirty="0" smtClean="0"/>
              <a:t>eba_ZZ:x27&lt;/eba_met:ei316&gt;</a:t>
            </a:r>
            <a:endParaRPr lang="en-GB" dirty="0"/>
          </a:p>
          <a:p>
            <a:pPr marL="342900" indent="-342900">
              <a:buFont typeface="Arial" panose="020B0604020202020204" pitchFamily="34" charset="0"/>
              <a:buChar char="•"/>
            </a:pPr>
            <a:endParaRPr lang="en-GB" dirty="0" smtClean="0"/>
          </a:p>
          <a:p>
            <a:pPr marL="342900" indent="-342900">
              <a:buFont typeface="Arial" panose="020B0604020202020204" pitchFamily="34" charset="0"/>
              <a:buChar char="•"/>
            </a:pPr>
            <a:endParaRPr lang="en-GB" dirty="0" smtClean="0"/>
          </a:p>
        </p:txBody>
      </p:sp>
    </p:spTree>
    <p:extLst>
      <p:ext uri="{BB962C8B-B14F-4D97-AF65-F5344CB8AC3E}">
        <p14:creationId xmlns:p14="http://schemas.microsoft.com/office/powerpoint/2010/main" val="311069944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Enumerations in XBRL</a:t>
            </a:r>
            <a:endParaRPr lang="en-GB" dirty="0"/>
          </a:p>
        </p:txBody>
      </p:sp>
      <p:sp>
        <p:nvSpPr>
          <p:cNvPr id="3" name="Content Placeholder 2"/>
          <p:cNvSpPr>
            <a:spLocks noGrp="1"/>
          </p:cNvSpPr>
          <p:nvPr>
            <p:ph sz="quarter" idx="10"/>
          </p:nvPr>
        </p:nvSpPr>
        <p:spPr/>
        <p:txBody>
          <a:bodyPr/>
          <a:lstStyle/>
          <a:p>
            <a:pPr marL="342900" indent="-342900">
              <a:buFont typeface="Arial" panose="020B0604020202020204" pitchFamily="34" charset="0"/>
              <a:buChar char="•"/>
            </a:pPr>
            <a:r>
              <a:rPr lang="en-GB" dirty="0" smtClean="0"/>
              <a:t>XBRL does not (yet) have a standard mechanism to indicate which values are allowed</a:t>
            </a:r>
          </a:p>
          <a:p>
            <a:pPr marL="342900" indent="-342900">
              <a:buFont typeface="Arial" panose="020B0604020202020204" pitchFamily="34" charset="0"/>
              <a:buChar char="•"/>
            </a:pPr>
            <a:endParaRPr lang="en-GB" dirty="0" smtClean="0"/>
          </a:p>
          <a:p>
            <a:pPr marL="342900" indent="-342900">
              <a:buFont typeface="Arial" panose="020B0604020202020204" pitchFamily="34" charset="0"/>
              <a:buChar char="•"/>
            </a:pPr>
            <a:r>
              <a:rPr lang="en-GB" dirty="0" smtClean="0"/>
              <a:t>We have used :</a:t>
            </a:r>
          </a:p>
          <a:p>
            <a:pPr marL="525463" lvl="2" indent="-342900">
              <a:buFont typeface="Arial" panose="020B0604020202020204" pitchFamily="34" charset="0"/>
              <a:buChar char="•"/>
            </a:pPr>
            <a:r>
              <a:rPr lang="en-GB" b="1" dirty="0" smtClean="0">
                <a:solidFill>
                  <a:schemeClr val="accent1"/>
                </a:solidFill>
              </a:rPr>
              <a:t>Modelling - Custom </a:t>
            </a:r>
            <a:r>
              <a:rPr lang="en-GB" b="1" dirty="0">
                <a:solidFill>
                  <a:schemeClr val="accent1"/>
                </a:solidFill>
              </a:rPr>
              <a:t>annotation on metric to link to allowed values</a:t>
            </a:r>
          </a:p>
          <a:p>
            <a:pPr marL="698500" lvl="3" indent="-342900">
              <a:buFont typeface="Arial" panose="020B0604020202020204" pitchFamily="34" charset="0"/>
              <a:buChar char="•"/>
            </a:pPr>
            <a:r>
              <a:rPr lang="en-GB" sz="1800" dirty="0" smtClean="0"/>
              <a:t>e.g</a:t>
            </a:r>
            <a:r>
              <a:rPr lang="en-GB" sz="1800" dirty="0"/>
              <a:t>. </a:t>
            </a:r>
            <a:r>
              <a:rPr lang="en-GB" sz="1800" dirty="0" err="1"/>
              <a:t>model:domain</a:t>
            </a:r>
            <a:r>
              <a:rPr lang="en-GB" sz="1800" dirty="0"/>
              <a:t>="</a:t>
            </a:r>
            <a:r>
              <a:rPr lang="en-GB" sz="1800" dirty="0" err="1"/>
              <a:t>eba_exp:RP</a:t>
            </a:r>
            <a:r>
              <a:rPr lang="en-GB" sz="1800" dirty="0"/>
              <a:t>" </a:t>
            </a:r>
            <a:r>
              <a:rPr lang="en-GB" sz="1800" dirty="0" err="1"/>
              <a:t>model:hierarchy</a:t>
            </a:r>
            <a:r>
              <a:rPr lang="en-GB" sz="1800" dirty="0"/>
              <a:t>=http://www.eba.europa.eu/</a:t>
            </a:r>
            <a:r>
              <a:rPr lang="en-GB" sz="1800" dirty="0" err="1"/>
              <a:t>xbrl</a:t>
            </a:r>
            <a:r>
              <a:rPr lang="en-GB" sz="1800" dirty="0"/>
              <a:t>/</a:t>
            </a:r>
            <a:r>
              <a:rPr lang="en-GB" sz="1800" dirty="0" err="1"/>
              <a:t>crr</a:t>
            </a:r>
            <a:r>
              <a:rPr lang="en-GB" sz="1800" dirty="0"/>
              <a:t>/role/</a:t>
            </a:r>
            <a:r>
              <a:rPr lang="en-GB" sz="1800" dirty="0" err="1"/>
              <a:t>dict</a:t>
            </a:r>
            <a:r>
              <a:rPr lang="en-GB" sz="1800" dirty="0"/>
              <a:t>/</a:t>
            </a:r>
            <a:r>
              <a:rPr lang="en-GB" sz="1800" dirty="0" err="1"/>
              <a:t>dom</a:t>
            </a:r>
            <a:r>
              <a:rPr lang="en-GB" sz="1800" dirty="0"/>
              <a:t>/RP/RP2</a:t>
            </a:r>
            <a:r>
              <a:rPr lang="en-GB" sz="1800" dirty="0" smtClean="0"/>
              <a:t>”</a:t>
            </a:r>
          </a:p>
          <a:p>
            <a:pPr marL="698500" lvl="3" indent="-342900">
              <a:buFont typeface="Arial" panose="020B0604020202020204" pitchFamily="34" charset="0"/>
              <a:buChar char="•"/>
            </a:pPr>
            <a:endParaRPr lang="en-GB" sz="1800" dirty="0"/>
          </a:p>
          <a:p>
            <a:pPr marL="525463" lvl="2" indent="-342900">
              <a:buFont typeface="Arial" panose="020B0604020202020204" pitchFamily="34" charset="0"/>
              <a:buChar char="•"/>
            </a:pPr>
            <a:r>
              <a:rPr lang="en-GB" b="1" dirty="0" smtClean="0">
                <a:solidFill>
                  <a:schemeClr val="accent1"/>
                </a:solidFill>
              </a:rPr>
              <a:t>Checking - XBRL </a:t>
            </a:r>
            <a:r>
              <a:rPr lang="en-GB" b="1" dirty="0">
                <a:solidFill>
                  <a:schemeClr val="accent1"/>
                </a:solidFill>
              </a:rPr>
              <a:t>formulae </a:t>
            </a:r>
            <a:r>
              <a:rPr lang="en-GB" b="1" dirty="0" smtClean="0">
                <a:solidFill>
                  <a:schemeClr val="accent1"/>
                </a:solidFill>
              </a:rPr>
              <a:t>to check only </a:t>
            </a:r>
            <a:r>
              <a:rPr lang="en-GB" b="1" dirty="0">
                <a:solidFill>
                  <a:schemeClr val="accent1"/>
                </a:solidFill>
              </a:rPr>
              <a:t>permitted values used</a:t>
            </a:r>
          </a:p>
          <a:p>
            <a:pPr marL="698500" lvl="4" indent="-342900">
              <a:spcAft>
                <a:spcPts val="400"/>
              </a:spcAft>
              <a:buFont typeface="Arial" panose="020B0604020202020204" pitchFamily="34" charset="0"/>
              <a:buChar char="•"/>
            </a:pPr>
            <a:r>
              <a:rPr lang="en-GB" sz="1800" dirty="0"/>
              <a:t>E.g. $a = </a:t>
            </a:r>
            <a:r>
              <a:rPr lang="en-GB" sz="1800" dirty="0" smtClean="0"/>
              <a:t>(</a:t>
            </a:r>
            <a:r>
              <a:rPr lang="en-GB" sz="1800" dirty="0" err="1" smtClean="0"/>
              <a:t>xs:QName</a:t>
            </a:r>
            <a:r>
              <a:rPr lang="en-GB" sz="1800" dirty="0" smtClean="0"/>
              <a:t>(‘eba_RP:x11’), </a:t>
            </a:r>
            <a:r>
              <a:rPr lang="en-GB" sz="1800" dirty="0" err="1" smtClean="0"/>
              <a:t>xs:Qname</a:t>
            </a:r>
            <a:r>
              <a:rPr lang="en-GB" sz="1800" dirty="0" smtClean="0"/>
              <a:t>(’eba_RP:x3’), </a:t>
            </a:r>
            <a:r>
              <a:rPr lang="en-GB" sz="1800" dirty="0" err="1" smtClean="0"/>
              <a:t>xs:Qname</a:t>
            </a:r>
            <a:r>
              <a:rPr lang="en-GB" sz="1800" dirty="0" smtClean="0"/>
              <a:t>(’eba_RP:x1’))</a:t>
            </a:r>
            <a:endParaRPr lang="en-GB" sz="1800" dirty="0"/>
          </a:p>
        </p:txBody>
      </p:sp>
    </p:spTree>
    <p:extLst>
      <p:ext uri="{BB962C8B-B14F-4D97-AF65-F5344CB8AC3E}">
        <p14:creationId xmlns:p14="http://schemas.microsoft.com/office/powerpoint/2010/main" val="372966050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Enumerations</a:t>
            </a:r>
            <a:endParaRPr lang="en-GB" dirty="0"/>
          </a:p>
        </p:txBody>
      </p:sp>
      <p:sp>
        <p:nvSpPr>
          <p:cNvPr id="3" name="Content Placeholder 2"/>
          <p:cNvSpPr>
            <a:spLocks noGrp="1"/>
          </p:cNvSpPr>
          <p:nvPr>
            <p:ph sz="quarter" idx="10"/>
          </p:nvPr>
        </p:nvSpPr>
        <p:spPr/>
        <p:txBody>
          <a:bodyPr/>
          <a:lstStyle/>
          <a:p>
            <a:r>
              <a:rPr lang="en-GB" dirty="0" smtClean="0"/>
              <a:t>XBRL representation</a:t>
            </a:r>
          </a:p>
          <a:p>
            <a:pPr marL="520700" lvl="2" indent="-342900">
              <a:buFont typeface="Arial" panose="020B0604020202020204" pitchFamily="34" charset="0"/>
              <a:buChar char="•"/>
            </a:pPr>
            <a:r>
              <a:rPr lang="en-GB" dirty="0" smtClean="0"/>
              <a:t>“eba_ZZ:x27” is not very helpful…</a:t>
            </a:r>
          </a:p>
          <a:p>
            <a:pPr lvl="1"/>
            <a:endParaRPr lang="en-GB" dirty="0" smtClean="0"/>
          </a:p>
          <a:p>
            <a:r>
              <a:rPr lang="en-GB" dirty="0" smtClean="0"/>
              <a:t>Opportunity for tool developers</a:t>
            </a:r>
          </a:p>
          <a:p>
            <a:pPr marL="520700" lvl="2" indent="-342900">
              <a:buFont typeface="Arial" panose="020B0604020202020204" pitchFamily="34" charset="0"/>
              <a:buChar char="•"/>
            </a:pPr>
            <a:r>
              <a:rPr lang="en-GB" dirty="0" smtClean="0"/>
              <a:t>Utilise the EBA metadata to show textual labels, provide drop down lists etc.</a:t>
            </a:r>
          </a:p>
          <a:p>
            <a:pPr marL="520700" lvl="2" indent="-342900">
              <a:buFont typeface="Arial" panose="020B0604020202020204" pitchFamily="34" charset="0"/>
              <a:buChar char="•"/>
            </a:pPr>
            <a:r>
              <a:rPr lang="en-GB" dirty="0" smtClean="0"/>
              <a:t>E.g. “I - Institutions”, ”U – Unregulated financial entities”</a:t>
            </a:r>
          </a:p>
          <a:p>
            <a:endParaRPr lang="en-GB" dirty="0" smtClean="0"/>
          </a:p>
          <a:p>
            <a:r>
              <a:rPr lang="en-GB" dirty="0" smtClean="0"/>
              <a:t>Future direction</a:t>
            </a:r>
          </a:p>
          <a:p>
            <a:pPr marL="520700" lvl="2" indent="-342900">
              <a:buFont typeface="Arial" panose="020B0604020202020204" pitchFamily="34" charset="0"/>
              <a:buChar char="•"/>
            </a:pPr>
            <a:r>
              <a:rPr lang="en-GB" dirty="0" smtClean="0"/>
              <a:t>XBRL standards in this area are being designed</a:t>
            </a:r>
          </a:p>
          <a:p>
            <a:pPr marL="520700" lvl="2" indent="-342900">
              <a:buFont typeface="Arial" panose="020B0604020202020204" pitchFamily="34" charset="0"/>
              <a:buChar char="•"/>
            </a:pPr>
            <a:r>
              <a:rPr lang="en-GB" dirty="0" smtClean="0"/>
              <a:t>Will likely adopt them when they are finalised</a:t>
            </a:r>
          </a:p>
          <a:p>
            <a:pPr marL="520700" lvl="2" indent="-342900">
              <a:buFont typeface="Arial" panose="020B0604020202020204" pitchFamily="34" charset="0"/>
              <a:buChar char="•"/>
            </a:pPr>
            <a:r>
              <a:rPr lang="en-GB" dirty="0" smtClean="0"/>
              <a:t>In parallel with existing mechanism if at all possible</a:t>
            </a:r>
          </a:p>
        </p:txBody>
      </p:sp>
    </p:spTree>
    <p:extLst>
      <p:ext uri="{BB962C8B-B14F-4D97-AF65-F5344CB8AC3E}">
        <p14:creationId xmlns:p14="http://schemas.microsoft.com/office/powerpoint/2010/main" val="31227794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DPM Table descriptions</a:t>
            </a:r>
            <a:endParaRPr lang="en-GB" dirty="0"/>
          </a:p>
        </p:txBody>
      </p:sp>
      <p:sp>
        <p:nvSpPr>
          <p:cNvPr id="3" name="Content Placeholder 2"/>
          <p:cNvSpPr>
            <a:spLocks noGrp="1"/>
          </p:cNvSpPr>
          <p:nvPr>
            <p:ph sz="quarter" idx="10"/>
          </p:nvPr>
        </p:nvSpPr>
        <p:spPr/>
        <p:txBody>
          <a:bodyPr/>
          <a:lstStyle/>
          <a:p>
            <a:endParaRPr lang="en-GB" dirty="0" smtClean="0"/>
          </a:p>
          <a:p>
            <a:endParaRPr lang="en-GB" dirty="0"/>
          </a:p>
        </p:txBody>
      </p:sp>
      <p:pic>
        <p:nvPicPr>
          <p:cNvPr id="307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4500" y="1046162"/>
            <a:ext cx="9791700" cy="57043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6270298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Representation of rules</a:t>
            </a:r>
            <a:endParaRPr lang="en-GB" dirty="0"/>
          </a:p>
        </p:txBody>
      </p:sp>
      <p:sp>
        <p:nvSpPr>
          <p:cNvPr id="3" name="Content Placeholder 2"/>
          <p:cNvSpPr>
            <a:spLocks noGrp="1"/>
          </p:cNvSpPr>
          <p:nvPr>
            <p:ph sz="quarter" idx="10"/>
          </p:nvPr>
        </p:nvSpPr>
        <p:spPr/>
        <p:txBody>
          <a:bodyPr/>
          <a:lstStyle/>
          <a:p>
            <a:r>
              <a:rPr lang="en-GB" dirty="0" smtClean="0"/>
              <a:t>(Same) Rules expressed in three formats:</a:t>
            </a:r>
          </a:p>
          <a:p>
            <a:endParaRPr lang="en-GB" dirty="0"/>
          </a:p>
          <a:p>
            <a:r>
              <a:rPr lang="en-GB" dirty="0" smtClean="0">
                <a:solidFill>
                  <a:schemeClr val="accent3"/>
                </a:solidFill>
              </a:rPr>
              <a:t>Plain text 	– ITS Annex XV	– </a:t>
            </a:r>
            <a:r>
              <a:rPr lang="en-GB" dirty="0" err="1" smtClean="0">
                <a:solidFill>
                  <a:schemeClr val="accent3"/>
                </a:solidFill>
              </a:rPr>
              <a:t>Spreadsheet</a:t>
            </a:r>
            <a:endParaRPr lang="en-GB" dirty="0" smtClean="0">
              <a:solidFill>
                <a:schemeClr val="accent3"/>
              </a:solidFill>
            </a:endParaRPr>
          </a:p>
          <a:p>
            <a:endParaRPr lang="en-GB" dirty="0" smtClean="0"/>
          </a:p>
          <a:p>
            <a:r>
              <a:rPr lang="en-GB" dirty="0" smtClean="0"/>
              <a:t>Structured 	– DPM			– Database</a:t>
            </a:r>
          </a:p>
          <a:p>
            <a:r>
              <a:rPr lang="en-GB" dirty="0" smtClean="0"/>
              <a:t>		</a:t>
            </a:r>
          </a:p>
          <a:p>
            <a:r>
              <a:rPr lang="en-GB" dirty="0" smtClean="0">
                <a:solidFill>
                  <a:schemeClr val="accent5"/>
                </a:solidFill>
              </a:rPr>
              <a:t>Formal	– Taxonomy		– XBRL</a:t>
            </a:r>
            <a:endParaRPr lang="en-GB" dirty="0">
              <a:solidFill>
                <a:schemeClr val="accent5"/>
              </a:solidFill>
            </a:endParaRPr>
          </a:p>
        </p:txBody>
      </p:sp>
    </p:spTree>
    <p:extLst>
      <p:ext uri="{BB962C8B-B14F-4D97-AF65-F5344CB8AC3E}">
        <p14:creationId xmlns:p14="http://schemas.microsoft.com/office/powerpoint/2010/main" val="88057521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Representations – Rule </a:t>
            </a:r>
            <a:r>
              <a:rPr lang="en-GB" dirty="0" err="1" smtClean="0"/>
              <a:t>Spreadsheet</a:t>
            </a:r>
            <a:r>
              <a:rPr lang="en-GB" dirty="0" smtClean="0"/>
              <a:t> (Annex XV)</a:t>
            </a:r>
            <a:endParaRPr lang="en-GB" dirty="0"/>
          </a:p>
        </p:txBody>
      </p:sp>
      <p:pic>
        <p:nvPicPr>
          <p:cNvPr id="2049"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2838" y="1730968"/>
            <a:ext cx="9886950" cy="3876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7361519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Representations – Rule </a:t>
            </a:r>
            <a:r>
              <a:rPr lang="en-GB" dirty="0" err="1" smtClean="0"/>
              <a:t>Spreadsheet</a:t>
            </a:r>
            <a:r>
              <a:rPr lang="en-GB" dirty="0" smtClean="0"/>
              <a:t> (Annex XV)</a:t>
            </a:r>
            <a:endParaRPr lang="en-GB" dirty="0"/>
          </a:p>
        </p:txBody>
      </p:sp>
      <p:sp>
        <p:nvSpPr>
          <p:cNvPr id="3" name="Content Placeholder 2"/>
          <p:cNvSpPr>
            <a:spLocks noGrp="1"/>
          </p:cNvSpPr>
          <p:nvPr>
            <p:ph sz="quarter" idx="10"/>
          </p:nvPr>
        </p:nvSpPr>
        <p:spPr/>
        <p:txBody>
          <a:bodyPr/>
          <a:lstStyle/>
          <a:p>
            <a:pPr marL="342900" indent="-342900">
              <a:buFont typeface="Arial" panose="020B0604020202020204" pitchFamily="34" charset="0"/>
              <a:buChar char="•"/>
            </a:pPr>
            <a:r>
              <a:rPr lang="en-GB" dirty="0" smtClean="0"/>
              <a:t>Primary format for specification and review by business experts</a:t>
            </a:r>
          </a:p>
          <a:p>
            <a:pPr marL="525463" lvl="2" indent="-342900">
              <a:buFont typeface="Arial" panose="020B0604020202020204" pitchFamily="34" charset="0"/>
              <a:buChar char="•"/>
            </a:pPr>
            <a:r>
              <a:rPr lang="en-GB" dirty="0" smtClean="0"/>
              <a:t>Custom syntax, looks a bit like Excel formulae</a:t>
            </a:r>
          </a:p>
          <a:p>
            <a:pPr marL="525463" lvl="2" indent="-342900">
              <a:buFont typeface="Arial" panose="020B0604020202020204" pitchFamily="34" charset="0"/>
              <a:buChar char="•"/>
            </a:pPr>
            <a:endParaRPr lang="en-GB" dirty="0" smtClean="0"/>
          </a:p>
          <a:p>
            <a:pPr marL="342900" indent="-342900">
              <a:buFont typeface="Arial" panose="020B0604020202020204" pitchFamily="34" charset="0"/>
              <a:buChar char="•"/>
            </a:pPr>
            <a:r>
              <a:rPr lang="en-GB" dirty="0" smtClean="0"/>
              <a:t>Will </a:t>
            </a:r>
            <a:r>
              <a:rPr lang="en-GB" dirty="0"/>
              <a:t>be </a:t>
            </a:r>
            <a:r>
              <a:rPr lang="en-GB" dirty="0" smtClean="0"/>
              <a:t>the best </a:t>
            </a:r>
            <a:r>
              <a:rPr lang="en-GB" dirty="0"/>
              <a:t>input </a:t>
            </a:r>
            <a:r>
              <a:rPr lang="en-GB" dirty="0" smtClean="0"/>
              <a:t>for many custom implementations.</a:t>
            </a:r>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r>
              <a:rPr lang="en-GB" dirty="0"/>
              <a:t>I</a:t>
            </a:r>
            <a:r>
              <a:rPr lang="en-GB" dirty="0" smtClean="0"/>
              <a:t>ncludes some rules that are not mapped into DPM/XBRL</a:t>
            </a:r>
          </a:p>
          <a:p>
            <a:pPr marL="525463" lvl="2" indent="-342900">
              <a:buFont typeface="Arial" panose="020B0604020202020204" pitchFamily="34" charset="0"/>
              <a:buChar char="•"/>
            </a:pPr>
            <a:r>
              <a:rPr lang="en-GB" dirty="0" smtClean="0"/>
              <a:t>these should be handled by NSA systems/processes.</a:t>
            </a:r>
          </a:p>
          <a:p>
            <a:pPr marL="525463" lvl="2" indent="-342900">
              <a:buFont typeface="Arial" panose="020B0604020202020204" pitchFamily="34" charset="0"/>
              <a:buChar char="•"/>
            </a:pPr>
            <a:endParaRPr lang="en-GB" dirty="0"/>
          </a:p>
          <a:p>
            <a:pPr marL="342900" indent="-342900">
              <a:buFont typeface="Arial" panose="020B0604020202020204" pitchFamily="34" charset="0"/>
              <a:buChar char="•"/>
            </a:pPr>
            <a:r>
              <a:rPr lang="en-GB" dirty="0" smtClean="0"/>
              <a:t>Each rule has a unique ID that links it to the DPM and XBRL representations </a:t>
            </a:r>
            <a:endParaRPr lang="en-GB" dirty="0"/>
          </a:p>
        </p:txBody>
      </p:sp>
    </p:spTree>
    <p:extLst>
      <p:ext uri="{BB962C8B-B14F-4D97-AF65-F5344CB8AC3E}">
        <p14:creationId xmlns:p14="http://schemas.microsoft.com/office/powerpoint/2010/main" val="419291495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From spreadsheet rules to the XBRL</a:t>
            </a:r>
            <a:endParaRPr lang="en-GB" dirty="0"/>
          </a:p>
        </p:txBody>
      </p:sp>
      <p:sp>
        <p:nvSpPr>
          <p:cNvPr id="3" name="Content Placeholder 2"/>
          <p:cNvSpPr>
            <a:spLocks noGrp="1"/>
          </p:cNvSpPr>
          <p:nvPr>
            <p:ph sz="quarter" idx="10"/>
          </p:nvPr>
        </p:nvSpPr>
        <p:spPr/>
        <p:txBody>
          <a:bodyPr/>
          <a:lstStyle/>
          <a:p>
            <a:r>
              <a:rPr lang="en-GB" dirty="0" smtClean="0"/>
              <a:t>Spreadsheet </a:t>
            </a:r>
            <a:r>
              <a:rPr lang="en-GB" dirty="0" smtClean="0">
                <a:sym typeface="Wingdings" panose="05000000000000000000" pitchFamily="2" charset="2"/>
              </a:rPr>
              <a:t> DPM Database </a:t>
            </a:r>
          </a:p>
          <a:p>
            <a:pPr marL="989013" lvl="1" indent="-984250"/>
            <a:r>
              <a:rPr lang="en-GB" dirty="0" smtClean="0">
                <a:sym typeface="Wingdings" panose="05000000000000000000" pitchFamily="2" charset="2"/>
              </a:rPr>
              <a:t>	Decompose rule, adding structure and relations to rest of DPM model</a:t>
            </a:r>
          </a:p>
          <a:p>
            <a:endParaRPr lang="en-GB" dirty="0">
              <a:sym typeface="Wingdings" panose="05000000000000000000" pitchFamily="2" charset="2"/>
            </a:endParaRPr>
          </a:p>
          <a:p>
            <a:r>
              <a:rPr lang="en-GB" dirty="0" smtClean="0">
                <a:sym typeface="Wingdings" panose="05000000000000000000" pitchFamily="2" charset="2"/>
              </a:rPr>
              <a:t>DPM Database  XBRL</a:t>
            </a:r>
          </a:p>
          <a:p>
            <a:pPr lvl="1"/>
            <a:r>
              <a:rPr lang="en-GB" dirty="0" smtClean="0">
                <a:sym typeface="Wingdings" panose="05000000000000000000" pitchFamily="2" charset="2"/>
              </a:rPr>
              <a:t>		Express in XBRL technical syntax</a:t>
            </a:r>
            <a:endParaRPr lang="en-GB" dirty="0"/>
          </a:p>
        </p:txBody>
      </p:sp>
    </p:spTree>
    <p:extLst>
      <p:ext uri="{BB962C8B-B14F-4D97-AF65-F5344CB8AC3E}">
        <p14:creationId xmlns:p14="http://schemas.microsoft.com/office/powerpoint/2010/main" val="400099914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Representation – Database </a:t>
            </a:r>
            <a:r>
              <a:rPr lang="en-GB" dirty="0" smtClean="0">
                <a:sym typeface="Wingdings" panose="05000000000000000000" pitchFamily="2" charset="2"/>
              </a:rPr>
              <a:t></a:t>
            </a:r>
            <a:r>
              <a:rPr lang="en-GB" dirty="0" smtClean="0"/>
              <a:t> XBRL</a:t>
            </a:r>
            <a:endParaRPr lang="en-GB" dirty="0"/>
          </a:p>
        </p:txBody>
      </p:sp>
      <p:sp>
        <p:nvSpPr>
          <p:cNvPr id="3" name="Content Placeholder 2"/>
          <p:cNvSpPr>
            <a:spLocks noGrp="1"/>
          </p:cNvSpPr>
          <p:nvPr>
            <p:ph sz="quarter" idx="10"/>
          </p:nvPr>
        </p:nvSpPr>
        <p:spPr>
          <a:xfrm>
            <a:off x="4109775" y="1218257"/>
            <a:ext cx="6135409" cy="5062538"/>
          </a:xfrm>
        </p:spPr>
        <p:txBody>
          <a:bodyPr/>
          <a:lstStyle/>
          <a:p>
            <a:pPr lvl="1"/>
            <a:r>
              <a:rPr lang="en-GB" dirty="0" smtClean="0"/>
              <a:t>Identifies with which modules the rules is associated (linked by).</a:t>
            </a:r>
          </a:p>
          <a:p>
            <a:pPr lvl="1"/>
            <a:endParaRPr lang="en-GB" dirty="0"/>
          </a:p>
          <a:p>
            <a:pPr lvl="1"/>
            <a:r>
              <a:rPr lang="en-GB" dirty="0" smtClean="0"/>
              <a:t>Rules for common table sets are grouped into assertion sets.</a:t>
            </a:r>
          </a:p>
          <a:p>
            <a:pPr lvl="1"/>
            <a:endParaRPr lang="en-GB" dirty="0" smtClean="0"/>
          </a:p>
          <a:p>
            <a:pPr lvl="1"/>
            <a:r>
              <a:rPr lang="en-GB" dirty="0" smtClean="0"/>
              <a:t>Each rule </a:t>
            </a:r>
            <a:r>
              <a:rPr lang="en-GB" dirty="0"/>
              <a:t>has preconditions based on filing </a:t>
            </a:r>
            <a:r>
              <a:rPr lang="en-GB" dirty="0" smtClean="0"/>
              <a:t>indicators for required tables.</a:t>
            </a:r>
          </a:p>
          <a:p>
            <a:pPr lvl="1"/>
            <a:endParaRPr lang="en-GB" dirty="0" smtClean="0"/>
          </a:p>
          <a:p>
            <a:pPr lvl="1"/>
            <a:r>
              <a:rPr lang="en-GB" dirty="0" smtClean="0"/>
              <a:t>“Table based formula” from spreadsheet </a:t>
            </a:r>
            <a:r>
              <a:rPr lang="en-GB" dirty="0" smtClean="0">
                <a:sym typeface="Wingdings" panose="05000000000000000000" pitchFamily="2" charset="2"/>
              </a:rPr>
              <a:t> </a:t>
            </a:r>
            <a:r>
              <a:rPr lang="en-GB" dirty="0" smtClean="0"/>
              <a:t>“</a:t>
            </a:r>
            <a:r>
              <a:rPr lang="en-GB" dirty="0" err="1" smtClean="0"/>
              <a:t>LogicalExpression</a:t>
            </a:r>
            <a:r>
              <a:rPr lang="en-GB" dirty="0" smtClean="0"/>
              <a:t>”,the </a:t>
            </a:r>
            <a:r>
              <a:rPr lang="en-GB" dirty="0" err="1" smtClean="0"/>
              <a:t>XPath</a:t>
            </a:r>
            <a:r>
              <a:rPr lang="en-GB" dirty="0" smtClean="0"/>
              <a:t> expression used in XBRL. </a:t>
            </a:r>
          </a:p>
          <a:p>
            <a:pPr lvl="1"/>
            <a:endParaRPr lang="en-GB" dirty="0" smtClean="0"/>
          </a:p>
          <a:p>
            <a:pPr lvl="1"/>
            <a:r>
              <a:rPr lang="en-GB" dirty="0" smtClean="0"/>
              <a:t>Rule has filters to restrict evaluations to these ordinates.  </a:t>
            </a:r>
            <a:endParaRPr lang="en-GB"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953" y="1262744"/>
            <a:ext cx="3990856" cy="54283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7429649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Representations – </a:t>
            </a:r>
            <a:r>
              <a:rPr lang="en-GB" dirty="0" smtClean="0"/>
              <a:t>Variables</a:t>
            </a:r>
            <a:endParaRPr lang="en-GB" dirty="0"/>
          </a:p>
        </p:txBody>
      </p:sp>
      <p:sp>
        <p:nvSpPr>
          <p:cNvPr id="3" name="Content Placeholder 2"/>
          <p:cNvSpPr>
            <a:spLocks noGrp="1"/>
          </p:cNvSpPr>
          <p:nvPr>
            <p:ph sz="quarter" idx="10"/>
          </p:nvPr>
        </p:nvSpPr>
        <p:spPr>
          <a:xfrm>
            <a:off x="3460217" y="1233714"/>
            <a:ext cx="7019097" cy="5486399"/>
          </a:xfrm>
        </p:spPr>
        <p:txBody>
          <a:bodyPr/>
          <a:lstStyle/>
          <a:p>
            <a:pPr lvl="1"/>
            <a:r>
              <a:rPr lang="pt-BR" sz="2000" dirty="0"/>
              <a:t>{C 45.01, r150, c030, s001} </a:t>
            </a:r>
          </a:p>
          <a:p>
            <a:pPr lvl="1"/>
            <a:r>
              <a:rPr lang="pt-BR" sz="2000" dirty="0">
                <a:solidFill>
                  <a:schemeClr val="tx2"/>
                </a:solidFill>
              </a:rPr>
              <a:t>$a – filter sufficient to pinpoint a data point</a:t>
            </a:r>
          </a:p>
          <a:p>
            <a:pPr lvl="1"/>
            <a:endParaRPr lang="pt-BR" sz="2000" dirty="0"/>
          </a:p>
          <a:p>
            <a:pPr lvl="1">
              <a:spcAft>
                <a:spcPts val="0"/>
              </a:spcAft>
            </a:pPr>
            <a:r>
              <a:rPr lang="pt-BR" sz="2000" dirty="0"/>
              <a:t>{C 45.01, r150}</a:t>
            </a:r>
          </a:p>
          <a:p>
            <a:pPr lvl="1">
              <a:spcAft>
                <a:spcPts val="1200"/>
              </a:spcAft>
            </a:pPr>
            <a:r>
              <a:rPr lang="pt-BR" sz="2000" dirty="0" smtClean="0">
                <a:solidFill>
                  <a:schemeClr val="tx2"/>
                </a:solidFill>
              </a:rPr>
              <a:t>$</a:t>
            </a:r>
            <a:r>
              <a:rPr lang="pt-BR" sz="2000" dirty="0">
                <a:solidFill>
                  <a:schemeClr val="tx2"/>
                </a:solidFill>
              </a:rPr>
              <a:t>a – filter to a column/row/sheet</a:t>
            </a:r>
          </a:p>
          <a:p>
            <a:pPr lvl="1"/>
            <a:r>
              <a:rPr lang="pt-BR" sz="2000" b="1" dirty="0" smtClean="0">
                <a:solidFill>
                  <a:schemeClr val="accent4"/>
                </a:solidFill>
              </a:rPr>
              <a:t>sum</a:t>
            </a:r>
            <a:r>
              <a:rPr lang="pt-BR" sz="2000" dirty="0"/>
              <a:t>({F 15.02, (c010-030)}),</a:t>
            </a:r>
          </a:p>
          <a:p>
            <a:pPr lvl="1">
              <a:spcAft>
                <a:spcPts val="0"/>
              </a:spcAft>
            </a:pPr>
            <a:r>
              <a:rPr lang="pt-BR" sz="2000" b="1" dirty="0">
                <a:solidFill>
                  <a:schemeClr val="accent4"/>
                </a:solidFill>
              </a:rPr>
              <a:t>xsum</a:t>
            </a:r>
            <a:r>
              <a:rPr lang="pt-BR" sz="2000" dirty="0"/>
              <a:t>({F 05.01.a, (r210, r260, c010-030</a:t>
            </a:r>
            <a:r>
              <a:rPr lang="pt-BR" sz="2000" dirty="0" smtClean="0"/>
              <a:t>)})</a:t>
            </a:r>
          </a:p>
          <a:p>
            <a:pPr lvl="1">
              <a:spcAft>
                <a:spcPts val="600"/>
              </a:spcAft>
            </a:pPr>
            <a:r>
              <a:rPr lang="pt-BR" sz="2000" dirty="0" smtClean="0">
                <a:solidFill>
                  <a:schemeClr val="tx2"/>
                </a:solidFill>
              </a:rPr>
              <a:t>sum</a:t>
            </a:r>
            <a:r>
              <a:rPr lang="pt-BR" sz="2000" dirty="0">
                <a:solidFill>
                  <a:schemeClr val="tx2"/>
                </a:solidFill>
              </a:rPr>
              <a:t>($a) – bind as sequence, combine </a:t>
            </a:r>
            <a:r>
              <a:rPr lang="pt-BR" sz="2000" dirty="0" smtClean="0">
                <a:solidFill>
                  <a:schemeClr val="tx2"/>
                </a:solidFill>
              </a:rPr>
              <a:t>ordinate </a:t>
            </a:r>
            <a:r>
              <a:rPr lang="pt-BR" sz="2000" dirty="0">
                <a:solidFill>
                  <a:schemeClr val="tx2"/>
                </a:solidFill>
              </a:rPr>
              <a:t>dimensions with OR </a:t>
            </a:r>
          </a:p>
          <a:p>
            <a:pPr lvl="1"/>
            <a:r>
              <a:rPr lang="pt-BR" sz="2000" dirty="0" smtClean="0"/>
              <a:t>{</a:t>
            </a:r>
            <a:r>
              <a:rPr lang="pt-BR" sz="2000" dirty="0"/>
              <a:t>C 10.01, r020} = sum({C 10.02, (</a:t>
            </a:r>
            <a:r>
              <a:rPr lang="pt-BR" sz="2000" b="1" dirty="0">
                <a:solidFill>
                  <a:schemeClr val="accent4"/>
                </a:solidFill>
              </a:rPr>
              <a:t>rNNN</a:t>
            </a:r>
            <a:r>
              <a:rPr lang="pt-BR" sz="2000" dirty="0"/>
              <a:t>)}),</a:t>
            </a:r>
          </a:p>
          <a:p>
            <a:pPr lvl="1">
              <a:spcAft>
                <a:spcPts val="0"/>
              </a:spcAft>
            </a:pPr>
            <a:r>
              <a:rPr lang="pt-BR" sz="2000" dirty="0"/>
              <a:t>sum({C 09.02, r130, c090, (</a:t>
            </a:r>
            <a:r>
              <a:rPr lang="pt-BR" sz="2000" b="1" dirty="0">
                <a:solidFill>
                  <a:schemeClr val="accent4"/>
                </a:solidFill>
              </a:rPr>
              <a:t>sNNN</a:t>
            </a:r>
            <a:r>
              <a:rPr lang="pt-BR" sz="2000" dirty="0" smtClean="0"/>
              <a:t>)})</a:t>
            </a:r>
          </a:p>
          <a:p>
            <a:pPr lvl="1">
              <a:spcAft>
                <a:spcPts val="2400"/>
              </a:spcAft>
            </a:pPr>
            <a:r>
              <a:rPr lang="pt-BR" sz="2000" dirty="0">
                <a:solidFill>
                  <a:schemeClr val="tx2"/>
                </a:solidFill>
              </a:rPr>
              <a:t>sum($a) – bind as sequence, </a:t>
            </a:r>
            <a:r>
              <a:rPr lang="pt-BR" sz="2000" dirty="0" smtClean="0">
                <a:solidFill>
                  <a:schemeClr val="tx2"/>
                </a:solidFill>
              </a:rPr>
              <a:t>cover </a:t>
            </a:r>
            <a:r>
              <a:rPr lang="pt-BR" sz="2000" dirty="0">
                <a:solidFill>
                  <a:schemeClr val="tx2"/>
                </a:solidFill>
              </a:rPr>
              <a:t>the </a:t>
            </a:r>
            <a:r>
              <a:rPr lang="pt-BR" sz="2000" dirty="0" smtClean="0">
                <a:solidFill>
                  <a:schemeClr val="tx2"/>
                </a:solidFill>
              </a:rPr>
              <a:t>axis </a:t>
            </a:r>
            <a:r>
              <a:rPr lang="pt-BR" sz="2000" dirty="0">
                <a:solidFill>
                  <a:schemeClr val="tx2"/>
                </a:solidFill>
              </a:rPr>
              <a:t>dimension</a:t>
            </a:r>
          </a:p>
          <a:p>
            <a:pPr lvl="1"/>
            <a:r>
              <a:rPr lang="en-GB" sz="1900" dirty="0"/>
              <a:t>[Type of counterparty</a:t>
            </a:r>
            <a:r>
              <a:rPr lang="en-GB" sz="1900" dirty="0" smtClean="0"/>
              <a:t>] </a:t>
            </a:r>
            <a:r>
              <a:rPr lang="pt-BR" sz="1900" dirty="0" smtClean="0">
                <a:solidFill>
                  <a:schemeClr val="tx2"/>
                </a:solidFill>
              </a:rPr>
              <a:t>∈ </a:t>
            </a:r>
            <a:r>
              <a:rPr lang="en-GB" sz="1900" dirty="0" smtClean="0"/>
              <a:t>{[</a:t>
            </a:r>
            <a:r>
              <a:rPr lang="en-GB" sz="1900" dirty="0"/>
              <a:t>I-Institutions],[</a:t>
            </a:r>
            <a:r>
              <a:rPr lang="en-GB" sz="1900" dirty="0" smtClean="0"/>
              <a:t>U-Unregulated entities</a:t>
            </a:r>
            <a:r>
              <a:rPr lang="en-GB" sz="1900" dirty="0"/>
              <a:t>]}</a:t>
            </a:r>
          </a:p>
          <a:p>
            <a:pPr lvl="1"/>
            <a:r>
              <a:rPr lang="pt-BR" sz="2000" dirty="0">
                <a:solidFill>
                  <a:schemeClr val="tx2"/>
                </a:solidFill>
              </a:rPr>
              <a:t>Filter on Primary Item = eba_met:ei316</a:t>
            </a:r>
          </a:p>
          <a:p>
            <a:pPr lvl="1"/>
            <a:r>
              <a:rPr lang="pt-BR" sz="2000" dirty="0">
                <a:solidFill>
                  <a:schemeClr val="tx2"/>
                </a:solidFill>
              </a:rPr>
              <a:t>$a = ([eba_ZZ:x27], [eba_ZZ:x28])</a:t>
            </a:r>
            <a:endParaRPr lang="en-GB" sz="2000" dirty="0">
              <a:solidFill>
                <a:schemeClr val="tx2"/>
              </a:solidFill>
            </a:endParaRPr>
          </a:p>
        </p:txBody>
      </p:sp>
      <p:pic>
        <p:nvPicPr>
          <p:cNvPr id="410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2476" y="1427163"/>
            <a:ext cx="3237741" cy="5030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6550636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Practical Reality</a:t>
            </a:r>
            <a:endParaRPr lang="en-GB" dirty="0"/>
          </a:p>
        </p:txBody>
      </p:sp>
      <p:sp>
        <p:nvSpPr>
          <p:cNvPr id="3" name="Content Placeholder 2"/>
          <p:cNvSpPr>
            <a:spLocks noGrp="1"/>
          </p:cNvSpPr>
          <p:nvPr>
            <p:ph sz="quarter" idx="10"/>
          </p:nvPr>
        </p:nvSpPr>
        <p:spPr>
          <a:xfrm>
            <a:off x="465138" y="1352550"/>
            <a:ext cx="9731375" cy="5062538"/>
          </a:xfrm>
        </p:spPr>
        <p:txBody>
          <a:bodyPr>
            <a:normAutofit/>
          </a:bodyPr>
          <a:lstStyle/>
          <a:p>
            <a:pPr marL="347663" lvl="1" indent="-342900">
              <a:buFont typeface="Arial" panose="020B0604020202020204" pitchFamily="34" charset="0"/>
              <a:buChar char="•"/>
            </a:pPr>
            <a:r>
              <a:rPr lang="en-GB" dirty="0" smtClean="0"/>
              <a:t>There is a wide variety </a:t>
            </a:r>
            <a:r>
              <a:rPr lang="en-GB" dirty="0"/>
              <a:t>of types of institution / </a:t>
            </a:r>
            <a:r>
              <a:rPr lang="en-GB" dirty="0" smtClean="0"/>
              <a:t>situation</a:t>
            </a:r>
          </a:p>
          <a:p>
            <a:pPr marL="347663" lvl="1" indent="-342900">
              <a:buFont typeface="Arial" panose="020B0604020202020204" pitchFamily="34" charset="0"/>
              <a:buChar char="•"/>
            </a:pPr>
            <a:r>
              <a:rPr lang="en-GB" dirty="0" smtClean="0"/>
              <a:t>The regulations are new </a:t>
            </a:r>
          </a:p>
          <a:p>
            <a:pPr marL="347663" lvl="1" indent="-342900">
              <a:buFont typeface="Arial" panose="020B0604020202020204" pitchFamily="34" charset="0"/>
              <a:buChar char="•"/>
            </a:pPr>
            <a:r>
              <a:rPr lang="en-GB" dirty="0"/>
              <a:t>T</a:t>
            </a:r>
            <a:r>
              <a:rPr lang="en-GB" dirty="0" smtClean="0"/>
              <a:t>here is a huge amount of data, and so a lot of rules </a:t>
            </a:r>
          </a:p>
          <a:p>
            <a:pPr marL="0" lvl="2" indent="0">
              <a:spcBef>
                <a:spcPct val="0"/>
              </a:spcBef>
              <a:spcAft>
                <a:spcPts val="400"/>
              </a:spcAft>
              <a:buClrTx/>
              <a:buNone/>
            </a:pPr>
            <a:endParaRPr lang="en-GB" dirty="0" smtClean="0"/>
          </a:p>
          <a:p>
            <a:pPr marL="0" lvl="2" indent="0">
              <a:spcBef>
                <a:spcPct val="0"/>
              </a:spcBef>
              <a:spcAft>
                <a:spcPts val="400"/>
              </a:spcAft>
              <a:buClrTx/>
              <a:buNone/>
            </a:pPr>
            <a:r>
              <a:rPr lang="en-GB" dirty="0" smtClean="0">
                <a:sym typeface="Wingdings" panose="05000000000000000000" pitchFamily="2" charset="2"/>
              </a:rPr>
              <a:t></a:t>
            </a:r>
            <a:r>
              <a:rPr lang="en-GB" dirty="0" smtClean="0"/>
              <a:t> Lots of potential for errors to slip through</a:t>
            </a:r>
          </a:p>
          <a:p>
            <a:pPr marL="0" lvl="2" indent="0">
              <a:spcBef>
                <a:spcPct val="0"/>
              </a:spcBef>
              <a:spcAft>
                <a:spcPts val="400"/>
              </a:spcAft>
              <a:buClrTx/>
              <a:buNone/>
            </a:pPr>
            <a:endParaRPr lang="en-GB" dirty="0" smtClean="0"/>
          </a:p>
          <a:p>
            <a:pPr marL="0" lvl="2" indent="0">
              <a:spcBef>
                <a:spcPct val="0"/>
              </a:spcBef>
              <a:spcAft>
                <a:spcPts val="400"/>
              </a:spcAft>
              <a:buClrTx/>
              <a:buNone/>
            </a:pPr>
            <a:r>
              <a:rPr lang="en-GB" dirty="0" smtClean="0"/>
              <a:t>So, even though the validation rules only cover very simple checks</a:t>
            </a:r>
          </a:p>
          <a:p>
            <a:pPr marL="0" lvl="2" indent="0">
              <a:spcBef>
                <a:spcPct val="0"/>
              </a:spcBef>
              <a:spcAft>
                <a:spcPts val="400"/>
              </a:spcAft>
              <a:buClrTx/>
              <a:buNone/>
            </a:pPr>
            <a:endParaRPr lang="en-GB" dirty="0"/>
          </a:p>
          <a:p>
            <a:pPr indent="-182563" algn="ctr"/>
            <a:r>
              <a:rPr lang="en-GB" dirty="0" smtClean="0"/>
              <a:t>We may </a:t>
            </a:r>
            <a:r>
              <a:rPr lang="en-GB" b="0" dirty="0" smtClean="0"/>
              <a:t>(will) </a:t>
            </a:r>
            <a:r>
              <a:rPr lang="en-GB" dirty="0" smtClean="0"/>
              <a:t>find problems</a:t>
            </a:r>
          </a:p>
          <a:p>
            <a:pPr indent="-182563" algn="ctr"/>
            <a:endParaRPr lang="en-GB" dirty="0"/>
          </a:p>
          <a:p>
            <a:pPr lvl="1" indent="-182563"/>
            <a:r>
              <a:rPr lang="en-GB" dirty="0" smtClean="0"/>
              <a:t>These will need to be resolved quickly to facilitate filing</a:t>
            </a:r>
          </a:p>
        </p:txBody>
      </p:sp>
    </p:spTree>
    <p:extLst>
      <p:ext uri="{BB962C8B-B14F-4D97-AF65-F5344CB8AC3E}">
        <p14:creationId xmlns:p14="http://schemas.microsoft.com/office/powerpoint/2010/main" val="185425562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Practical Solution</a:t>
            </a:r>
            <a:endParaRPr lang="en-GB" dirty="0"/>
          </a:p>
        </p:txBody>
      </p:sp>
      <p:sp>
        <p:nvSpPr>
          <p:cNvPr id="3" name="Content Placeholder 2"/>
          <p:cNvSpPr>
            <a:spLocks noGrp="1"/>
          </p:cNvSpPr>
          <p:nvPr>
            <p:ph sz="quarter" idx="10"/>
          </p:nvPr>
        </p:nvSpPr>
        <p:spPr>
          <a:xfrm>
            <a:off x="1367327" y="1393587"/>
            <a:ext cx="7930497" cy="5062538"/>
          </a:xfrm>
        </p:spPr>
        <p:txBody>
          <a:bodyPr/>
          <a:lstStyle/>
          <a:p>
            <a:pPr indent="-182563" algn="ctr"/>
            <a:r>
              <a:rPr lang="en-GB" dirty="0" smtClean="0"/>
              <a:t>“Disable first – correct later”</a:t>
            </a:r>
          </a:p>
          <a:p>
            <a:pPr marL="0" lvl="2" indent="0">
              <a:spcBef>
                <a:spcPct val="0"/>
              </a:spcBef>
              <a:spcAft>
                <a:spcPts val="400"/>
              </a:spcAft>
              <a:buClrTx/>
              <a:buNone/>
            </a:pPr>
            <a:endParaRPr lang="en-GB" dirty="0" smtClean="0"/>
          </a:p>
          <a:p>
            <a:pPr marL="0" lvl="2" indent="0" algn="ctr">
              <a:spcBef>
                <a:spcPct val="0"/>
              </a:spcBef>
              <a:spcAft>
                <a:spcPts val="400"/>
              </a:spcAft>
              <a:buClrTx/>
              <a:buNone/>
            </a:pPr>
            <a:r>
              <a:rPr lang="en-GB" dirty="0" smtClean="0"/>
              <a:t>The EBA will regularly publish a list of validation rules that are under investigation and should be “ignored”.</a:t>
            </a:r>
          </a:p>
        </p:txBody>
      </p:sp>
      <p:sp>
        <p:nvSpPr>
          <p:cNvPr id="6" name="Content Placeholder 2"/>
          <p:cNvSpPr txBox="1">
            <a:spLocks/>
          </p:cNvSpPr>
          <p:nvPr/>
        </p:nvSpPr>
        <p:spPr bwMode="auto">
          <a:xfrm>
            <a:off x="477141" y="3418318"/>
            <a:ext cx="9709446" cy="311921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defTabSz="981075" rtl="0" fontAlgn="base">
              <a:spcBef>
                <a:spcPct val="0"/>
              </a:spcBef>
              <a:spcAft>
                <a:spcPts val="400"/>
              </a:spcAft>
              <a:buFont typeface="Arial" charset="0"/>
              <a:defRPr lang="en-US" sz="2400" b="1" kern="1200" dirty="0">
                <a:solidFill>
                  <a:schemeClr val="accent1"/>
                </a:solidFill>
                <a:latin typeface="+mn-lt"/>
                <a:ea typeface="+mn-ea"/>
                <a:cs typeface="+mn-cs"/>
              </a:defRPr>
            </a:lvl1pPr>
            <a:lvl2pPr marL="4763" indent="-4763" algn="l" defTabSz="981075" rtl="0" fontAlgn="base">
              <a:spcBef>
                <a:spcPct val="0"/>
              </a:spcBef>
              <a:spcAft>
                <a:spcPct val="0"/>
              </a:spcAft>
              <a:defRPr lang="en-US" sz="2400" kern="1200" dirty="0">
                <a:solidFill>
                  <a:srgbClr val="605F62"/>
                </a:solidFill>
                <a:latin typeface="+mn-lt"/>
                <a:ea typeface="+mn-ea"/>
                <a:cs typeface="+mn-cs"/>
              </a:defRPr>
            </a:lvl2pPr>
            <a:lvl3pPr marL="182563" indent="-182563" algn="l" defTabSz="981075" rtl="0" fontAlgn="base">
              <a:spcBef>
                <a:spcPct val="20000"/>
              </a:spcBef>
              <a:spcAft>
                <a:spcPct val="0"/>
              </a:spcAft>
              <a:buClr>
                <a:srgbClr val="F99D3E"/>
              </a:buClr>
              <a:buFont typeface="Arial" charset="0"/>
              <a:buChar char="&gt;"/>
              <a:defRPr lang="en-US" sz="2400" kern="1200" dirty="0">
                <a:solidFill>
                  <a:srgbClr val="605F62"/>
                </a:solidFill>
                <a:latin typeface="+mn-lt"/>
                <a:ea typeface="+mn-ea"/>
                <a:cs typeface="+mn-cs"/>
              </a:defRPr>
            </a:lvl3pPr>
            <a:lvl4pPr marL="355600" indent="-173038" algn="l" defTabSz="981075" rtl="0" fontAlgn="base">
              <a:spcBef>
                <a:spcPct val="0"/>
              </a:spcBef>
              <a:spcAft>
                <a:spcPct val="0"/>
              </a:spcAft>
              <a:buFont typeface="Arial" charset="0"/>
              <a:buChar char="–"/>
              <a:defRPr lang="en-US" sz="2200" kern="1200" dirty="0">
                <a:solidFill>
                  <a:srgbClr val="605F62"/>
                </a:solidFill>
                <a:latin typeface="+mn-lt"/>
                <a:ea typeface="+mn-ea"/>
                <a:cs typeface="+mn-cs"/>
              </a:defRPr>
            </a:lvl4pPr>
            <a:lvl5pPr marL="538163" indent="-182563" algn="l" defTabSz="981075" rtl="0" fontAlgn="base">
              <a:spcBef>
                <a:spcPct val="0"/>
              </a:spcBef>
              <a:spcAft>
                <a:spcPct val="0"/>
              </a:spcAft>
              <a:buClr>
                <a:schemeClr val="accent2"/>
              </a:buClr>
              <a:buFont typeface="Arial" charset="0"/>
              <a:buChar char="∙"/>
              <a:defRPr lang="en-GB" sz="2000" kern="1200" dirty="0">
                <a:solidFill>
                  <a:srgbClr val="605F62"/>
                </a:solidFill>
                <a:latin typeface="+mn-lt"/>
                <a:ea typeface="+mn-ea"/>
                <a:cs typeface="+mn-cs"/>
              </a:defRPr>
            </a:lvl5pPr>
            <a:lvl6pPr marL="2699700" indent="-245427" algn="l" defTabSz="981709"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3190556" indent="-245427" algn="l" defTabSz="981709"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681411" indent="-245427" algn="l" defTabSz="981709"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4172265" indent="-245427" algn="l" defTabSz="981709" rtl="0" eaLnBrk="1" latinLnBrk="0" hangingPunct="1">
              <a:spcBef>
                <a:spcPct val="20000"/>
              </a:spcBef>
              <a:buFont typeface="Arial" pitchFamily="34" charset="0"/>
              <a:buChar char="•"/>
              <a:defRPr sz="2100" kern="1200">
                <a:solidFill>
                  <a:schemeClr val="tx1"/>
                </a:solidFill>
                <a:latin typeface="+mn-lt"/>
                <a:ea typeface="+mn-ea"/>
                <a:cs typeface="+mn-cs"/>
              </a:defRPr>
            </a:lvl9pPr>
          </a:lstStyle>
          <a:p>
            <a:pPr lvl="2"/>
            <a:r>
              <a:rPr lang="en-GB" dirty="0" smtClean="0"/>
              <a:t>Subsequent releases of taxonomies will then correct or remove rules as appropriate.</a:t>
            </a:r>
          </a:p>
          <a:p>
            <a:pPr lvl="2"/>
            <a:endParaRPr lang="en-GB" dirty="0" smtClean="0"/>
          </a:p>
          <a:p>
            <a:pPr lvl="2"/>
            <a:r>
              <a:rPr lang="en-GB" dirty="0" smtClean="0"/>
              <a:t>Reporting processes and tools should be designed to with this in mind.</a:t>
            </a:r>
          </a:p>
          <a:p>
            <a:pPr lvl="2"/>
            <a:endParaRPr lang="en-GB" dirty="0" smtClean="0"/>
          </a:p>
          <a:p>
            <a:endParaRPr lang="en-GB" dirty="0"/>
          </a:p>
        </p:txBody>
      </p:sp>
    </p:spTree>
    <p:extLst>
      <p:ext uri="{BB962C8B-B14F-4D97-AF65-F5344CB8AC3E}">
        <p14:creationId xmlns:p14="http://schemas.microsoft.com/office/powerpoint/2010/main" val="248728895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5807" y="491786"/>
            <a:ext cx="9624060" cy="412752"/>
          </a:xfrm>
        </p:spPr>
        <p:txBody>
          <a:bodyPr/>
          <a:lstStyle/>
          <a:p>
            <a:r>
              <a:rPr lang="en-GB" dirty="0" smtClean="0"/>
              <a:t>DPM Architect – What is it?</a:t>
            </a:r>
            <a:endParaRPr lang="en-GB" dirty="0"/>
          </a:p>
        </p:txBody>
      </p:sp>
      <p:sp>
        <p:nvSpPr>
          <p:cNvPr id="3" name="Content Placeholder 2"/>
          <p:cNvSpPr>
            <a:spLocks noGrp="1"/>
          </p:cNvSpPr>
          <p:nvPr>
            <p:ph sz="quarter" idx="10"/>
          </p:nvPr>
        </p:nvSpPr>
        <p:spPr/>
        <p:txBody>
          <a:bodyPr/>
          <a:lstStyle/>
          <a:p>
            <a:r>
              <a:rPr lang="en-GB" dirty="0" smtClean="0"/>
              <a:t>A software </a:t>
            </a:r>
            <a:r>
              <a:rPr lang="en-GB" dirty="0"/>
              <a:t>tool for </a:t>
            </a:r>
            <a:endParaRPr lang="en-GB" dirty="0" smtClean="0"/>
          </a:p>
          <a:p>
            <a:endParaRPr lang="en-GB" dirty="0" smtClean="0"/>
          </a:p>
          <a:p>
            <a:pPr lvl="1"/>
            <a:r>
              <a:rPr lang="en-GB" dirty="0" smtClean="0"/>
              <a:t>The </a:t>
            </a:r>
            <a:r>
              <a:rPr lang="en-GB" dirty="0"/>
              <a:t>definition of financial </a:t>
            </a:r>
            <a:r>
              <a:rPr lang="en-GB" dirty="0" smtClean="0"/>
              <a:t>models,</a:t>
            </a:r>
          </a:p>
          <a:p>
            <a:pPr lvl="1"/>
            <a:r>
              <a:rPr lang="en-GB" dirty="0" smtClean="0"/>
              <a:t>based </a:t>
            </a:r>
            <a:r>
              <a:rPr lang="en-GB" dirty="0"/>
              <a:t>in </a:t>
            </a:r>
            <a:r>
              <a:rPr lang="en-GB" dirty="0" smtClean="0"/>
              <a:t>XBRL,</a:t>
            </a:r>
          </a:p>
          <a:p>
            <a:pPr lvl="1"/>
            <a:r>
              <a:rPr lang="en-GB" dirty="0"/>
              <a:t>a</a:t>
            </a:r>
            <a:r>
              <a:rPr lang="en-GB" dirty="0" smtClean="0"/>
              <a:t>ccording to </a:t>
            </a:r>
            <a:r>
              <a:rPr lang="en-GB" dirty="0"/>
              <a:t>the </a:t>
            </a:r>
            <a:r>
              <a:rPr lang="en-GB" dirty="0" smtClean="0"/>
              <a:t>European Taxonomy Architecture</a:t>
            </a:r>
          </a:p>
          <a:p>
            <a:endParaRPr lang="en-GB" dirty="0" smtClean="0"/>
          </a:p>
          <a:p>
            <a:r>
              <a:rPr lang="en-GB" dirty="0"/>
              <a:t>Developed by the </a:t>
            </a:r>
            <a:r>
              <a:rPr lang="en-GB" dirty="0" err="1"/>
              <a:t>Banco</a:t>
            </a:r>
            <a:r>
              <a:rPr lang="en-GB" dirty="0"/>
              <a:t> </a:t>
            </a:r>
            <a:r>
              <a:rPr lang="en-GB" dirty="0" smtClean="0"/>
              <a:t>de </a:t>
            </a:r>
            <a:r>
              <a:rPr lang="en-GB" dirty="0" err="1"/>
              <a:t>España</a:t>
            </a:r>
            <a:endParaRPr lang="en-GB" dirty="0"/>
          </a:p>
          <a:p>
            <a:endParaRPr lang="en-GB" dirty="0"/>
          </a:p>
          <a:p>
            <a:endParaRPr lang="en-GB"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7737" y="4407987"/>
            <a:ext cx="5463674" cy="2293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531706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5807" y="491786"/>
            <a:ext cx="9624060" cy="412752"/>
          </a:xfrm>
        </p:spPr>
        <p:txBody>
          <a:bodyPr/>
          <a:lstStyle/>
          <a:p>
            <a:r>
              <a:rPr lang="en-GB" dirty="0" smtClean="0"/>
              <a:t>DPM Architect – What is it useful for?</a:t>
            </a:r>
            <a:endParaRPr lang="en-GB" dirty="0"/>
          </a:p>
        </p:txBody>
      </p:sp>
      <p:sp>
        <p:nvSpPr>
          <p:cNvPr id="3" name="Content Placeholder 2"/>
          <p:cNvSpPr>
            <a:spLocks noGrp="1"/>
          </p:cNvSpPr>
          <p:nvPr>
            <p:ph sz="quarter" idx="10"/>
          </p:nvPr>
        </p:nvSpPr>
        <p:spPr/>
        <p:txBody>
          <a:bodyPr/>
          <a:lstStyle/>
          <a:p>
            <a:pPr marL="342900" indent="-342900">
              <a:buFont typeface="Arial" panose="020B0604020202020204" pitchFamily="34" charset="0"/>
              <a:buChar char="•"/>
            </a:pPr>
            <a:r>
              <a:rPr lang="en-GB" dirty="0" smtClean="0"/>
              <a:t>Used by the EBA as part of our taxonomy production process</a:t>
            </a:r>
            <a:endParaRPr lang="en-GB" dirty="0"/>
          </a:p>
          <a:p>
            <a:endParaRPr lang="en-GB" dirty="0" smtClean="0"/>
          </a:p>
          <a:p>
            <a:pPr marL="342900" indent="-342900">
              <a:buFont typeface="Arial" panose="020B0604020202020204" pitchFamily="34" charset="0"/>
              <a:buChar char="•"/>
            </a:pPr>
            <a:r>
              <a:rPr lang="en-GB" dirty="0" smtClean="0"/>
              <a:t>Useful for everyone to review and explore the EBA taxonomy</a:t>
            </a:r>
          </a:p>
          <a:p>
            <a:endParaRPr lang="en-GB" dirty="0"/>
          </a:p>
          <a:p>
            <a:pPr marL="342900" indent="-342900">
              <a:buFont typeface="Arial" panose="020B0604020202020204" pitchFamily="34" charset="0"/>
              <a:buChar char="•"/>
            </a:pPr>
            <a:r>
              <a:rPr lang="en-GB" dirty="0" smtClean="0"/>
              <a:t>Potentially useful for Competent Authorities who want to</a:t>
            </a:r>
          </a:p>
          <a:p>
            <a:pPr marL="984250" lvl="2" indent="363538"/>
            <a:r>
              <a:rPr lang="en-GB" dirty="0" smtClean="0"/>
              <a:t>tweak</a:t>
            </a:r>
          </a:p>
          <a:p>
            <a:pPr marL="984250" lvl="2" indent="363538"/>
            <a:r>
              <a:rPr lang="en-GB" dirty="0" smtClean="0"/>
              <a:t>extend</a:t>
            </a:r>
          </a:p>
          <a:p>
            <a:pPr marL="984250" lvl="2" indent="363538"/>
            <a:r>
              <a:rPr lang="en-GB" dirty="0" smtClean="0"/>
              <a:t>complement </a:t>
            </a:r>
            <a:endParaRPr lang="en-GB" dirty="0"/>
          </a:p>
          <a:p>
            <a:pPr marL="984250" lvl="2" indent="363538"/>
            <a:endParaRPr lang="en-GB" dirty="0"/>
          </a:p>
          <a:p>
            <a:pPr indent="-182563"/>
            <a:r>
              <a:rPr lang="en-GB" dirty="0" smtClean="0"/>
              <a:t>the EBA Taxonomy</a:t>
            </a:r>
          </a:p>
        </p:txBody>
      </p:sp>
    </p:spTree>
    <p:extLst>
      <p:ext uri="{BB962C8B-B14F-4D97-AF65-F5344CB8AC3E}">
        <p14:creationId xmlns:p14="http://schemas.microsoft.com/office/powerpoint/2010/main" val="32154471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 name="Rounded Rectangle 125"/>
          <p:cNvSpPr/>
          <p:nvPr/>
        </p:nvSpPr>
        <p:spPr>
          <a:xfrm>
            <a:off x="8305800" y="1741714"/>
            <a:ext cx="1910443" cy="5029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3" name="Rounded Rectangle 122"/>
          <p:cNvSpPr/>
          <p:nvPr/>
        </p:nvSpPr>
        <p:spPr>
          <a:xfrm>
            <a:off x="8241030" y="1669323"/>
            <a:ext cx="1910443" cy="5029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9" name="Rounded Rectangle 108"/>
          <p:cNvSpPr/>
          <p:nvPr/>
        </p:nvSpPr>
        <p:spPr>
          <a:xfrm>
            <a:off x="7205907" y="1792875"/>
            <a:ext cx="477774" cy="3429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dirty="0" smtClean="0"/>
              <a:t>040</a:t>
            </a:r>
            <a:endParaRPr lang="en-GB" dirty="0"/>
          </a:p>
        </p:txBody>
      </p:sp>
      <p:sp>
        <p:nvSpPr>
          <p:cNvPr id="107" name="Rounded Rectangle 106"/>
          <p:cNvSpPr/>
          <p:nvPr/>
        </p:nvSpPr>
        <p:spPr>
          <a:xfrm>
            <a:off x="7153002" y="1716675"/>
            <a:ext cx="477774" cy="3429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dirty="0" smtClean="0"/>
              <a:t>030</a:t>
            </a:r>
            <a:endParaRPr lang="en-GB" dirty="0"/>
          </a:p>
        </p:txBody>
      </p:sp>
      <p:sp>
        <p:nvSpPr>
          <p:cNvPr id="2" name="Title 1"/>
          <p:cNvSpPr>
            <a:spLocks noGrp="1"/>
          </p:cNvSpPr>
          <p:nvPr>
            <p:ph type="title"/>
          </p:nvPr>
        </p:nvSpPr>
        <p:spPr>
          <a:xfrm>
            <a:off x="491639" y="499406"/>
            <a:ext cx="9624060" cy="412752"/>
          </a:xfrm>
        </p:spPr>
        <p:txBody>
          <a:bodyPr/>
          <a:lstStyle/>
          <a:p>
            <a:r>
              <a:rPr lang="en-GB" dirty="0" smtClean="0"/>
              <a:t>XBRL Table </a:t>
            </a:r>
            <a:r>
              <a:rPr lang="en-GB" dirty="0" err="1" smtClean="0"/>
              <a:t>linkbase</a:t>
            </a:r>
            <a:endParaRPr lang="en-GB" dirty="0"/>
          </a:p>
        </p:txBody>
      </p:sp>
      <p:sp>
        <p:nvSpPr>
          <p:cNvPr id="4" name="Rounded Rectangle 3"/>
          <p:cNvSpPr/>
          <p:nvPr/>
        </p:nvSpPr>
        <p:spPr>
          <a:xfrm>
            <a:off x="533400" y="1752600"/>
            <a:ext cx="1844040" cy="883920"/>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Table</a:t>
            </a:r>
            <a:endParaRPr lang="en-GB" dirty="0"/>
          </a:p>
        </p:txBody>
      </p:sp>
      <p:sp>
        <p:nvSpPr>
          <p:cNvPr id="8" name="Rounded Rectangle 7"/>
          <p:cNvSpPr/>
          <p:nvPr/>
        </p:nvSpPr>
        <p:spPr>
          <a:xfrm>
            <a:off x="4642485" y="1581151"/>
            <a:ext cx="2093595" cy="502920"/>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Predefined Axis</a:t>
            </a:r>
            <a:endParaRPr lang="en-GB" dirty="0"/>
          </a:p>
        </p:txBody>
      </p:sp>
      <p:sp>
        <p:nvSpPr>
          <p:cNvPr id="9" name="Rounded Rectangle 8"/>
          <p:cNvSpPr/>
          <p:nvPr/>
        </p:nvSpPr>
        <p:spPr>
          <a:xfrm>
            <a:off x="4642483" y="2331721"/>
            <a:ext cx="2403349" cy="502920"/>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Open/Variable Axis</a:t>
            </a:r>
            <a:endParaRPr lang="en-GB" dirty="0"/>
          </a:p>
        </p:txBody>
      </p:sp>
      <p:sp>
        <p:nvSpPr>
          <p:cNvPr id="17" name="Rounded Rectangle 16"/>
          <p:cNvSpPr/>
          <p:nvPr/>
        </p:nvSpPr>
        <p:spPr>
          <a:xfrm>
            <a:off x="8150678" y="1581151"/>
            <a:ext cx="1910443" cy="5029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Dimension members</a:t>
            </a:r>
            <a:endParaRPr lang="en-GB" dirty="0"/>
          </a:p>
        </p:txBody>
      </p:sp>
      <p:sp>
        <p:nvSpPr>
          <p:cNvPr id="19" name="Rounded Rectangle 18"/>
          <p:cNvSpPr/>
          <p:nvPr/>
        </p:nvSpPr>
        <p:spPr>
          <a:xfrm>
            <a:off x="3007993" y="1570264"/>
            <a:ext cx="1052377" cy="3429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r>
              <a:rPr lang="en-GB" dirty="0" smtClean="0"/>
              <a:t>X (col) </a:t>
            </a:r>
            <a:endParaRPr lang="en-GB" dirty="0"/>
          </a:p>
        </p:txBody>
      </p:sp>
      <p:sp>
        <p:nvSpPr>
          <p:cNvPr id="20" name="Rounded Rectangle 19"/>
          <p:cNvSpPr/>
          <p:nvPr/>
        </p:nvSpPr>
        <p:spPr>
          <a:xfrm>
            <a:off x="3007993" y="2023110"/>
            <a:ext cx="1052377" cy="3429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r>
              <a:rPr lang="en-GB" dirty="0" smtClean="0"/>
              <a:t>Y (row)</a:t>
            </a:r>
            <a:endParaRPr lang="en-GB" dirty="0"/>
          </a:p>
        </p:txBody>
      </p:sp>
      <p:sp>
        <p:nvSpPr>
          <p:cNvPr id="21" name="Rounded Rectangle 20"/>
          <p:cNvSpPr/>
          <p:nvPr/>
        </p:nvSpPr>
        <p:spPr>
          <a:xfrm>
            <a:off x="3009896" y="2465070"/>
            <a:ext cx="1050474" cy="342900"/>
          </a:xfrm>
          <a:prstGeom prst="roundRect">
            <a:avLst/>
          </a:prstGeom>
          <a:solidFill>
            <a:srgbClr val="96ACBF"/>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dirty="0" smtClean="0"/>
              <a:t>Z (sheet)</a:t>
            </a:r>
            <a:endParaRPr lang="en-GB" dirty="0"/>
          </a:p>
        </p:txBody>
      </p:sp>
      <p:cxnSp>
        <p:nvCxnSpPr>
          <p:cNvPr id="98" name="Straight Connector 97"/>
          <p:cNvCxnSpPr>
            <a:stCxn id="4" idx="3"/>
            <a:endCxn id="19" idx="1"/>
          </p:cNvCxnSpPr>
          <p:nvPr/>
        </p:nvCxnSpPr>
        <p:spPr>
          <a:xfrm flipV="1">
            <a:off x="2377440" y="1741714"/>
            <a:ext cx="630553" cy="452846"/>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02" name="Straight Connector 101"/>
          <p:cNvCxnSpPr>
            <a:endCxn id="17" idx="1"/>
          </p:cNvCxnSpPr>
          <p:nvPr/>
        </p:nvCxnSpPr>
        <p:spPr>
          <a:xfrm>
            <a:off x="7683681" y="1814917"/>
            <a:ext cx="466997" cy="17694"/>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06" name="Straight Connector 105"/>
          <p:cNvCxnSpPr>
            <a:stCxn id="4" idx="3"/>
            <a:endCxn id="21" idx="1"/>
          </p:cNvCxnSpPr>
          <p:nvPr/>
        </p:nvCxnSpPr>
        <p:spPr>
          <a:xfrm>
            <a:off x="2377440" y="2194560"/>
            <a:ext cx="632456" cy="441960"/>
          </a:xfrm>
          <a:prstGeom prst="line">
            <a:avLst/>
          </a:prstGeom>
          <a:ln w="25400">
            <a:prstDash val="sysDot"/>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a:stCxn id="4" idx="3"/>
            <a:endCxn id="20" idx="1"/>
          </p:cNvCxnSpPr>
          <p:nvPr/>
        </p:nvCxnSpPr>
        <p:spPr>
          <a:xfrm>
            <a:off x="2377440" y="2194560"/>
            <a:ext cx="630553"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34" name="Left Brace 133"/>
          <p:cNvSpPr/>
          <p:nvPr/>
        </p:nvSpPr>
        <p:spPr>
          <a:xfrm>
            <a:off x="4185965" y="1607822"/>
            <a:ext cx="213360" cy="1226819"/>
          </a:xfrm>
          <a:prstGeom prst="leftBrace">
            <a:avLst>
              <a:gd name="adj1" fmla="val 8333"/>
              <a:gd name="adj2" fmla="val 50592"/>
            </a:avLst>
          </a:pr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05" name="Rounded Rectangle 104"/>
          <p:cNvSpPr/>
          <p:nvPr/>
        </p:nvSpPr>
        <p:spPr>
          <a:xfrm>
            <a:off x="7099173" y="1654083"/>
            <a:ext cx="477774" cy="3429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dirty="0" smtClean="0"/>
              <a:t>020</a:t>
            </a:r>
            <a:endParaRPr lang="en-GB" dirty="0"/>
          </a:p>
        </p:txBody>
      </p:sp>
      <p:sp>
        <p:nvSpPr>
          <p:cNvPr id="111" name="Rounded Rectangle 110"/>
          <p:cNvSpPr/>
          <p:nvPr/>
        </p:nvSpPr>
        <p:spPr>
          <a:xfrm>
            <a:off x="7045833" y="1577883"/>
            <a:ext cx="477774" cy="3429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dirty="0" smtClean="0"/>
              <a:t>010</a:t>
            </a:r>
            <a:endParaRPr lang="en-GB" dirty="0"/>
          </a:p>
        </p:txBody>
      </p:sp>
      <p:cxnSp>
        <p:nvCxnSpPr>
          <p:cNvPr id="129" name="Straight Connector 128"/>
          <p:cNvCxnSpPr/>
          <p:nvPr/>
        </p:nvCxnSpPr>
        <p:spPr>
          <a:xfrm>
            <a:off x="6682795" y="1814917"/>
            <a:ext cx="416378" cy="7078"/>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30" name="Rounded Rectangle 129"/>
          <p:cNvSpPr/>
          <p:nvPr/>
        </p:nvSpPr>
        <p:spPr>
          <a:xfrm>
            <a:off x="8150678" y="2324371"/>
            <a:ext cx="2065565" cy="5029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dirty="0" smtClean="0"/>
              <a:t>Key Dimension(s)</a:t>
            </a:r>
            <a:endParaRPr lang="en-GB" dirty="0"/>
          </a:p>
        </p:txBody>
      </p:sp>
      <p:sp>
        <p:nvSpPr>
          <p:cNvPr id="131" name="Content Placeholder 2"/>
          <p:cNvSpPr txBox="1">
            <a:spLocks/>
          </p:cNvSpPr>
          <p:nvPr/>
        </p:nvSpPr>
        <p:spPr bwMode="auto">
          <a:xfrm>
            <a:off x="493713" y="3111335"/>
            <a:ext cx="9731375" cy="337042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defTabSz="981075" rtl="0" fontAlgn="base">
              <a:spcBef>
                <a:spcPct val="0"/>
              </a:spcBef>
              <a:spcAft>
                <a:spcPts val="400"/>
              </a:spcAft>
              <a:buFont typeface="Arial" charset="0"/>
              <a:defRPr lang="en-US" sz="2400" b="1" kern="1200" dirty="0">
                <a:solidFill>
                  <a:schemeClr val="accent1"/>
                </a:solidFill>
                <a:latin typeface="+mn-lt"/>
                <a:ea typeface="+mn-ea"/>
                <a:cs typeface="+mn-cs"/>
              </a:defRPr>
            </a:lvl1pPr>
            <a:lvl2pPr marL="4763" indent="-4763" algn="l" defTabSz="981075" rtl="0" fontAlgn="base">
              <a:spcBef>
                <a:spcPct val="0"/>
              </a:spcBef>
              <a:spcAft>
                <a:spcPct val="0"/>
              </a:spcAft>
              <a:defRPr lang="en-US" sz="2400" kern="1200" dirty="0">
                <a:solidFill>
                  <a:srgbClr val="605F62"/>
                </a:solidFill>
                <a:latin typeface="+mn-lt"/>
                <a:ea typeface="+mn-ea"/>
                <a:cs typeface="+mn-cs"/>
              </a:defRPr>
            </a:lvl2pPr>
            <a:lvl3pPr marL="182563" indent="-182563" algn="l" defTabSz="981075" rtl="0" fontAlgn="base">
              <a:spcBef>
                <a:spcPct val="20000"/>
              </a:spcBef>
              <a:spcAft>
                <a:spcPct val="0"/>
              </a:spcAft>
              <a:buClr>
                <a:srgbClr val="F99D3E"/>
              </a:buClr>
              <a:buFont typeface="Arial" charset="0"/>
              <a:buChar char="&gt;"/>
              <a:defRPr lang="en-US" sz="2400" kern="1200" dirty="0">
                <a:solidFill>
                  <a:srgbClr val="605F62"/>
                </a:solidFill>
                <a:latin typeface="+mn-lt"/>
                <a:ea typeface="+mn-ea"/>
                <a:cs typeface="+mn-cs"/>
              </a:defRPr>
            </a:lvl3pPr>
            <a:lvl4pPr marL="355600" indent="-173038" algn="l" defTabSz="981075" rtl="0" fontAlgn="base">
              <a:spcBef>
                <a:spcPct val="0"/>
              </a:spcBef>
              <a:spcAft>
                <a:spcPct val="0"/>
              </a:spcAft>
              <a:buFont typeface="Arial" charset="0"/>
              <a:buChar char="–"/>
              <a:defRPr lang="en-US" sz="2200" kern="1200" dirty="0">
                <a:solidFill>
                  <a:srgbClr val="605F62"/>
                </a:solidFill>
                <a:latin typeface="+mn-lt"/>
                <a:ea typeface="+mn-ea"/>
                <a:cs typeface="+mn-cs"/>
              </a:defRPr>
            </a:lvl4pPr>
            <a:lvl5pPr marL="538163" indent="-182563" algn="l" defTabSz="981075" rtl="0" fontAlgn="base">
              <a:spcBef>
                <a:spcPct val="0"/>
              </a:spcBef>
              <a:spcAft>
                <a:spcPct val="0"/>
              </a:spcAft>
              <a:buClr>
                <a:schemeClr val="accent2"/>
              </a:buClr>
              <a:buFont typeface="Arial" charset="0"/>
              <a:buChar char="∙"/>
              <a:defRPr lang="en-GB" sz="2000" kern="1200" dirty="0">
                <a:solidFill>
                  <a:srgbClr val="605F62"/>
                </a:solidFill>
                <a:latin typeface="+mn-lt"/>
                <a:ea typeface="+mn-ea"/>
                <a:cs typeface="+mn-cs"/>
              </a:defRPr>
            </a:lvl5pPr>
            <a:lvl6pPr marL="2699700" indent="-245427" algn="l" defTabSz="981709"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3190556" indent="-245427" algn="l" defTabSz="981709"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681411" indent="-245427" algn="l" defTabSz="981709"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4172265" indent="-245427" algn="l" defTabSz="981709" rtl="0" eaLnBrk="1" latinLnBrk="0" hangingPunct="1">
              <a:spcBef>
                <a:spcPct val="20000"/>
              </a:spcBef>
              <a:buFont typeface="Arial" pitchFamily="34" charset="0"/>
              <a:buChar char="•"/>
              <a:defRPr sz="2100" kern="1200">
                <a:solidFill>
                  <a:schemeClr val="tx1"/>
                </a:solidFill>
                <a:latin typeface="+mn-lt"/>
                <a:ea typeface="+mn-ea"/>
                <a:cs typeface="+mn-cs"/>
              </a:defRPr>
            </a:lvl9pPr>
          </a:lstStyle>
          <a:p>
            <a:r>
              <a:rPr lang="en-GB" dirty="0" smtClean="0"/>
              <a:t>So Taxonomy is essentially a 1:1 mapping of the DPM</a:t>
            </a:r>
          </a:p>
          <a:p>
            <a:endParaRPr lang="en-GB" dirty="0" smtClean="0"/>
          </a:p>
          <a:p>
            <a:r>
              <a:rPr lang="en-GB" dirty="0" smtClean="0"/>
              <a:t>One difference, child row/columns</a:t>
            </a:r>
          </a:p>
          <a:p>
            <a:pPr marL="525463" lvl="2" indent="-342900">
              <a:buFont typeface="Arial" panose="020B0604020202020204" pitchFamily="34" charset="0"/>
              <a:buChar char="•"/>
            </a:pPr>
            <a:r>
              <a:rPr lang="en-GB" dirty="0" smtClean="0"/>
              <a:t>	DPM describes each independently</a:t>
            </a:r>
          </a:p>
          <a:p>
            <a:pPr marL="525463" lvl="2" indent="-342900">
              <a:buFont typeface="Arial" panose="020B0604020202020204" pitchFamily="34" charset="0"/>
              <a:buChar char="•"/>
            </a:pPr>
            <a:r>
              <a:rPr lang="en-GB" dirty="0" smtClean="0"/>
              <a:t>	XBRL style is to inherit attributes from parent</a:t>
            </a:r>
          </a:p>
        </p:txBody>
      </p:sp>
      <p:cxnSp>
        <p:nvCxnSpPr>
          <p:cNvPr id="132" name="Straight Connector 131"/>
          <p:cNvCxnSpPr>
            <a:endCxn id="130" idx="1"/>
          </p:cNvCxnSpPr>
          <p:nvPr/>
        </p:nvCxnSpPr>
        <p:spPr>
          <a:xfrm>
            <a:off x="7076531" y="2572292"/>
            <a:ext cx="1074147" cy="3539"/>
          </a:xfrm>
          <a:prstGeom prst="line">
            <a:avLst/>
          </a:prstGeom>
          <a:ln w="254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7679210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ounded Rectangle 39"/>
          <p:cNvSpPr/>
          <p:nvPr/>
        </p:nvSpPr>
        <p:spPr>
          <a:xfrm>
            <a:off x="8436063" y="5648596"/>
            <a:ext cx="1258088" cy="641444"/>
          </a:xfrm>
          <a:prstGeom prst="roundRect">
            <a:avLst>
              <a:gd name="adj" fmla="val 0"/>
            </a:avLst>
          </a:prstGeom>
          <a:solidFill>
            <a:schemeClr val="tx1">
              <a:lumMod val="75000"/>
              <a:lumOff val="25000"/>
            </a:schemeClr>
          </a:solidFill>
        </p:spPr>
        <p:style>
          <a:lnRef idx="0">
            <a:schemeClr val="accent3"/>
          </a:lnRef>
          <a:fillRef idx="3">
            <a:schemeClr val="accent3"/>
          </a:fillRef>
          <a:effectRef idx="3">
            <a:schemeClr val="accent3"/>
          </a:effectRef>
          <a:fontRef idx="minor">
            <a:schemeClr val="lt1"/>
          </a:fontRef>
        </p:style>
        <p:txBody>
          <a:bodyPr anchor="ctr"/>
          <a:lstStyle/>
          <a:p>
            <a:pPr algn="ctr" defTabSz="981709" fontAlgn="auto">
              <a:spcBef>
                <a:spcPts val="0"/>
              </a:spcBef>
              <a:spcAft>
                <a:spcPts val="0"/>
              </a:spcAft>
              <a:defRPr/>
            </a:pPr>
            <a:r>
              <a:rPr lang="pt-PT" sz="1400" dirty="0"/>
              <a:t>XBRL Taxonomies</a:t>
            </a:r>
          </a:p>
        </p:txBody>
      </p:sp>
      <p:sp>
        <p:nvSpPr>
          <p:cNvPr id="44" name="Rounded Rectangle 43"/>
          <p:cNvSpPr/>
          <p:nvPr/>
        </p:nvSpPr>
        <p:spPr>
          <a:xfrm>
            <a:off x="1951865" y="2912541"/>
            <a:ext cx="1173707" cy="641444"/>
          </a:xfrm>
          <a:prstGeom prst="roundRect">
            <a:avLst/>
          </a:prstGeom>
          <a:solidFill>
            <a:srgbClr val="F99D3E"/>
          </a:solidFill>
        </p:spPr>
        <p:style>
          <a:lnRef idx="0">
            <a:schemeClr val="accent4"/>
          </a:lnRef>
          <a:fillRef idx="3">
            <a:schemeClr val="accent4"/>
          </a:fillRef>
          <a:effectRef idx="3">
            <a:schemeClr val="accent4"/>
          </a:effectRef>
          <a:fontRef idx="minor">
            <a:schemeClr val="lt1"/>
          </a:fontRef>
        </p:style>
        <p:txBody>
          <a:bodyPr anchor="ctr"/>
          <a:lstStyle/>
          <a:p>
            <a:pPr algn="ctr" defTabSz="981709" fontAlgn="auto">
              <a:spcBef>
                <a:spcPts val="0"/>
              </a:spcBef>
              <a:spcAft>
                <a:spcPts val="0"/>
              </a:spcAft>
              <a:defRPr/>
            </a:pPr>
            <a:r>
              <a:rPr lang="pt-PT" sz="1400" dirty="0" smtClean="0"/>
              <a:t>Validation Rules</a:t>
            </a:r>
            <a:endParaRPr lang="pt-PT" sz="1400" dirty="0"/>
          </a:p>
        </p:txBody>
      </p:sp>
      <p:sp>
        <p:nvSpPr>
          <p:cNvPr id="25602" name="Title 1"/>
          <p:cNvSpPr>
            <a:spLocks noGrp="1"/>
          </p:cNvSpPr>
          <p:nvPr>
            <p:ph type="title"/>
          </p:nvPr>
        </p:nvSpPr>
        <p:spPr>
          <a:xfrm>
            <a:off x="295275" y="420688"/>
            <a:ext cx="9623425" cy="412750"/>
          </a:xfrm>
        </p:spPr>
        <p:txBody>
          <a:bodyPr/>
          <a:lstStyle/>
          <a:p>
            <a:r>
              <a:rPr lang="en-GB" dirty="0" smtClean="0"/>
              <a:t>Taxonomy Development: Iterative Process</a:t>
            </a:r>
          </a:p>
        </p:txBody>
      </p:sp>
      <p:grpSp>
        <p:nvGrpSpPr>
          <p:cNvPr id="4" name="Group 43"/>
          <p:cNvGrpSpPr>
            <a:grpSpLocks/>
          </p:cNvGrpSpPr>
          <p:nvPr/>
        </p:nvGrpSpPr>
        <p:grpSpPr bwMode="auto">
          <a:xfrm>
            <a:off x="7583488" y="4922993"/>
            <a:ext cx="2371725" cy="725605"/>
            <a:chOff x="6771577" y="4652831"/>
            <a:chExt cx="2372423" cy="724864"/>
          </a:xfrm>
        </p:grpSpPr>
        <p:cxnSp>
          <p:nvCxnSpPr>
            <p:cNvPr id="9" name="Curved Connector 32"/>
            <p:cNvCxnSpPr>
              <a:endCxn id="40" idx="0"/>
            </p:cNvCxnSpPr>
            <p:nvPr/>
          </p:nvCxnSpPr>
          <p:spPr>
            <a:xfrm>
              <a:off x="6771577" y="4806507"/>
              <a:ext cx="1482055" cy="571188"/>
            </a:xfrm>
            <a:prstGeom prst="curvedConnector2">
              <a:avLst/>
            </a:prstGeom>
            <a:ln w="28575">
              <a:solidFill>
                <a:srgbClr val="008A3E"/>
              </a:solidFill>
              <a:headEnd type="diamond" w="med" len="med"/>
              <a:tailEnd type="triangle" w="lg" len="lg"/>
            </a:ln>
          </p:spPr>
          <p:style>
            <a:lnRef idx="1">
              <a:schemeClr val="accent1"/>
            </a:lnRef>
            <a:fillRef idx="0">
              <a:schemeClr val="accent1"/>
            </a:fillRef>
            <a:effectRef idx="0">
              <a:schemeClr val="accent1"/>
            </a:effectRef>
            <a:fontRef idx="minor">
              <a:schemeClr val="tx1"/>
            </a:fontRef>
          </p:style>
        </p:cxnSp>
        <p:sp>
          <p:nvSpPr>
            <p:cNvPr id="25647" name="TextBox 9"/>
            <p:cNvSpPr txBox="1">
              <a:spLocks noChangeArrowheads="1"/>
            </p:cNvSpPr>
            <p:nvPr/>
          </p:nvSpPr>
          <p:spPr bwMode="auto">
            <a:xfrm>
              <a:off x="7108207" y="4652831"/>
              <a:ext cx="2035793" cy="338208"/>
            </a:xfrm>
            <a:prstGeom prst="rect">
              <a:avLst/>
            </a:prstGeom>
            <a:noFill/>
            <a:ln w="9525">
              <a:noFill/>
              <a:miter lim="800000"/>
              <a:headEnd/>
              <a:tailEnd/>
            </a:ln>
          </p:spPr>
          <p:txBody>
            <a:bodyPr>
              <a:spAutoFit/>
            </a:bodyPr>
            <a:lstStyle/>
            <a:p>
              <a:pPr algn="ctr"/>
              <a:r>
                <a:rPr lang="pt-PT" sz="1600" dirty="0">
                  <a:solidFill>
                    <a:srgbClr val="008A3E"/>
                  </a:solidFill>
                </a:rPr>
                <a:t>Generation</a:t>
              </a:r>
            </a:p>
          </p:txBody>
        </p:sp>
      </p:grpSp>
      <p:grpSp>
        <p:nvGrpSpPr>
          <p:cNvPr id="8" name="Group 36"/>
          <p:cNvGrpSpPr>
            <a:grpSpLocks/>
          </p:cNvGrpSpPr>
          <p:nvPr/>
        </p:nvGrpSpPr>
        <p:grpSpPr bwMode="auto">
          <a:xfrm>
            <a:off x="3871913" y="2967619"/>
            <a:ext cx="2444890" cy="789996"/>
            <a:chOff x="3059358" y="2696438"/>
            <a:chExt cx="2445065" cy="790440"/>
          </a:xfrm>
        </p:grpSpPr>
        <p:cxnSp>
          <p:nvCxnSpPr>
            <p:cNvPr id="15" name="Curved Connector 18"/>
            <p:cNvCxnSpPr/>
            <p:nvPr/>
          </p:nvCxnSpPr>
          <p:spPr>
            <a:xfrm>
              <a:off x="3059358" y="2895996"/>
              <a:ext cx="1212937" cy="590882"/>
            </a:xfrm>
            <a:prstGeom prst="curvedConnector2">
              <a:avLst/>
            </a:prstGeom>
            <a:ln w="28575">
              <a:headEnd type="diamond" w="med" len="med"/>
              <a:tailEnd type="triangle" w="lg" len="lg"/>
            </a:ln>
          </p:spPr>
          <p:style>
            <a:lnRef idx="1">
              <a:schemeClr val="accent1"/>
            </a:lnRef>
            <a:fillRef idx="0">
              <a:schemeClr val="accent1"/>
            </a:fillRef>
            <a:effectRef idx="0">
              <a:schemeClr val="accent1"/>
            </a:effectRef>
            <a:fontRef idx="minor">
              <a:schemeClr val="tx1"/>
            </a:fontRef>
          </p:style>
        </p:cxnSp>
        <p:sp>
          <p:nvSpPr>
            <p:cNvPr id="25643" name="TextBox 15"/>
            <p:cNvSpPr txBox="1">
              <a:spLocks noChangeArrowheads="1"/>
            </p:cNvSpPr>
            <p:nvPr/>
          </p:nvSpPr>
          <p:spPr bwMode="auto">
            <a:xfrm>
              <a:off x="3468630" y="2696438"/>
              <a:ext cx="2035793" cy="585104"/>
            </a:xfrm>
            <a:prstGeom prst="rect">
              <a:avLst/>
            </a:prstGeom>
            <a:noFill/>
            <a:ln w="9525">
              <a:noFill/>
              <a:miter lim="800000"/>
              <a:headEnd/>
              <a:tailEnd/>
            </a:ln>
          </p:spPr>
          <p:txBody>
            <a:bodyPr>
              <a:spAutoFit/>
            </a:bodyPr>
            <a:lstStyle/>
            <a:p>
              <a:pPr algn="ctr"/>
              <a:r>
                <a:rPr lang="pt-PT" sz="1600" dirty="0">
                  <a:solidFill>
                    <a:srgbClr val="0070C0"/>
                  </a:solidFill>
                </a:rPr>
                <a:t>Metadata</a:t>
              </a:r>
            </a:p>
            <a:p>
              <a:pPr algn="ctr"/>
              <a:r>
                <a:rPr lang="pt-PT" sz="1600" dirty="0">
                  <a:solidFill>
                    <a:srgbClr val="0070C0"/>
                  </a:solidFill>
                </a:rPr>
                <a:t>loading</a:t>
              </a:r>
            </a:p>
          </p:txBody>
        </p:sp>
      </p:grpSp>
      <p:grpSp>
        <p:nvGrpSpPr>
          <p:cNvPr id="11" name="Group 37"/>
          <p:cNvGrpSpPr>
            <a:grpSpLocks/>
          </p:cNvGrpSpPr>
          <p:nvPr/>
        </p:nvGrpSpPr>
        <p:grpSpPr bwMode="auto">
          <a:xfrm>
            <a:off x="2790216" y="3462340"/>
            <a:ext cx="2046288" cy="1039825"/>
            <a:chOff x="1940246" y="3187751"/>
            <a:chExt cx="2047193" cy="1040561"/>
          </a:xfrm>
        </p:grpSpPr>
        <p:cxnSp>
          <p:nvCxnSpPr>
            <p:cNvPr id="18" name="Curved Connector 21"/>
            <p:cNvCxnSpPr/>
            <p:nvPr/>
          </p:nvCxnSpPr>
          <p:spPr>
            <a:xfrm rot="10800000">
              <a:off x="2707348" y="3187751"/>
              <a:ext cx="1280091" cy="630683"/>
            </a:xfrm>
            <a:prstGeom prst="curvedConnector2">
              <a:avLst/>
            </a:prstGeom>
            <a:ln w="28575">
              <a:prstDash val="sysDot"/>
              <a:headEnd type="diamond" w="med" len="med"/>
              <a:tailEnd type="triangle" w="lg" len="lg"/>
            </a:ln>
          </p:spPr>
          <p:style>
            <a:lnRef idx="1">
              <a:schemeClr val="accent1"/>
            </a:lnRef>
            <a:fillRef idx="0">
              <a:schemeClr val="accent1"/>
            </a:fillRef>
            <a:effectRef idx="0">
              <a:schemeClr val="accent1"/>
            </a:effectRef>
            <a:fontRef idx="minor">
              <a:schemeClr val="tx1"/>
            </a:fontRef>
          </p:style>
        </p:cxnSp>
        <p:sp>
          <p:nvSpPr>
            <p:cNvPr id="25641" name="TextBox 18"/>
            <p:cNvSpPr txBox="1">
              <a:spLocks noChangeArrowheads="1"/>
            </p:cNvSpPr>
            <p:nvPr/>
          </p:nvSpPr>
          <p:spPr bwMode="auto">
            <a:xfrm>
              <a:off x="1940246" y="3643123"/>
              <a:ext cx="2035793" cy="585189"/>
            </a:xfrm>
            <a:prstGeom prst="rect">
              <a:avLst/>
            </a:prstGeom>
            <a:noFill/>
            <a:ln w="9525">
              <a:noFill/>
              <a:miter lim="800000"/>
              <a:headEnd/>
              <a:tailEnd/>
            </a:ln>
          </p:spPr>
          <p:txBody>
            <a:bodyPr>
              <a:spAutoFit/>
            </a:bodyPr>
            <a:lstStyle/>
            <a:p>
              <a:pPr algn="ctr"/>
              <a:r>
                <a:rPr lang="pt-PT" sz="1600" dirty="0">
                  <a:solidFill>
                    <a:srgbClr val="0070C0"/>
                  </a:solidFill>
                </a:rPr>
                <a:t>Quality</a:t>
              </a:r>
            </a:p>
            <a:p>
              <a:pPr algn="ctr"/>
              <a:r>
                <a:rPr lang="pt-PT" sz="1600" dirty="0">
                  <a:solidFill>
                    <a:srgbClr val="0070C0"/>
                  </a:solidFill>
                </a:rPr>
                <a:t>checks</a:t>
              </a:r>
            </a:p>
          </p:txBody>
        </p:sp>
      </p:grpSp>
      <p:grpSp>
        <p:nvGrpSpPr>
          <p:cNvPr id="14" name="Group 34"/>
          <p:cNvGrpSpPr>
            <a:grpSpLocks/>
          </p:cNvGrpSpPr>
          <p:nvPr/>
        </p:nvGrpSpPr>
        <p:grpSpPr bwMode="auto">
          <a:xfrm>
            <a:off x="3225800" y="2303463"/>
            <a:ext cx="2036763" cy="835026"/>
            <a:chOff x="2414538" y="2032036"/>
            <a:chExt cx="2035793" cy="834993"/>
          </a:xfrm>
        </p:grpSpPr>
        <p:cxnSp>
          <p:nvCxnSpPr>
            <p:cNvPr id="22" name="Curved Connector 55"/>
            <p:cNvCxnSpPr>
              <a:endCxn id="37" idx="0"/>
            </p:cNvCxnSpPr>
            <p:nvPr/>
          </p:nvCxnSpPr>
          <p:spPr>
            <a:xfrm rot="10800000">
              <a:off x="2708454" y="2545718"/>
              <a:ext cx="586729" cy="321311"/>
            </a:xfrm>
            <a:prstGeom prst="curvedConnector4">
              <a:avLst>
                <a:gd name="adj1" fmla="val -22704"/>
                <a:gd name="adj2" fmla="val 171143"/>
              </a:avLst>
            </a:prstGeom>
            <a:ln w="28575">
              <a:prstDash val="sysDash"/>
              <a:headEnd type="diamond" w="med" len="med"/>
              <a:tailEnd type="triangle" w="lg" len="lg"/>
            </a:ln>
          </p:spPr>
          <p:style>
            <a:lnRef idx="1">
              <a:schemeClr val="accent1"/>
            </a:lnRef>
            <a:fillRef idx="0">
              <a:schemeClr val="accent1"/>
            </a:fillRef>
            <a:effectRef idx="0">
              <a:schemeClr val="accent1"/>
            </a:effectRef>
            <a:fontRef idx="minor">
              <a:schemeClr val="tx1"/>
            </a:fontRef>
          </p:style>
        </p:cxnSp>
        <p:sp>
          <p:nvSpPr>
            <p:cNvPr id="25639" name="TextBox 22"/>
            <p:cNvSpPr txBox="1">
              <a:spLocks noChangeArrowheads="1"/>
            </p:cNvSpPr>
            <p:nvPr/>
          </p:nvSpPr>
          <p:spPr bwMode="auto">
            <a:xfrm>
              <a:off x="2414538" y="2032036"/>
              <a:ext cx="2035793" cy="338541"/>
            </a:xfrm>
            <a:prstGeom prst="rect">
              <a:avLst/>
            </a:prstGeom>
            <a:noFill/>
            <a:ln w="9525">
              <a:noFill/>
              <a:prstDash val="sysDash"/>
              <a:miter lim="800000"/>
              <a:headEnd/>
              <a:tailEnd/>
            </a:ln>
          </p:spPr>
          <p:txBody>
            <a:bodyPr>
              <a:spAutoFit/>
            </a:bodyPr>
            <a:lstStyle/>
            <a:p>
              <a:pPr algn="ctr"/>
              <a:r>
                <a:rPr lang="pt-PT" sz="1600" dirty="0" smtClean="0">
                  <a:solidFill>
                    <a:srgbClr val="0070C0"/>
                  </a:solidFill>
                </a:rPr>
                <a:t>Modelling</a:t>
              </a:r>
              <a:endParaRPr lang="pt-PT" sz="1600" dirty="0">
                <a:solidFill>
                  <a:srgbClr val="0070C0"/>
                </a:solidFill>
              </a:endParaRPr>
            </a:p>
          </p:txBody>
        </p:sp>
      </p:grpSp>
      <p:grpSp>
        <p:nvGrpSpPr>
          <p:cNvPr id="17" name="Group 33"/>
          <p:cNvGrpSpPr>
            <a:grpSpLocks/>
          </p:cNvGrpSpPr>
          <p:nvPr/>
        </p:nvGrpSpPr>
        <p:grpSpPr bwMode="auto">
          <a:xfrm>
            <a:off x="2609055" y="2046294"/>
            <a:ext cx="1718466" cy="771472"/>
            <a:chOff x="1160546" y="1775015"/>
            <a:chExt cx="2333241" cy="771242"/>
          </a:xfrm>
        </p:grpSpPr>
        <p:cxnSp>
          <p:nvCxnSpPr>
            <p:cNvPr id="25" name="Curved Connector 65"/>
            <p:cNvCxnSpPr>
              <a:stCxn id="36" idx="3"/>
            </p:cNvCxnSpPr>
            <p:nvPr/>
          </p:nvCxnSpPr>
          <p:spPr>
            <a:xfrm>
              <a:off x="1160546" y="1957388"/>
              <a:ext cx="701299" cy="588869"/>
            </a:xfrm>
            <a:prstGeom prst="curvedConnector2">
              <a:avLst/>
            </a:prstGeom>
            <a:ln w="28575">
              <a:headEnd type="diamond" w="med" len="med"/>
              <a:tailEnd type="triangle" w="lg" len="lg"/>
            </a:ln>
          </p:spPr>
          <p:style>
            <a:lnRef idx="1">
              <a:schemeClr val="accent1"/>
            </a:lnRef>
            <a:fillRef idx="0">
              <a:schemeClr val="accent1"/>
            </a:fillRef>
            <a:effectRef idx="0">
              <a:schemeClr val="accent1"/>
            </a:effectRef>
            <a:fontRef idx="minor">
              <a:schemeClr val="tx1"/>
            </a:fontRef>
          </p:style>
        </p:cxnSp>
        <p:sp>
          <p:nvSpPr>
            <p:cNvPr id="25637" name="TextBox 25"/>
            <p:cNvSpPr txBox="1">
              <a:spLocks noChangeArrowheads="1"/>
            </p:cNvSpPr>
            <p:nvPr/>
          </p:nvSpPr>
          <p:spPr bwMode="auto">
            <a:xfrm>
              <a:off x="1861845" y="1775015"/>
              <a:ext cx="1631942" cy="338453"/>
            </a:xfrm>
            <a:prstGeom prst="rect">
              <a:avLst/>
            </a:prstGeom>
            <a:noFill/>
            <a:ln w="28575">
              <a:noFill/>
              <a:miter lim="800000"/>
              <a:headEnd/>
              <a:tailEnd/>
            </a:ln>
          </p:spPr>
          <p:txBody>
            <a:bodyPr wrap="square">
              <a:spAutoFit/>
            </a:bodyPr>
            <a:lstStyle/>
            <a:p>
              <a:pPr algn="ctr"/>
              <a:r>
                <a:rPr lang="pt-PT" sz="1600" dirty="0">
                  <a:solidFill>
                    <a:srgbClr val="0070C0"/>
                  </a:solidFill>
                </a:rPr>
                <a:t>Analysis</a:t>
              </a:r>
            </a:p>
          </p:txBody>
        </p:sp>
      </p:grpSp>
      <p:grpSp>
        <p:nvGrpSpPr>
          <p:cNvPr id="21" name="Group 35"/>
          <p:cNvGrpSpPr>
            <a:grpSpLocks/>
          </p:cNvGrpSpPr>
          <p:nvPr/>
        </p:nvGrpSpPr>
        <p:grpSpPr bwMode="auto">
          <a:xfrm>
            <a:off x="158927" y="2228722"/>
            <a:ext cx="1792939" cy="1004542"/>
            <a:chOff x="-653108" y="1958478"/>
            <a:chExt cx="1793484" cy="1003509"/>
          </a:xfrm>
        </p:grpSpPr>
        <p:cxnSp>
          <p:nvCxnSpPr>
            <p:cNvPr id="28" name="Curved Connector 71"/>
            <p:cNvCxnSpPr>
              <a:stCxn id="44" idx="1"/>
              <a:endCxn id="36" idx="1"/>
            </p:cNvCxnSpPr>
            <p:nvPr/>
          </p:nvCxnSpPr>
          <p:spPr>
            <a:xfrm rot="10800000">
              <a:off x="623702" y="1958478"/>
              <a:ext cx="516674" cy="1003509"/>
            </a:xfrm>
            <a:prstGeom prst="curvedConnector3">
              <a:avLst>
                <a:gd name="adj1" fmla="val 144258"/>
              </a:avLst>
            </a:prstGeom>
            <a:ln w="28575">
              <a:prstDash val="sysDot"/>
              <a:headEnd type="diamond" w="med" len="med"/>
              <a:tailEnd type="triangle" w="lg" len="lg"/>
            </a:ln>
          </p:spPr>
          <p:style>
            <a:lnRef idx="1">
              <a:schemeClr val="accent1"/>
            </a:lnRef>
            <a:fillRef idx="0">
              <a:schemeClr val="accent1"/>
            </a:fillRef>
            <a:effectRef idx="0">
              <a:schemeClr val="accent1"/>
            </a:effectRef>
            <a:fontRef idx="minor">
              <a:schemeClr val="tx1"/>
            </a:fontRef>
          </p:style>
        </p:cxnSp>
        <p:sp>
          <p:nvSpPr>
            <p:cNvPr id="25635" name="TextBox 28"/>
            <p:cNvSpPr txBox="1">
              <a:spLocks noChangeArrowheads="1"/>
            </p:cNvSpPr>
            <p:nvPr/>
          </p:nvSpPr>
          <p:spPr bwMode="auto">
            <a:xfrm>
              <a:off x="-653108" y="2255880"/>
              <a:ext cx="1372088" cy="584174"/>
            </a:xfrm>
            <a:prstGeom prst="rect">
              <a:avLst/>
            </a:prstGeom>
            <a:noFill/>
            <a:ln w="9525">
              <a:noFill/>
              <a:miter lim="800000"/>
              <a:headEnd/>
              <a:tailEnd/>
            </a:ln>
          </p:spPr>
          <p:txBody>
            <a:bodyPr wrap="square">
              <a:spAutoFit/>
            </a:bodyPr>
            <a:lstStyle/>
            <a:p>
              <a:pPr algn="ctr"/>
              <a:r>
                <a:rPr lang="pt-PT" sz="1600" dirty="0">
                  <a:solidFill>
                    <a:srgbClr val="0070C0"/>
                  </a:solidFill>
                </a:rPr>
                <a:t>Structure</a:t>
              </a:r>
            </a:p>
            <a:p>
              <a:pPr algn="ctr"/>
              <a:r>
                <a:rPr lang="pt-PT" sz="1600" dirty="0">
                  <a:solidFill>
                    <a:srgbClr val="0070C0"/>
                  </a:solidFill>
                </a:rPr>
                <a:t>checks</a:t>
              </a:r>
            </a:p>
          </p:txBody>
        </p:sp>
      </p:grpSp>
      <p:grpSp>
        <p:nvGrpSpPr>
          <p:cNvPr id="24" name="Group 40"/>
          <p:cNvGrpSpPr>
            <a:grpSpLocks/>
          </p:cNvGrpSpPr>
          <p:nvPr/>
        </p:nvGrpSpPr>
        <p:grpSpPr bwMode="auto">
          <a:xfrm>
            <a:off x="5411788" y="3801025"/>
            <a:ext cx="2530797" cy="955123"/>
            <a:chOff x="4599310" y="3530672"/>
            <a:chExt cx="2531604" cy="954785"/>
          </a:xfrm>
        </p:grpSpPr>
        <p:cxnSp>
          <p:nvCxnSpPr>
            <p:cNvPr id="31" name="Curved Connector 6"/>
            <p:cNvCxnSpPr/>
            <p:nvPr/>
          </p:nvCxnSpPr>
          <p:spPr>
            <a:xfrm>
              <a:off x="4599310" y="3807835"/>
              <a:ext cx="1489550" cy="677622"/>
            </a:xfrm>
            <a:prstGeom prst="curvedConnector2">
              <a:avLst/>
            </a:prstGeom>
            <a:ln w="28575">
              <a:solidFill>
                <a:srgbClr val="008A3E"/>
              </a:solidFill>
              <a:prstDash val="solid"/>
              <a:headEnd type="diamond" w="med" len="med"/>
              <a:tailEnd type="triangle" w="lg" len="lg"/>
            </a:ln>
          </p:spPr>
          <p:style>
            <a:lnRef idx="1">
              <a:schemeClr val="accent1"/>
            </a:lnRef>
            <a:fillRef idx="0">
              <a:schemeClr val="accent1"/>
            </a:fillRef>
            <a:effectRef idx="0">
              <a:schemeClr val="accent1"/>
            </a:effectRef>
            <a:fontRef idx="minor">
              <a:schemeClr val="tx1"/>
            </a:fontRef>
          </p:style>
        </p:cxnSp>
        <p:sp>
          <p:nvSpPr>
            <p:cNvPr id="25633" name="TextBox 31"/>
            <p:cNvSpPr txBox="1">
              <a:spLocks noChangeArrowheads="1"/>
            </p:cNvSpPr>
            <p:nvPr/>
          </p:nvSpPr>
          <p:spPr bwMode="auto">
            <a:xfrm>
              <a:off x="5095121" y="3530672"/>
              <a:ext cx="2035793" cy="584568"/>
            </a:xfrm>
            <a:prstGeom prst="rect">
              <a:avLst/>
            </a:prstGeom>
            <a:noFill/>
            <a:ln w="9525">
              <a:noFill/>
              <a:miter lim="800000"/>
              <a:headEnd/>
              <a:tailEnd/>
            </a:ln>
          </p:spPr>
          <p:txBody>
            <a:bodyPr>
              <a:spAutoFit/>
            </a:bodyPr>
            <a:lstStyle/>
            <a:p>
              <a:pPr algn="ctr"/>
              <a:r>
                <a:rPr lang="pt-PT" sz="1600" dirty="0">
                  <a:solidFill>
                    <a:srgbClr val="008A3E"/>
                  </a:solidFill>
                </a:rPr>
                <a:t>Metadata </a:t>
              </a:r>
            </a:p>
            <a:p>
              <a:pPr algn="ctr"/>
              <a:r>
                <a:rPr lang="pt-PT" sz="1600" dirty="0">
                  <a:solidFill>
                    <a:srgbClr val="008A3E"/>
                  </a:solidFill>
                </a:rPr>
                <a:t>extraction</a:t>
              </a:r>
            </a:p>
          </p:txBody>
        </p:sp>
      </p:grpSp>
      <p:sp>
        <p:nvSpPr>
          <p:cNvPr id="34" name="Title 1"/>
          <p:cNvSpPr txBox="1">
            <a:spLocks/>
          </p:cNvSpPr>
          <p:nvPr/>
        </p:nvSpPr>
        <p:spPr>
          <a:xfrm>
            <a:off x="993775" y="885825"/>
            <a:ext cx="2246313" cy="673100"/>
          </a:xfrm>
          <a:prstGeom prst="rect">
            <a:avLst/>
          </a:prstGeom>
          <a:noFill/>
        </p:spPr>
        <p:txBody>
          <a:bodyPr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defRPr/>
            </a:pPr>
            <a:endParaRPr lang="pt-PT" sz="2000" b="1" dirty="0">
              <a:solidFill>
                <a:srgbClr val="002060"/>
              </a:solidFill>
              <a:latin typeface="+mn-lt"/>
              <a:ea typeface="Tahoma" pitchFamily="34" charset="0"/>
              <a:cs typeface="Tahoma" pitchFamily="34" charset="0"/>
            </a:endParaRPr>
          </a:p>
        </p:txBody>
      </p:sp>
      <p:sp>
        <p:nvSpPr>
          <p:cNvPr id="36" name="Rounded Rectangle 35"/>
          <p:cNvSpPr/>
          <p:nvPr/>
        </p:nvSpPr>
        <p:spPr>
          <a:xfrm>
            <a:off x="1435348" y="1907999"/>
            <a:ext cx="1173707" cy="641444"/>
          </a:xfrm>
          <a:prstGeom prst="roundRect">
            <a:avLst/>
          </a:prstGeom>
          <a:solidFill>
            <a:schemeClr val="bg1">
              <a:lumMod val="95000"/>
            </a:schemeClr>
          </a:solidFill>
        </p:spPr>
        <p:style>
          <a:lnRef idx="0">
            <a:schemeClr val="accent4"/>
          </a:lnRef>
          <a:fillRef idx="3">
            <a:schemeClr val="accent4"/>
          </a:fillRef>
          <a:effectRef idx="3">
            <a:schemeClr val="accent4"/>
          </a:effectRef>
          <a:fontRef idx="minor">
            <a:schemeClr val="lt1"/>
          </a:fontRef>
        </p:style>
        <p:txBody>
          <a:bodyPr anchor="ctr"/>
          <a:lstStyle/>
          <a:p>
            <a:pPr algn="ctr" defTabSz="981709" fontAlgn="auto">
              <a:spcBef>
                <a:spcPts val="0"/>
              </a:spcBef>
              <a:spcAft>
                <a:spcPts val="0"/>
              </a:spcAft>
              <a:defRPr/>
            </a:pPr>
            <a:r>
              <a:rPr lang="pt-PT" sz="1400" dirty="0">
                <a:solidFill>
                  <a:schemeClr val="tx1">
                    <a:lumMod val="65000"/>
                    <a:lumOff val="35000"/>
                  </a:schemeClr>
                </a:solidFill>
              </a:rPr>
              <a:t>Templates</a:t>
            </a:r>
          </a:p>
        </p:txBody>
      </p:sp>
      <p:sp>
        <p:nvSpPr>
          <p:cNvPr id="37" name="Rounded Rectangle 36"/>
          <p:cNvSpPr/>
          <p:nvPr/>
        </p:nvSpPr>
        <p:spPr>
          <a:xfrm>
            <a:off x="2933001" y="2817165"/>
            <a:ext cx="1173707" cy="641444"/>
          </a:xfrm>
          <a:prstGeom prst="roundRect">
            <a:avLst/>
          </a:prstGeom>
          <a:solidFill>
            <a:srgbClr val="F99D3E"/>
          </a:solidFill>
        </p:spPr>
        <p:style>
          <a:lnRef idx="0">
            <a:schemeClr val="accent4"/>
          </a:lnRef>
          <a:fillRef idx="3">
            <a:schemeClr val="accent4"/>
          </a:fillRef>
          <a:effectRef idx="3">
            <a:schemeClr val="accent4"/>
          </a:effectRef>
          <a:fontRef idx="minor">
            <a:schemeClr val="lt1"/>
          </a:fontRef>
        </p:style>
        <p:txBody>
          <a:bodyPr anchor="ctr"/>
          <a:lstStyle/>
          <a:p>
            <a:pPr algn="ctr" defTabSz="981709" fontAlgn="auto">
              <a:spcBef>
                <a:spcPts val="0"/>
              </a:spcBef>
              <a:spcAft>
                <a:spcPts val="0"/>
              </a:spcAft>
              <a:defRPr/>
            </a:pPr>
            <a:r>
              <a:rPr lang="pt-PT" sz="1400" dirty="0"/>
              <a:t>DPM Excel</a:t>
            </a:r>
          </a:p>
        </p:txBody>
      </p:sp>
      <p:sp>
        <p:nvSpPr>
          <p:cNvPr id="38" name="Rounded Rectangle 37"/>
          <p:cNvSpPr/>
          <p:nvPr/>
        </p:nvSpPr>
        <p:spPr>
          <a:xfrm>
            <a:off x="4799363" y="3768488"/>
            <a:ext cx="1173707" cy="641444"/>
          </a:xfrm>
          <a:prstGeom prst="roundRect">
            <a:avLst/>
          </a:prstGeom>
        </p:spPr>
        <p:style>
          <a:lnRef idx="0">
            <a:schemeClr val="accent2"/>
          </a:lnRef>
          <a:fillRef idx="3">
            <a:schemeClr val="accent2"/>
          </a:fillRef>
          <a:effectRef idx="3">
            <a:schemeClr val="accent2"/>
          </a:effectRef>
          <a:fontRef idx="minor">
            <a:schemeClr val="lt1"/>
          </a:fontRef>
        </p:style>
        <p:txBody>
          <a:bodyPr anchor="ctr"/>
          <a:lstStyle/>
          <a:p>
            <a:pPr algn="ctr" defTabSz="981709" fontAlgn="auto">
              <a:spcBef>
                <a:spcPts val="0"/>
              </a:spcBef>
              <a:spcAft>
                <a:spcPts val="0"/>
              </a:spcAft>
              <a:defRPr/>
            </a:pPr>
            <a:r>
              <a:rPr lang="pt-PT" sz="1400" dirty="0"/>
              <a:t>DPM Database</a:t>
            </a:r>
          </a:p>
        </p:txBody>
      </p:sp>
      <p:sp>
        <p:nvSpPr>
          <p:cNvPr id="39" name="Rounded Rectangle 38"/>
          <p:cNvSpPr/>
          <p:nvPr/>
        </p:nvSpPr>
        <p:spPr>
          <a:xfrm>
            <a:off x="6622487" y="4748532"/>
            <a:ext cx="1173707" cy="641444"/>
          </a:xfrm>
          <a:prstGeom prst="roundRect">
            <a:avLst/>
          </a:prstGeom>
          <a:solidFill>
            <a:srgbClr val="008A3E"/>
          </a:solidFill>
        </p:spPr>
        <p:style>
          <a:lnRef idx="0">
            <a:schemeClr val="accent3"/>
          </a:lnRef>
          <a:fillRef idx="3">
            <a:schemeClr val="accent3"/>
          </a:fillRef>
          <a:effectRef idx="3">
            <a:schemeClr val="accent3"/>
          </a:effectRef>
          <a:fontRef idx="minor">
            <a:schemeClr val="lt1"/>
          </a:fontRef>
        </p:style>
        <p:txBody>
          <a:bodyPr anchor="ctr"/>
          <a:lstStyle/>
          <a:p>
            <a:pPr algn="ctr" defTabSz="981709" fontAlgn="auto">
              <a:spcBef>
                <a:spcPts val="0"/>
              </a:spcBef>
              <a:spcAft>
                <a:spcPts val="0"/>
              </a:spcAft>
              <a:defRPr/>
            </a:pPr>
            <a:r>
              <a:rPr lang="pt-PT" sz="1400" dirty="0" smtClean="0"/>
              <a:t>DPM </a:t>
            </a:r>
            <a:endParaRPr lang="pt-PT" sz="1400" dirty="0"/>
          </a:p>
          <a:p>
            <a:pPr algn="ctr" defTabSz="981709" fontAlgn="auto">
              <a:spcBef>
                <a:spcPts val="0"/>
              </a:spcBef>
              <a:spcAft>
                <a:spcPts val="0"/>
              </a:spcAft>
              <a:defRPr/>
            </a:pPr>
            <a:r>
              <a:rPr lang="pt-PT" sz="1400" dirty="0" smtClean="0"/>
              <a:t>Architect</a:t>
            </a:r>
            <a:endParaRPr lang="pt-PT" sz="1400" dirty="0"/>
          </a:p>
        </p:txBody>
      </p:sp>
      <p:sp>
        <p:nvSpPr>
          <p:cNvPr id="2" name="TextBox 1"/>
          <p:cNvSpPr txBox="1"/>
          <p:nvPr/>
        </p:nvSpPr>
        <p:spPr>
          <a:xfrm>
            <a:off x="3868116" y="3480105"/>
            <a:ext cx="931247" cy="307777"/>
          </a:xfrm>
          <a:prstGeom prst="rect">
            <a:avLst/>
          </a:prstGeom>
          <a:noFill/>
          <a:ln>
            <a:solidFill>
              <a:srgbClr val="000000"/>
            </a:solidFill>
          </a:ln>
        </p:spPr>
        <p:txBody>
          <a:bodyPr wrap="square" lIns="0" tIns="0" rIns="0" bIns="0" rtlCol="0">
            <a:spAutoFit/>
          </a:bodyPr>
          <a:lstStyle/>
          <a:p>
            <a:pPr algn="ctr"/>
            <a:r>
              <a:rPr lang="en-GB" sz="2000" b="1" kern="1200" dirty="0" smtClean="0">
                <a:solidFill>
                  <a:schemeClr val="accent2"/>
                </a:solidFill>
                <a:latin typeface="+mn-lt"/>
                <a:ea typeface="+mn-ea"/>
                <a:cs typeface="+mn-cs"/>
              </a:rPr>
              <a:t>SAS,C#</a:t>
            </a:r>
          </a:p>
        </p:txBody>
      </p:sp>
      <p:sp>
        <p:nvSpPr>
          <p:cNvPr id="3" name="Rectangle 2"/>
          <p:cNvSpPr/>
          <p:nvPr/>
        </p:nvSpPr>
        <p:spPr>
          <a:xfrm>
            <a:off x="5262561" y="4437063"/>
            <a:ext cx="1359926" cy="400110"/>
          </a:xfrm>
          <a:prstGeom prst="rect">
            <a:avLst/>
          </a:prstGeom>
          <a:ln>
            <a:solidFill>
              <a:srgbClr val="000000"/>
            </a:solidFill>
          </a:ln>
        </p:spPr>
        <p:txBody>
          <a:bodyPr wrap="square">
            <a:spAutoFit/>
          </a:bodyPr>
          <a:lstStyle/>
          <a:p>
            <a:pPr algn="ctr"/>
            <a:r>
              <a:rPr lang="en-GB" sz="2000" b="1" dirty="0" smtClean="0">
                <a:solidFill>
                  <a:schemeClr val="accent2"/>
                </a:solidFill>
                <a:latin typeface="+mn-lt"/>
                <a:cs typeface="+mn-cs"/>
              </a:rPr>
              <a:t>C# Plugin</a:t>
            </a:r>
            <a:endParaRPr lang="en-GB" sz="2000" b="1" dirty="0">
              <a:solidFill>
                <a:schemeClr val="accent2"/>
              </a:solidFill>
              <a:latin typeface="+mn-lt"/>
              <a:cs typeface="+mn-cs"/>
            </a:endParaRPr>
          </a:p>
        </p:txBody>
      </p:sp>
      <p:sp>
        <p:nvSpPr>
          <p:cNvPr id="58" name="Rounded Rectangle 57"/>
          <p:cNvSpPr/>
          <p:nvPr/>
        </p:nvSpPr>
        <p:spPr>
          <a:xfrm>
            <a:off x="4387850" y="5617515"/>
            <a:ext cx="2098675" cy="641444"/>
          </a:xfrm>
          <a:prstGeom prst="roundRect">
            <a:avLst/>
          </a:prstGeom>
        </p:spPr>
        <p:style>
          <a:lnRef idx="0">
            <a:schemeClr val="accent2"/>
          </a:lnRef>
          <a:fillRef idx="3">
            <a:schemeClr val="accent2"/>
          </a:fillRef>
          <a:effectRef idx="3">
            <a:schemeClr val="accent2"/>
          </a:effectRef>
          <a:fontRef idx="minor">
            <a:schemeClr val="lt1"/>
          </a:fontRef>
        </p:style>
        <p:txBody>
          <a:bodyPr anchor="ctr"/>
          <a:lstStyle/>
          <a:p>
            <a:pPr algn="ctr" defTabSz="981709" fontAlgn="auto">
              <a:spcBef>
                <a:spcPts val="0"/>
              </a:spcBef>
              <a:spcAft>
                <a:spcPts val="0"/>
              </a:spcAft>
            </a:pPr>
            <a:r>
              <a:rPr lang="pt-PT" sz="1400" dirty="0"/>
              <a:t>Taxonomy Architecture + Mapping approach</a:t>
            </a:r>
          </a:p>
        </p:txBody>
      </p:sp>
      <p:grpSp>
        <p:nvGrpSpPr>
          <p:cNvPr id="59" name="Group 34"/>
          <p:cNvGrpSpPr>
            <a:grpSpLocks/>
          </p:cNvGrpSpPr>
          <p:nvPr/>
        </p:nvGrpSpPr>
        <p:grpSpPr bwMode="auto">
          <a:xfrm>
            <a:off x="4244180" y="4837173"/>
            <a:ext cx="2036763" cy="811422"/>
            <a:chOff x="1632715" y="1974618"/>
            <a:chExt cx="2035793" cy="892411"/>
          </a:xfrm>
        </p:grpSpPr>
        <p:cxnSp>
          <p:nvCxnSpPr>
            <p:cNvPr id="60" name="Curved Connector 55"/>
            <p:cNvCxnSpPr/>
            <p:nvPr/>
          </p:nvCxnSpPr>
          <p:spPr>
            <a:xfrm rot="16200000" flipV="1">
              <a:off x="2848977" y="2420823"/>
              <a:ext cx="892411" cy="1"/>
            </a:xfrm>
            <a:prstGeom prst="curvedConnector3">
              <a:avLst>
                <a:gd name="adj1" fmla="val 50000"/>
              </a:avLst>
            </a:prstGeom>
            <a:ln w="28575">
              <a:prstDash val="sysDash"/>
              <a:headEnd type="diamond" w="med" len="med"/>
              <a:tailEnd type="triangle" w="lg" len="lg"/>
            </a:ln>
          </p:spPr>
          <p:style>
            <a:lnRef idx="1">
              <a:schemeClr val="accent1"/>
            </a:lnRef>
            <a:fillRef idx="0">
              <a:schemeClr val="accent1"/>
            </a:fillRef>
            <a:effectRef idx="0">
              <a:schemeClr val="accent1"/>
            </a:effectRef>
            <a:fontRef idx="minor">
              <a:schemeClr val="tx1"/>
            </a:fontRef>
          </p:style>
        </p:cxnSp>
        <p:sp>
          <p:nvSpPr>
            <p:cNvPr id="61" name="TextBox 22"/>
            <p:cNvSpPr txBox="1">
              <a:spLocks noChangeArrowheads="1"/>
            </p:cNvSpPr>
            <p:nvPr/>
          </p:nvSpPr>
          <p:spPr bwMode="auto">
            <a:xfrm>
              <a:off x="1632715" y="2354627"/>
              <a:ext cx="2035793" cy="372345"/>
            </a:xfrm>
            <a:prstGeom prst="rect">
              <a:avLst/>
            </a:prstGeom>
            <a:noFill/>
            <a:ln w="9525">
              <a:noFill/>
              <a:prstDash val="sysDash"/>
              <a:miter lim="800000"/>
              <a:headEnd/>
              <a:tailEnd/>
            </a:ln>
          </p:spPr>
          <p:txBody>
            <a:bodyPr>
              <a:spAutoFit/>
            </a:bodyPr>
            <a:lstStyle/>
            <a:p>
              <a:pPr algn="ctr"/>
              <a:r>
                <a:rPr lang="pt-PT" sz="1600" dirty="0" smtClean="0">
                  <a:solidFill>
                    <a:srgbClr val="0070C0"/>
                  </a:solidFill>
                </a:rPr>
                <a:t>Implementation</a:t>
              </a:r>
              <a:endParaRPr lang="pt-PT" sz="1600" dirty="0">
                <a:solidFill>
                  <a:srgbClr val="0070C0"/>
                </a:solidFill>
              </a:endParaRPr>
            </a:p>
          </p:txBody>
        </p:sp>
      </p:grpSp>
      <p:grpSp>
        <p:nvGrpSpPr>
          <p:cNvPr id="63" name="Group 34"/>
          <p:cNvGrpSpPr>
            <a:grpSpLocks/>
          </p:cNvGrpSpPr>
          <p:nvPr/>
        </p:nvGrpSpPr>
        <p:grpSpPr bwMode="auto">
          <a:xfrm>
            <a:off x="4396580" y="5069253"/>
            <a:ext cx="2225907" cy="588653"/>
            <a:chOff x="1632715" y="2135316"/>
            <a:chExt cx="2224847" cy="588630"/>
          </a:xfrm>
        </p:grpSpPr>
        <p:cxnSp>
          <p:nvCxnSpPr>
            <p:cNvPr id="64" name="Curved Connector 55"/>
            <p:cNvCxnSpPr>
              <a:endCxn id="39" idx="1"/>
            </p:cNvCxnSpPr>
            <p:nvPr/>
          </p:nvCxnSpPr>
          <p:spPr>
            <a:xfrm flipV="1">
              <a:off x="3180269" y="2135316"/>
              <a:ext cx="677293" cy="579319"/>
            </a:xfrm>
            <a:prstGeom prst="curvedConnector3">
              <a:avLst>
                <a:gd name="adj1" fmla="val -4821"/>
              </a:avLst>
            </a:prstGeom>
            <a:ln w="28575">
              <a:prstDash val="sysDash"/>
              <a:headEnd type="diamond" w="med" len="med"/>
              <a:tailEnd type="triangle" w="lg" len="lg"/>
            </a:ln>
          </p:spPr>
          <p:style>
            <a:lnRef idx="1">
              <a:schemeClr val="accent1"/>
            </a:lnRef>
            <a:fillRef idx="0">
              <a:schemeClr val="accent1"/>
            </a:fillRef>
            <a:effectRef idx="0">
              <a:schemeClr val="accent1"/>
            </a:effectRef>
            <a:fontRef idx="minor">
              <a:schemeClr val="tx1"/>
            </a:fontRef>
          </p:style>
        </p:cxnSp>
        <p:sp>
          <p:nvSpPr>
            <p:cNvPr id="65" name="TextBox 22"/>
            <p:cNvSpPr txBox="1">
              <a:spLocks noChangeArrowheads="1"/>
            </p:cNvSpPr>
            <p:nvPr/>
          </p:nvSpPr>
          <p:spPr bwMode="auto">
            <a:xfrm>
              <a:off x="1632715" y="2354629"/>
              <a:ext cx="2035793" cy="369317"/>
            </a:xfrm>
            <a:prstGeom prst="rect">
              <a:avLst/>
            </a:prstGeom>
            <a:noFill/>
            <a:ln w="9525">
              <a:noFill/>
              <a:prstDash val="sysDash"/>
              <a:miter lim="800000"/>
              <a:headEnd/>
              <a:tailEnd/>
            </a:ln>
          </p:spPr>
          <p:txBody>
            <a:bodyPr>
              <a:spAutoFit/>
            </a:bodyPr>
            <a:lstStyle/>
            <a:p>
              <a:pPr algn="ctr"/>
              <a:endParaRPr lang="pt-PT" sz="1800" dirty="0">
                <a:solidFill>
                  <a:srgbClr val="0070C0"/>
                </a:solidFill>
              </a:endParaRPr>
            </a:p>
          </p:txBody>
        </p:sp>
      </p:grpSp>
      <p:grpSp>
        <p:nvGrpSpPr>
          <p:cNvPr id="69" name="Group 37"/>
          <p:cNvGrpSpPr>
            <a:grpSpLocks/>
          </p:cNvGrpSpPr>
          <p:nvPr/>
        </p:nvGrpSpPr>
        <p:grpSpPr bwMode="auto">
          <a:xfrm>
            <a:off x="6455856" y="5966156"/>
            <a:ext cx="2002723" cy="603140"/>
            <a:chOff x="1974305" y="3774030"/>
            <a:chExt cx="2003609" cy="603567"/>
          </a:xfrm>
        </p:grpSpPr>
        <p:cxnSp>
          <p:nvCxnSpPr>
            <p:cNvPr id="70" name="Curved Connector 21"/>
            <p:cNvCxnSpPr/>
            <p:nvPr/>
          </p:nvCxnSpPr>
          <p:spPr>
            <a:xfrm rot="10800000">
              <a:off x="1976260" y="3774030"/>
              <a:ext cx="2001654" cy="12709"/>
            </a:xfrm>
            <a:prstGeom prst="curvedConnector3">
              <a:avLst>
                <a:gd name="adj1" fmla="val 50000"/>
              </a:avLst>
            </a:prstGeom>
            <a:ln w="28575">
              <a:prstDash val="sysDot"/>
              <a:headEnd type="diamond" w="med" len="med"/>
              <a:tailEnd type="triangle" w="lg" len="lg"/>
            </a:ln>
          </p:spPr>
          <p:style>
            <a:lnRef idx="1">
              <a:schemeClr val="accent1"/>
            </a:lnRef>
            <a:fillRef idx="0">
              <a:schemeClr val="accent1"/>
            </a:fillRef>
            <a:effectRef idx="0">
              <a:schemeClr val="accent1"/>
            </a:effectRef>
            <a:fontRef idx="minor">
              <a:schemeClr val="tx1"/>
            </a:fontRef>
          </p:style>
        </p:cxnSp>
        <p:sp>
          <p:nvSpPr>
            <p:cNvPr id="71" name="TextBox 18"/>
            <p:cNvSpPr txBox="1">
              <a:spLocks noChangeArrowheads="1"/>
            </p:cNvSpPr>
            <p:nvPr/>
          </p:nvSpPr>
          <p:spPr bwMode="auto">
            <a:xfrm>
              <a:off x="1974305" y="3792408"/>
              <a:ext cx="2003608" cy="585189"/>
            </a:xfrm>
            <a:prstGeom prst="rect">
              <a:avLst/>
            </a:prstGeom>
            <a:noFill/>
            <a:ln w="9525">
              <a:noFill/>
              <a:miter lim="800000"/>
              <a:headEnd/>
              <a:tailEnd/>
            </a:ln>
          </p:spPr>
          <p:txBody>
            <a:bodyPr wrap="square">
              <a:spAutoFit/>
            </a:bodyPr>
            <a:lstStyle/>
            <a:p>
              <a:pPr algn="ctr"/>
              <a:r>
                <a:rPr lang="pt-PT" sz="1600" dirty="0" smtClean="0">
                  <a:solidFill>
                    <a:srgbClr val="0070C0"/>
                  </a:solidFill>
                </a:rPr>
                <a:t>Testing and Feedback</a:t>
              </a:r>
              <a:endParaRPr lang="pt-PT" sz="1600" dirty="0">
                <a:solidFill>
                  <a:srgbClr val="0070C0"/>
                </a:solidFill>
              </a:endParaRPr>
            </a:p>
          </p:txBody>
        </p:sp>
      </p:grpSp>
      <p:grpSp>
        <p:nvGrpSpPr>
          <p:cNvPr id="72" name="Group 37"/>
          <p:cNvGrpSpPr>
            <a:grpSpLocks/>
          </p:cNvGrpSpPr>
          <p:nvPr/>
        </p:nvGrpSpPr>
        <p:grpSpPr bwMode="auto">
          <a:xfrm>
            <a:off x="2086355" y="3553984"/>
            <a:ext cx="2301496" cy="2398870"/>
            <a:chOff x="1684927" y="1417867"/>
            <a:chExt cx="2302514" cy="2400568"/>
          </a:xfrm>
        </p:grpSpPr>
        <p:cxnSp>
          <p:nvCxnSpPr>
            <p:cNvPr id="73" name="Curved Connector 21"/>
            <p:cNvCxnSpPr/>
            <p:nvPr/>
          </p:nvCxnSpPr>
          <p:spPr>
            <a:xfrm rot="16200000" flipV="1">
              <a:off x="2213020" y="2044014"/>
              <a:ext cx="2400568" cy="1148274"/>
            </a:xfrm>
            <a:prstGeom prst="curvedConnector3">
              <a:avLst>
                <a:gd name="adj1" fmla="val -189"/>
              </a:avLst>
            </a:prstGeom>
            <a:ln w="28575">
              <a:prstDash val="sysDot"/>
              <a:headEnd type="diamond" w="med" len="med"/>
              <a:tailEnd type="triangle" w="lg" len="lg"/>
            </a:ln>
          </p:spPr>
          <p:style>
            <a:lnRef idx="1">
              <a:schemeClr val="accent1"/>
            </a:lnRef>
            <a:fillRef idx="0">
              <a:schemeClr val="accent1"/>
            </a:fillRef>
            <a:effectRef idx="0">
              <a:schemeClr val="accent1"/>
            </a:effectRef>
            <a:fontRef idx="minor">
              <a:schemeClr val="tx1"/>
            </a:fontRef>
          </p:style>
        </p:cxnSp>
        <p:sp>
          <p:nvSpPr>
            <p:cNvPr id="74" name="TextBox 18"/>
            <p:cNvSpPr txBox="1">
              <a:spLocks noChangeArrowheads="1"/>
            </p:cNvSpPr>
            <p:nvPr/>
          </p:nvSpPr>
          <p:spPr bwMode="auto">
            <a:xfrm>
              <a:off x="1684927" y="3479641"/>
              <a:ext cx="2035793" cy="338794"/>
            </a:xfrm>
            <a:prstGeom prst="rect">
              <a:avLst/>
            </a:prstGeom>
            <a:noFill/>
            <a:ln w="9525">
              <a:noFill/>
              <a:prstDash val="sysDot"/>
              <a:miter lim="800000"/>
              <a:headEnd/>
              <a:tailEnd/>
            </a:ln>
          </p:spPr>
          <p:txBody>
            <a:bodyPr>
              <a:spAutoFit/>
            </a:bodyPr>
            <a:lstStyle/>
            <a:p>
              <a:pPr algn="ctr"/>
              <a:r>
                <a:rPr lang="pt-PT" sz="1600" dirty="0" smtClean="0">
                  <a:solidFill>
                    <a:srgbClr val="0070C0"/>
                  </a:solidFill>
                </a:rPr>
                <a:t>Advice</a:t>
              </a:r>
              <a:endParaRPr lang="pt-PT" sz="1600" dirty="0">
                <a:solidFill>
                  <a:srgbClr val="0070C0"/>
                </a:solidFill>
              </a:endParaRPr>
            </a:p>
          </p:txBody>
        </p:sp>
      </p:grpSp>
    </p:spTree>
    <p:extLst>
      <p:ext uri="{BB962C8B-B14F-4D97-AF65-F5344CB8AC3E}">
        <p14:creationId xmlns:p14="http://schemas.microsoft.com/office/powerpoint/2010/main" val="39864974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Use by the EBA</a:t>
            </a:r>
            <a:endParaRPr lang="en-GB" dirty="0"/>
          </a:p>
        </p:txBody>
      </p:sp>
      <p:sp>
        <p:nvSpPr>
          <p:cNvPr id="3" name="Content Placeholder 2"/>
          <p:cNvSpPr>
            <a:spLocks noGrp="1"/>
          </p:cNvSpPr>
          <p:nvPr>
            <p:ph sz="quarter" idx="10"/>
          </p:nvPr>
        </p:nvSpPr>
        <p:spPr/>
        <p:txBody>
          <a:bodyPr/>
          <a:lstStyle/>
          <a:p>
            <a:r>
              <a:rPr lang="en-GB" dirty="0" smtClean="0"/>
              <a:t>Our taxonomy development process involved:</a:t>
            </a:r>
          </a:p>
          <a:p>
            <a:endParaRPr lang="en-GB" dirty="0" smtClean="0"/>
          </a:p>
          <a:p>
            <a:pPr marL="525463" lvl="2" indent="-342900">
              <a:buFont typeface="Arial" panose="020B0604020202020204" pitchFamily="34" charset="0"/>
              <a:buChar char="•"/>
            </a:pPr>
            <a:r>
              <a:rPr lang="en-GB" dirty="0"/>
              <a:t>L</a:t>
            </a:r>
            <a:r>
              <a:rPr lang="en-GB" dirty="0" smtClean="0"/>
              <a:t>ots of subject experts defining templates and data models</a:t>
            </a:r>
          </a:p>
          <a:p>
            <a:pPr marL="525463" lvl="2" indent="-342900">
              <a:buFont typeface="Arial" panose="020B0604020202020204" pitchFamily="34" charset="0"/>
              <a:buChar char="•"/>
            </a:pPr>
            <a:r>
              <a:rPr lang="en-GB" dirty="0" smtClean="0"/>
              <a:t>A huge data model</a:t>
            </a:r>
          </a:p>
          <a:p>
            <a:pPr marL="525463" lvl="2" indent="-342900">
              <a:buFont typeface="Arial" panose="020B0604020202020204" pitchFamily="34" charset="0"/>
              <a:buChar char="•"/>
            </a:pPr>
            <a:r>
              <a:rPr lang="en-GB" dirty="0" smtClean="0"/>
              <a:t>Lots of changes, adjustments and refinements to the underlying reporting requirements</a:t>
            </a:r>
          </a:p>
          <a:p>
            <a:pPr marL="342900" indent="-342900">
              <a:buFont typeface="Arial" panose="020B0604020202020204" pitchFamily="34" charset="0"/>
              <a:buChar char="•"/>
            </a:pPr>
            <a:endParaRPr lang="en-GB" dirty="0"/>
          </a:p>
          <a:p>
            <a:pPr lvl="2"/>
            <a:r>
              <a:rPr lang="en-GB" dirty="0" smtClean="0"/>
              <a:t>Starting point for co-ordination of the experts and information capture is an Excel Spreadsheet.</a:t>
            </a:r>
          </a:p>
          <a:p>
            <a:pPr lvl="2"/>
            <a:r>
              <a:rPr lang="en-GB" dirty="0" smtClean="0"/>
              <a:t>SAS code and DPM Database used to provide logical checking and feedback.</a:t>
            </a:r>
          </a:p>
          <a:p>
            <a:pPr lvl="2"/>
            <a:r>
              <a:rPr lang="en-GB" dirty="0"/>
              <a:t>A</a:t>
            </a:r>
            <a:r>
              <a:rPr lang="en-GB" dirty="0" smtClean="0"/>
              <a:t>ctual production of the taxonomy is only a small part of the work</a:t>
            </a:r>
            <a:endParaRPr lang="en-GB" dirty="0"/>
          </a:p>
        </p:txBody>
      </p:sp>
    </p:spTree>
    <p:extLst>
      <p:ext uri="{BB962C8B-B14F-4D97-AF65-F5344CB8AC3E}">
        <p14:creationId xmlns:p14="http://schemas.microsoft.com/office/powerpoint/2010/main" val="28531706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Use by the EBA</a:t>
            </a:r>
            <a:endParaRPr lang="en-GB" dirty="0"/>
          </a:p>
        </p:txBody>
      </p:sp>
      <p:sp>
        <p:nvSpPr>
          <p:cNvPr id="3" name="Content Placeholder 2"/>
          <p:cNvSpPr>
            <a:spLocks noGrp="1"/>
          </p:cNvSpPr>
          <p:nvPr>
            <p:ph sz="quarter" idx="10"/>
          </p:nvPr>
        </p:nvSpPr>
        <p:spPr/>
        <p:txBody>
          <a:bodyPr/>
          <a:lstStyle/>
          <a:p>
            <a:pPr marL="342900" indent="-342900">
              <a:buFont typeface="Arial" panose="020B0604020202020204" pitchFamily="34" charset="0"/>
              <a:buChar char="•"/>
            </a:pPr>
            <a:r>
              <a:rPr lang="en-GB" dirty="0" smtClean="0"/>
              <a:t>DPM Architect is used in the final XBRL output</a:t>
            </a:r>
          </a:p>
          <a:p>
            <a:pPr marL="342900" indent="-342900">
              <a:buFont typeface="Arial" panose="020B0604020202020204" pitchFamily="34" charset="0"/>
              <a:buChar char="•"/>
            </a:pPr>
            <a:endParaRPr lang="en-GB" dirty="0" smtClean="0"/>
          </a:p>
          <a:p>
            <a:pPr marL="342900" indent="-342900">
              <a:buFont typeface="Arial" panose="020B0604020202020204" pitchFamily="34" charset="0"/>
              <a:buChar char="•"/>
            </a:pPr>
            <a:r>
              <a:rPr lang="en-GB" dirty="0" smtClean="0"/>
              <a:t>Used primarily as an XBRL writing API</a:t>
            </a:r>
          </a:p>
          <a:p>
            <a:pPr marL="342900" indent="-342900">
              <a:buFont typeface="Arial" panose="020B0604020202020204" pitchFamily="34" charset="0"/>
              <a:buChar char="•"/>
            </a:pPr>
            <a:endParaRPr lang="en-GB" dirty="0" smtClean="0"/>
          </a:p>
          <a:p>
            <a:pPr marL="342900" indent="-342900">
              <a:buFont typeface="Arial" panose="020B0604020202020204" pitchFamily="34" charset="0"/>
              <a:buChar char="•"/>
            </a:pPr>
            <a:r>
              <a:rPr lang="en-GB" dirty="0" smtClean="0"/>
              <a:t>An EBA developed custom plugin:</a:t>
            </a:r>
          </a:p>
          <a:p>
            <a:pPr marL="525463" lvl="2" indent="-342900">
              <a:buFont typeface="Arial" panose="020B0604020202020204" pitchFamily="34" charset="0"/>
              <a:buChar char="•"/>
            </a:pPr>
            <a:r>
              <a:rPr lang="en-GB" dirty="0" smtClean="0"/>
              <a:t>extracts data from the DPM Database</a:t>
            </a:r>
          </a:p>
          <a:p>
            <a:pPr marL="525463" lvl="2" indent="-342900">
              <a:buFont typeface="Arial" panose="020B0604020202020204" pitchFamily="34" charset="0"/>
              <a:buChar char="•"/>
            </a:pPr>
            <a:r>
              <a:rPr lang="en-GB" dirty="0" smtClean="0"/>
              <a:t>Builds an in-memory model in the tool</a:t>
            </a:r>
          </a:p>
          <a:p>
            <a:pPr marL="525463" lvl="2" indent="-342900">
              <a:buFont typeface="Arial" panose="020B0604020202020204" pitchFamily="34" charset="0"/>
              <a:buChar char="•"/>
            </a:pPr>
            <a:r>
              <a:rPr lang="en-GB" dirty="0" smtClean="0"/>
              <a:t>DPM Architect then saves the model as XBRL</a:t>
            </a:r>
          </a:p>
          <a:p>
            <a:pPr marL="525463" lvl="2" indent="-342900">
              <a:buFont typeface="Arial" panose="020B0604020202020204" pitchFamily="34" charset="0"/>
              <a:buChar char="•"/>
            </a:pPr>
            <a:endParaRPr lang="en-GB" dirty="0"/>
          </a:p>
          <a:p>
            <a:pPr marL="525463" lvl="2" indent="-342900">
              <a:buFont typeface="Arial" panose="020B0604020202020204" pitchFamily="34" charset="0"/>
              <a:buChar char="•"/>
            </a:pPr>
            <a:endParaRPr lang="en-GB" dirty="0"/>
          </a:p>
        </p:txBody>
      </p:sp>
    </p:spTree>
    <p:extLst>
      <p:ext uri="{BB962C8B-B14F-4D97-AF65-F5344CB8AC3E}">
        <p14:creationId xmlns:p14="http://schemas.microsoft.com/office/powerpoint/2010/main" val="28531706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does this mean?</a:t>
            </a:r>
            <a:endParaRPr lang="en-GB" dirty="0"/>
          </a:p>
        </p:txBody>
      </p:sp>
      <p:sp>
        <p:nvSpPr>
          <p:cNvPr id="3" name="Content Placeholder 2"/>
          <p:cNvSpPr>
            <a:spLocks noGrp="1"/>
          </p:cNvSpPr>
          <p:nvPr>
            <p:ph sz="quarter" idx="10"/>
          </p:nvPr>
        </p:nvSpPr>
        <p:spPr/>
        <p:txBody>
          <a:bodyPr/>
          <a:lstStyle/>
          <a:p>
            <a:pPr marL="342900" indent="-342900">
              <a:buFont typeface="Arial" panose="020B0604020202020204" pitchFamily="34" charset="0"/>
              <a:buChar char="•"/>
            </a:pPr>
            <a:r>
              <a:rPr lang="en-GB" dirty="0" smtClean="0"/>
              <a:t>The taxonomy could theoretically be created by hand using DPM Architect</a:t>
            </a:r>
          </a:p>
          <a:p>
            <a:pPr marL="342900" indent="-342900">
              <a:buFont typeface="Arial" panose="020B0604020202020204" pitchFamily="34" charset="0"/>
              <a:buChar char="•"/>
            </a:pPr>
            <a:endParaRPr lang="en-GB" dirty="0" smtClean="0"/>
          </a:p>
          <a:p>
            <a:r>
              <a:rPr lang="en-GB" dirty="0" smtClean="0"/>
              <a:t>More importantly</a:t>
            </a:r>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r>
              <a:rPr lang="en-GB" dirty="0" smtClean="0"/>
              <a:t>It is possibly a perfect tool to visualise, understand and review the EBA taxonomy </a:t>
            </a:r>
          </a:p>
          <a:p>
            <a:pPr marL="525463" lvl="2" indent="-342900">
              <a:buFont typeface="Arial" panose="020B0604020202020204" pitchFamily="34" charset="0"/>
              <a:buChar char="•"/>
            </a:pPr>
            <a:r>
              <a:rPr lang="en-GB" dirty="0" smtClean="0"/>
              <a:t>it presents things in the way we were thinking about them</a:t>
            </a:r>
          </a:p>
          <a:p>
            <a:pPr marL="525463" lvl="2" indent="-342900">
              <a:buFont typeface="Arial" panose="020B0604020202020204" pitchFamily="34" charset="0"/>
              <a:buChar char="•"/>
            </a:pPr>
            <a:endParaRPr lang="en-GB" dirty="0"/>
          </a:p>
          <a:p>
            <a:pPr marL="525463" lvl="2" indent="-342900">
              <a:buFont typeface="Arial" panose="020B0604020202020204" pitchFamily="34" charset="0"/>
              <a:buChar char="•"/>
            </a:pPr>
            <a:endParaRPr lang="en-GB" dirty="0"/>
          </a:p>
        </p:txBody>
      </p:sp>
    </p:spTree>
    <p:extLst>
      <p:ext uri="{BB962C8B-B14F-4D97-AF65-F5344CB8AC3E}">
        <p14:creationId xmlns:p14="http://schemas.microsoft.com/office/powerpoint/2010/main" val="36442681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does it look like?</a:t>
            </a:r>
            <a:endParaRPr lang="en-GB" dirty="0"/>
          </a:p>
        </p:txBody>
      </p:sp>
      <p:sp>
        <p:nvSpPr>
          <p:cNvPr id="3" name="Content Placeholder 2"/>
          <p:cNvSpPr>
            <a:spLocks noGrp="1"/>
          </p:cNvSpPr>
          <p:nvPr>
            <p:ph sz="quarter" idx="10"/>
          </p:nvPr>
        </p:nvSpPr>
        <p:spPr/>
        <p:txBody>
          <a:bodyPr/>
          <a:lstStyle/>
          <a:p>
            <a:endParaRPr lang="en-GB" dirty="0"/>
          </a:p>
        </p:txBody>
      </p:sp>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7712" y="1005055"/>
            <a:ext cx="10281890" cy="55401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608274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Dimensions</a:t>
            </a:r>
            <a:endParaRPr lang="en-GB" dirty="0"/>
          </a:p>
        </p:txBody>
      </p:sp>
      <p:sp>
        <p:nvSpPr>
          <p:cNvPr id="3" name="Content Placeholder 2"/>
          <p:cNvSpPr>
            <a:spLocks noGrp="1"/>
          </p:cNvSpPr>
          <p:nvPr>
            <p:ph sz="quarter" idx="10"/>
          </p:nvPr>
        </p:nvSpPr>
        <p:spPr/>
        <p:txBody>
          <a:bodyPr/>
          <a:lstStyle/>
          <a:p>
            <a:endParaRPr lang="en-GB" dirty="0"/>
          </a:p>
        </p:txBody>
      </p:sp>
      <p:pic>
        <p:nvPicPr>
          <p:cNvPr id="3077" name="Picture 5"/>
          <p:cNvPicPr>
            <a:picLocks noChangeAspect="1" noChangeArrowheads="1"/>
          </p:cNvPicPr>
          <p:nvPr/>
        </p:nvPicPr>
        <p:blipFill rotWithShape="1">
          <a:blip r:embed="rId2">
            <a:extLst>
              <a:ext uri="{28A0092B-C50C-407E-A947-70E740481C1C}">
                <a14:useLocalDpi xmlns:a14="http://schemas.microsoft.com/office/drawing/2010/main" val="0"/>
              </a:ext>
            </a:extLst>
          </a:blip>
          <a:srcRect b="37321"/>
          <a:stretch/>
        </p:blipFill>
        <p:spPr bwMode="auto">
          <a:xfrm>
            <a:off x="490274" y="1367041"/>
            <a:ext cx="4729993" cy="49521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5688" y="1433741"/>
            <a:ext cx="5151420" cy="39286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172999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Domains</a:t>
            </a:r>
            <a:endParaRPr lang="en-GB"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78925" y="866549"/>
            <a:ext cx="4305783" cy="35095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6256" y="1152948"/>
            <a:ext cx="3729944" cy="54183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2805" y="2174882"/>
            <a:ext cx="2519263" cy="18550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p:cNvPicPr>
            <a:picLocks noGrp="1" noChangeAspect="1" noChangeArrowheads="1"/>
          </p:cNvPicPr>
          <p:nvPr>
            <p:ph sz="quarter" idx="10"/>
          </p:nvPr>
        </p:nvPicPr>
        <p:blipFill>
          <a:blip r:embed="rId5">
            <a:extLst>
              <a:ext uri="{28A0092B-C50C-407E-A947-70E740481C1C}">
                <a14:useLocalDpi xmlns:a14="http://schemas.microsoft.com/office/drawing/2010/main" val="0"/>
              </a:ext>
            </a:extLst>
          </a:blip>
          <a:srcRect/>
          <a:stretch>
            <a:fillRect/>
          </a:stretch>
        </p:blipFill>
        <p:spPr bwMode="auto">
          <a:xfrm>
            <a:off x="3886200" y="3715185"/>
            <a:ext cx="5204712" cy="29759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196354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Modules (reports), Table groups and tables</a:t>
            </a:r>
            <a:endParaRPr lang="en-GB" dirty="0"/>
          </a:p>
        </p:txBody>
      </p:sp>
      <p:sp>
        <p:nvSpPr>
          <p:cNvPr id="3" name="Content Placeholder 2"/>
          <p:cNvSpPr>
            <a:spLocks noGrp="1"/>
          </p:cNvSpPr>
          <p:nvPr>
            <p:ph sz="quarter" idx="10"/>
          </p:nvPr>
        </p:nvSpPr>
        <p:spPr/>
        <p:txBody>
          <a:bodyPr/>
          <a:lstStyle/>
          <a:p>
            <a:endParaRPr lang="en-GB"/>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2275" y="1051141"/>
            <a:ext cx="8068582" cy="54310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5871" y="1051141"/>
            <a:ext cx="4065589" cy="5456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362070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Table layouts and dimensional attributes</a:t>
            </a:r>
            <a:endParaRPr lang="en-GB" dirty="0"/>
          </a:p>
        </p:txBody>
      </p:sp>
      <p:sp>
        <p:nvSpPr>
          <p:cNvPr id="3" name="Content Placeholder 2"/>
          <p:cNvSpPr>
            <a:spLocks noGrp="1"/>
          </p:cNvSpPr>
          <p:nvPr>
            <p:ph sz="quarter" idx="10"/>
          </p:nvPr>
        </p:nvSpPr>
        <p:spPr/>
        <p:txBody>
          <a:bodyPr/>
          <a:lstStyle/>
          <a:p>
            <a:endParaRPr lang="en-GB"/>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269" y="866936"/>
            <a:ext cx="9841474" cy="58441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115102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Assertions</a:t>
            </a:r>
            <a:endParaRPr lang="en-GB" dirty="0"/>
          </a:p>
        </p:txBody>
      </p:sp>
      <p:sp>
        <p:nvSpPr>
          <p:cNvPr id="3" name="Content Placeholder 2"/>
          <p:cNvSpPr>
            <a:spLocks noGrp="1"/>
          </p:cNvSpPr>
          <p:nvPr>
            <p:ph sz="quarter" idx="10"/>
          </p:nvPr>
        </p:nvSpPr>
        <p:spPr>
          <a:xfrm>
            <a:off x="5435600" y="1419225"/>
            <a:ext cx="4789488" cy="5062538"/>
          </a:xfrm>
        </p:spPr>
        <p:txBody>
          <a:bodyPr/>
          <a:lstStyle/>
          <a:p>
            <a:r>
              <a:rPr lang="en-GB" dirty="0" smtClean="0"/>
              <a:t>Listed by the table(s) they affect.</a:t>
            </a:r>
          </a:p>
          <a:p>
            <a:endParaRPr lang="en-GB" dirty="0"/>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6724" y="1405997"/>
            <a:ext cx="4590537" cy="50794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664128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6413" y="567986"/>
            <a:ext cx="9624060" cy="412752"/>
          </a:xfrm>
        </p:spPr>
        <p:txBody>
          <a:bodyPr/>
          <a:lstStyle/>
          <a:p>
            <a:r>
              <a:rPr lang="en-GB" dirty="0" smtClean="0"/>
              <a:t>XBRL Tables</a:t>
            </a:r>
            <a:endParaRPr lang="en-GB" dirty="0"/>
          </a:p>
        </p:txBody>
      </p:sp>
      <p:sp>
        <p:nvSpPr>
          <p:cNvPr id="3" name="Content Placeholder 2"/>
          <p:cNvSpPr>
            <a:spLocks noGrp="1"/>
          </p:cNvSpPr>
          <p:nvPr>
            <p:ph sz="quarter" idx="10"/>
          </p:nvPr>
        </p:nvSpPr>
        <p:spPr>
          <a:xfrm>
            <a:off x="458789" y="1419225"/>
            <a:ext cx="9766300" cy="5062538"/>
          </a:xfrm>
        </p:spPr>
        <p:txBody>
          <a:bodyPr/>
          <a:lstStyle/>
          <a:p>
            <a:endParaRPr lang="en-GB" dirty="0"/>
          </a:p>
        </p:txBody>
      </p:sp>
      <p:pic>
        <p:nvPicPr>
          <p:cNvPr id="410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7038" y="1173162"/>
            <a:ext cx="9859962" cy="22443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7038" y="3417530"/>
            <a:ext cx="9720261" cy="31062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6908775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4543" y="431769"/>
            <a:ext cx="9624060" cy="412752"/>
          </a:xfrm>
        </p:spPr>
        <p:txBody>
          <a:bodyPr/>
          <a:lstStyle/>
          <a:p>
            <a:r>
              <a:rPr lang="en-GB" dirty="0" smtClean="0"/>
              <a:t>Details of Formulae</a:t>
            </a:r>
            <a:endParaRPr lang="en-GB" dirty="0"/>
          </a:p>
        </p:txBody>
      </p:sp>
      <p:pic>
        <p:nvPicPr>
          <p:cNvPr id="81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4543" y="844521"/>
            <a:ext cx="7886700" cy="57039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595783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Details of Formulae - evaluations</a:t>
            </a:r>
            <a:endParaRPr lang="en-GB" dirty="0"/>
          </a:p>
        </p:txBody>
      </p:sp>
      <p:sp>
        <p:nvSpPr>
          <p:cNvPr id="3" name="Content Placeholder 2"/>
          <p:cNvSpPr>
            <a:spLocks noGrp="1"/>
          </p:cNvSpPr>
          <p:nvPr>
            <p:ph sz="quarter" idx="10"/>
          </p:nvPr>
        </p:nvSpPr>
        <p:spPr/>
        <p:txBody>
          <a:bodyPr/>
          <a:lstStyle/>
          <a:p>
            <a:endParaRPr lang="en-GB"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03337"/>
            <a:ext cx="10681401" cy="49994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226976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How might an </a:t>
            </a:r>
            <a:r>
              <a:rPr lang="en-GB" dirty="0"/>
              <a:t>C</a:t>
            </a:r>
            <a:r>
              <a:rPr lang="en-GB" dirty="0" smtClean="0"/>
              <a:t>A use the tool?</a:t>
            </a:r>
            <a:endParaRPr lang="en-GB" dirty="0"/>
          </a:p>
        </p:txBody>
      </p:sp>
      <p:sp>
        <p:nvSpPr>
          <p:cNvPr id="3" name="Content Placeholder 2"/>
          <p:cNvSpPr>
            <a:spLocks noGrp="1"/>
          </p:cNvSpPr>
          <p:nvPr>
            <p:ph sz="quarter" idx="10"/>
          </p:nvPr>
        </p:nvSpPr>
        <p:spPr>
          <a:xfrm>
            <a:off x="493713" y="1419224"/>
            <a:ext cx="9731375" cy="5184775"/>
          </a:xfrm>
        </p:spPr>
        <p:txBody>
          <a:bodyPr/>
          <a:lstStyle/>
          <a:p>
            <a:r>
              <a:rPr lang="en-GB" dirty="0" smtClean="0"/>
              <a:t>To Tweak</a:t>
            </a:r>
          </a:p>
          <a:p>
            <a:pPr marL="520700" lvl="2" indent="-342900">
              <a:buFont typeface="Arial" panose="020B0604020202020204" pitchFamily="34" charset="0"/>
              <a:buChar char="•"/>
            </a:pPr>
            <a:r>
              <a:rPr lang="en-GB" dirty="0" smtClean="0"/>
              <a:t>E.g. labelling changes, keeping the same underlying data</a:t>
            </a:r>
          </a:p>
          <a:p>
            <a:pPr marL="520700" lvl="2" indent="-342900">
              <a:buFont typeface="Arial" panose="020B0604020202020204" pitchFamily="34" charset="0"/>
              <a:buChar char="•"/>
            </a:pPr>
            <a:r>
              <a:rPr lang="en-GB" dirty="0" smtClean="0"/>
              <a:t>Fairly simple - just define a new “Owner” for the labels &amp; add them.</a:t>
            </a:r>
          </a:p>
          <a:p>
            <a:pPr marL="520700" lvl="2" indent="-342900">
              <a:buFont typeface="Arial" panose="020B0604020202020204" pitchFamily="34" charset="0"/>
              <a:buChar char="•"/>
            </a:pPr>
            <a:r>
              <a:rPr lang="en-GB" dirty="0" smtClean="0"/>
              <a:t>Publish either the new files or new entry points that include them</a:t>
            </a:r>
          </a:p>
          <a:p>
            <a:endParaRPr lang="en-GB" dirty="0" smtClean="0"/>
          </a:p>
          <a:p>
            <a:r>
              <a:rPr lang="en-GB" dirty="0" smtClean="0"/>
              <a:t>To Complement</a:t>
            </a:r>
          </a:p>
          <a:p>
            <a:pPr marL="525463" lvl="2" indent="-342900">
              <a:spcBef>
                <a:spcPts val="1200"/>
              </a:spcBef>
              <a:buFont typeface="Arial" panose="020B0604020202020204" pitchFamily="34" charset="0"/>
              <a:buChar char="•"/>
            </a:pPr>
            <a:r>
              <a:rPr lang="en-GB" dirty="0" smtClean="0"/>
              <a:t>E.g. additional tables alongside the EBA ones</a:t>
            </a:r>
          </a:p>
          <a:p>
            <a:pPr marL="525463" lvl="2" indent="-342900">
              <a:buFont typeface="Arial" panose="020B0604020202020204" pitchFamily="34" charset="0"/>
              <a:buChar char="•"/>
            </a:pPr>
            <a:r>
              <a:rPr lang="en-GB" dirty="0" smtClean="0"/>
              <a:t>Maybe redo remnant bits of current reporting that are not replaced by CRD IV in a consistent format</a:t>
            </a:r>
          </a:p>
          <a:p>
            <a:pPr marL="525463" lvl="2" indent="-342900">
              <a:buFont typeface="Arial" panose="020B0604020202020204" pitchFamily="34" charset="0"/>
              <a:buChar char="•"/>
            </a:pPr>
            <a:r>
              <a:rPr lang="en-GB" dirty="0" smtClean="0"/>
              <a:t>Easy to define new forms using the same base dictionary (with additions).</a:t>
            </a:r>
          </a:p>
          <a:p>
            <a:pPr marL="525463" lvl="2" indent="-342900">
              <a:buFont typeface="Arial" panose="020B0604020202020204" pitchFamily="34" charset="0"/>
              <a:buChar char="•"/>
            </a:pPr>
            <a:r>
              <a:rPr lang="en-GB" dirty="0" smtClean="0"/>
              <a:t>Makes clear the points of similarity/divergence with CRD IV data.</a:t>
            </a:r>
            <a:endParaRPr lang="en-GB" dirty="0"/>
          </a:p>
        </p:txBody>
      </p:sp>
    </p:spTree>
    <p:extLst>
      <p:ext uri="{BB962C8B-B14F-4D97-AF65-F5344CB8AC3E}">
        <p14:creationId xmlns:p14="http://schemas.microsoft.com/office/powerpoint/2010/main" val="34000606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How might an </a:t>
            </a:r>
            <a:r>
              <a:rPr lang="en-GB" dirty="0"/>
              <a:t>C</a:t>
            </a:r>
            <a:r>
              <a:rPr lang="en-GB" dirty="0" smtClean="0"/>
              <a:t>A use the tool?</a:t>
            </a:r>
            <a:endParaRPr lang="en-GB" dirty="0"/>
          </a:p>
        </p:txBody>
      </p:sp>
      <p:sp>
        <p:nvSpPr>
          <p:cNvPr id="3" name="Content Placeholder 2"/>
          <p:cNvSpPr>
            <a:spLocks noGrp="1"/>
          </p:cNvSpPr>
          <p:nvPr>
            <p:ph sz="quarter" idx="10"/>
          </p:nvPr>
        </p:nvSpPr>
        <p:spPr/>
        <p:txBody>
          <a:bodyPr>
            <a:normAutofit/>
          </a:bodyPr>
          <a:lstStyle/>
          <a:p>
            <a:r>
              <a:rPr lang="en-GB" dirty="0" smtClean="0"/>
              <a:t>NSAs contemplating this kind of work should talk to Victor </a:t>
            </a:r>
            <a:r>
              <a:rPr lang="en-GB" dirty="0" err="1" smtClean="0"/>
              <a:t>Morilla</a:t>
            </a:r>
            <a:r>
              <a:rPr lang="en-GB" dirty="0" smtClean="0"/>
              <a:t> of the </a:t>
            </a:r>
            <a:r>
              <a:rPr lang="en-GB" dirty="0" err="1" smtClean="0"/>
              <a:t>Banca</a:t>
            </a:r>
            <a:r>
              <a:rPr lang="en-GB" dirty="0" smtClean="0"/>
              <a:t> de </a:t>
            </a:r>
            <a:r>
              <a:rPr lang="en-GB" dirty="0" err="1" smtClean="0"/>
              <a:t>España</a:t>
            </a:r>
            <a:r>
              <a:rPr lang="en-GB" dirty="0" smtClean="0"/>
              <a:t> about the tool.</a:t>
            </a:r>
          </a:p>
          <a:p>
            <a:endParaRPr lang="en-GB" dirty="0"/>
          </a:p>
          <a:p>
            <a:r>
              <a:rPr lang="en-GB" dirty="0" smtClean="0"/>
              <a:t>Can also talk to the EBA about our experience of using the tool.</a:t>
            </a:r>
            <a:endParaRPr lang="en-GB" dirty="0"/>
          </a:p>
          <a:p>
            <a:r>
              <a:rPr lang="en-GB" dirty="0" smtClean="0"/>
              <a:t>We think it might be ideal for</a:t>
            </a:r>
          </a:p>
          <a:p>
            <a:pPr marL="525463" lvl="2" indent="-342900">
              <a:buFont typeface="Arial" panose="020B0604020202020204" pitchFamily="34" charset="0"/>
              <a:buChar char="•"/>
            </a:pPr>
            <a:r>
              <a:rPr lang="en-GB" dirty="0" smtClean="0"/>
              <a:t>smaller projects,</a:t>
            </a:r>
          </a:p>
          <a:p>
            <a:pPr marL="525463" lvl="2" indent="-342900">
              <a:buFont typeface="Arial" panose="020B0604020202020204" pitchFamily="34" charset="0"/>
              <a:buChar char="•"/>
            </a:pPr>
            <a:r>
              <a:rPr lang="en-GB" dirty="0" smtClean="0"/>
              <a:t>with </a:t>
            </a:r>
            <a:r>
              <a:rPr lang="en-GB" dirty="0"/>
              <a:t>little existing </a:t>
            </a:r>
            <a:r>
              <a:rPr lang="en-GB" dirty="0" smtClean="0"/>
              <a:t>tooling,</a:t>
            </a:r>
            <a:endParaRPr lang="en-GB" dirty="0"/>
          </a:p>
          <a:p>
            <a:pPr marL="525463" lvl="2" indent="-342900">
              <a:buFont typeface="Arial" panose="020B0604020202020204" pitchFamily="34" charset="0"/>
              <a:buChar char="•"/>
            </a:pPr>
            <a:r>
              <a:rPr lang="en-GB" dirty="0" smtClean="0"/>
              <a:t>And some, but limited, XBRL expertise</a:t>
            </a:r>
          </a:p>
          <a:p>
            <a:pPr lvl="2" indent="0">
              <a:buNone/>
            </a:pPr>
            <a:endParaRPr lang="en-GB" dirty="0"/>
          </a:p>
          <a:p>
            <a:pPr lvl="1"/>
            <a:r>
              <a:rPr lang="en-GB" dirty="0" smtClean="0"/>
              <a:t>For projects involving co-ordinating large numbers of experts,</a:t>
            </a:r>
          </a:p>
          <a:p>
            <a:pPr lvl="1"/>
            <a:r>
              <a:rPr lang="en-GB" dirty="0"/>
              <a:t>o</a:t>
            </a:r>
            <a:r>
              <a:rPr lang="en-GB" dirty="0" smtClean="0"/>
              <a:t>r for authorities with lots of prior knowledge or investments, there may be other suitable approaches (in which DPM Architect may play a part).</a:t>
            </a:r>
          </a:p>
        </p:txBody>
      </p:sp>
    </p:spTree>
    <p:extLst>
      <p:ext uri="{BB962C8B-B14F-4D97-AF65-F5344CB8AC3E}">
        <p14:creationId xmlns:p14="http://schemas.microsoft.com/office/powerpoint/2010/main" val="33714901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Placeholder 3"/>
          <p:cNvSpPr>
            <a:spLocks noGrp="1"/>
          </p:cNvSpPr>
          <p:nvPr>
            <p:ph type="body" sz="quarter" idx="10"/>
          </p:nvPr>
        </p:nvSpPr>
        <p:spPr>
          <a:xfrm>
            <a:off x="5095875" y="1812925"/>
            <a:ext cx="5103813" cy="1138238"/>
          </a:xfrm>
        </p:spPr>
        <p:txBody>
          <a:bodyPr/>
          <a:lstStyle/>
          <a:p>
            <a:r>
              <a:rPr lang="en-GB" dirty="0" smtClean="0"/>
              <a:t>Owen Jones</a:t>
            </a:r>
          </a:p>
          <a:p>
            <a:pPr lvl="1"/>
            <a:r>
              <a:rPr lang="en-GB" sz="2000" dirty="0" smtClean="0"/>
              <a:t>owen.jones@eba.europa.eu</a:t>
            </a:r>
            <a:endParaRPr lang="en-GB" sz="2000" dirty="0"/>
          </a:p>
        </p:txBody>
      </p:sp>
    </p:spTree>
    <p:extLst>
      <p:ext uri="{BB962C8B-B14F-4D97-AF65-F5344CB8AC3E}">
        <p14:creationId xmlns:p14="http://schemas.microsoft.com/office/powerpoint/2010/main" val="38399379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 brief word on Table Cells, Data points and Grey Cells</a:t>
            </a:r>
            <a:endParaRPr lang="en-GB" dirty="0"/>
          </a:p>
        </p:txBody>
      </p:sp>
      <p:sp>
        <p:nvSpPr>
          <p:cNvPr id="3" name="Content Placeholder 2"/>
          <p:cNvSpPr>
            <a:spLocks noGrp="1"/>
          </p:cNvSpPr>
          <p:nvPr>
            <p:ph sz="quarter" idx="10"/>
          </p:nvPr>
        </p:nvSpPr>
        <p:spPr/>
        <p:txBody>
          <a:bodyPr>
            <a:normAutofit lnSpcReduction="10000"/>
          </a:bodyPr>
          <a:lstStyle/>
          <a:p>
            <a:r>
              <a:rPr lang="en-GB" dirty="0" smtClean="0"/>
              <a:t>In the DPM</a:t>
            </a:r>
          </a:p>
          <a:p>
            <a:pPr marL="342900" lvl="1" indent="-342900">
              <a:buFont typeface="Arial" panose="020B0604020202020204" pitchFamily="34" charset="0"/>
              <a:buChar char="•"/>
            </a:pPr>
            <a:r>
              <a:rPr lang="en-GB" dirty="0" smtClean="0"/>
              <a:t>Individual table cells and data points are explicit entities</a:t>
            </a:r>
          </a:p>
          <a:p>
            <a:pPr marL="342900" lvl="1" indent="-342900">
              <a:buFont typeface="Arial" panose="020B0604020202020204" pitchFamily="34" charset="0"/>
              <a:buChar char="•"/>
            </a:pPr>
            <a:r>
              <a:rPr lang="en-GB" dirty="0" smtClean="0"/>
              <a:t>Individual cells can be explicitly marked as invalid (grey)</a:t>
            </a:r>
          </a:p>
          <a:p>
            <a:endParaRPr lang="en-GB" dirty="0"/>
          </a:p>
          <a:p>
            <a:r>
              <a:rPr lang="en-GB" dirty="0" smtClean="0"/>
              <a:t>In XBRL</a:t>
            </a:r>
          </a:p>
          <a:p>
            <a:pPr marL="342900" lvl="1" indent="-342900">
              <a:buFont typeface="Arial" panose="020B0604020202020204" pitchFamily="34" charset="0"/>
              <a:buChar char="•"/>
            </a:pPr>
            <a:r>
              <a:rPr lang="en-GB" dirty="0" smtClean="0"/>
              <a:t>Only table axes and dimensions are explicit</a:t>
            </a:r>
          </a:p>
          <a:p>
            <a:pPr marL="342900" lvl="1" indent="-342900">
              <a:buFont typeface="Arial" panose="020B0604020202020204" pitchFamily="34" charset="0"/>
              <a:buChar char="•"/>
            </a:pPr>
            <a:r>
              <a:rPr lang="en-GB" dirty="0" smtClean="0"/>
              <a:t>The intersections of axes (cells) are simply a result</a:t>
            </a:r>
          </a:p>
          <a:p>
            <a:pPr marL="342900" lvl="1" indent="-342900">
              <a:buFont typeface="Arial" panose="020B0604020202020204" pitchFamily="34" charset="0"/>
              <a:buChar char="•"/>
            </a:pPr>
            <a:r>
              <a:rPr lang="en-GB" dirty="0" smtClean="0"/>
              <a:t>Intersections of dimensions (data points) are similarly implied</a:t>
            </a:r>
          </a:p>
          <a:p>
            <a:pPr marL="347663" lvl="1" indent="-342900">
              <a:buFont typeface="Arial" panose="020B0604020202020204" pitchFamily="34" charset="0"/>
              <a:buChar char="•"/>
            </a:pPr>
            <a:r>
              <a:rPr lang="en-GB" spc="-50" dirty="0" smtClean="0"/>
              <a:t>Valid cells specified by “</a:t>
            </a:r>
            <a:r>
              <a:rPr lang="en-GB" spc="-50" dirty="0" err="1" smtClean="0"/>
              <a:t>hypercubes</a:t>
            </a:r>
            <a:r>
              <a:rPr lang="en-GB" spc="-50" dirty="0" smtClean="0"/>
              <a:t>” of valid dimension combinations. </a:t>
            </a:r>
          </a:p>
          <a:p>
            <a:pPr marL="347663" lvl="1" indent="-342900">
              <a:buFont typeface="Arial" panose="020B0604020202020204" pitchFamily="34" charset="0"/>
              <a:buChar char="•"/>
            </a:pPr>
            <a:r>
              <a:rPr lang="en-GB" dirty="0" smtClean="0"/>
              <a:t>Invalid cells are just the left over intersections.</a:t>
            </a:r>
          </a:p>
          <a:p>
            <a:pPr marL="347663" lvl="1" indent="-342900">
              <a:buFont typeface="Arial" panose="020B0604020202020204" pitchFamily="34" charset="0"/>
              <a:buChar char="•"/>
            </a:pPr>
            <a:endParaRPr lang="en-GB" dirty="0"/>
          </a:p>
          <a:p>
            <a:r>
              <a:rPr lang="en-GB" dirty="0" smtClean="0"/>
              <a:t>XBRL </a:t>
            </a:r>
            <a:r>
              <a:rPr lang="en-GB" dirty="0" err="1" smtClean="0"/>
              <a:t>Hypercubes</a:t>
            </a:r>
            <a:r>
              <a:rPr lang="en-GB" dirty="0" smtClean="0"/>
              <a:t> are purely technical artefacts to indicate grey cells</a:t>
            </a:r>
          </a:p>
          <a:p>
            <a:pPr marL="347663" lvl="1" indent="-342900">
              <a:buFont typeface="Arial" panose="020B0604020202020204" pitchFamily="34" charset="0"/>
              <a:buChar char="•"/>
            </a:pPr>
            <a:r>
              <a:rPr lang="en-GB" dirty="0" smtClean="0"/>
              <a:t>Can be very arbitrary, No analytical value</a:t>
            </a:r>
            <a:endParaRPr lang="en-GB" dirty="0"/>
          </a:p>
        </p:txBody>
      </p:sp>
    </p:spTree>
    <p:extLst>
      <p:ext uri="{BB962C8B-B14F-4D97-AF65-F5344CB8AC3E}">
        <p14:creationId xmlns:p14="http://schemas.microsoft.com/office/powerpoint/2010/main" val="34689296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Tables </a:t>
            </a:r>
            <a:r>
              <a:rPr lang="en-GB" dirty="0" err="1" smtClean="0"/>
              <a:t>vs</a:t>
            </a:r>
            <a:r>
              <a:rPr lang="en-GB" dirty="0" smtClean="0"/>
              <a:t> Templates</a:t>
            </a:r>
            <a:endParaRPr lang="en-GB" dirty="0"/>
          </a:p>
        </p:txBody>
      </p:sp>
      <p:sp>
        <p:nvSpPr>
          <p:cNvPr id="3" name="Content Placeholder 2"/>
          <p:cNvSpPr>
            <a:spLocks noGrp="1"/>
          </p:cNvSpPr>
          <p:nvPr>
            <p:ph sz="quarter" idx="10"/>
          </p:nvPr>
        </p:nvSpPr>
        <p:spPr/>
        <p:txBody>
          <a:bodyPr/>
          <a:lstStyle/>
          <a:p>
            <a:pPr marL="342900" indent="-342900">
              <a:buFont typeface="Arial" panose="020B0604020202020204" pitchFamily="34" charset="0"/>
              <a:buChar char="•"/>
            </a:pPr>
            <a:r>
              <a:rPr lang="en-GB" dirty="0" smtClean="0"/>
              <a:t>The DPM approach models the properties of rows and columns</a:t>
            </a:r>
          </a:p>
          <a:p>
            <a:pPr marL="342900" indent="-342900">
              <a:buFont typeface="Arial" panose="020B0604020202020204" pitchFamily="34" charset="0"/>
              <a:buChar char="•"/>
            </a:pPr>
            <a:endParaRPr lang="en-GB" dirty="0" smtClean="0"/>
          </a:p>
          <a:p>
            <a:pPr marL="342900" indent="-342900">
              <a:buFont typeface="Arial" panose="020B0604020202020204" pitchFamily="34" charset="0"/>
              <a:buChar char="•"/>
            </a:pPr>
            <a:r>
              <a:rPr lang="en-GB" dirty="0" smtClean="0"/>
              <a:t>In some ITS templates, the rows or columns change meaning part way through the table</a:t>
            </a:r>
            <a:endParaRPr lang="en-GB" dirty="0"/>
          </a:p>
          <a:p>
            <a:endParaRPr lang="en-GB" dirty="0"/>
          </a:p>
        </p:txBody>
      </p:sp>
    </p:spTree>
    <p:extLst>
      <p:ext uri="{BB962C8B-B14F-4D97-AF65-F5344CB8AC3E}">
        <p14:creationId xmlns:p14="http://schemas.microsoft.com/office/powerpoint/2010/main" val="40125968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sz="quarter" idx="10"/>
            <p:extLst>
              <p:ext uri="{D42A27DB-BD31-4B8C-83A1-F6EECF244321}">
                <p14:modId xmlns:p14="http://schemas.microsoft.com/office/powerpoint/2010/main" val="1917210122"/>
              </p:ext>
            </p:extLst>
          </p:nvPr>
        </p:nvGraphicFramePr>
        <p:xfrm>
          <a:off x="609598" y="438152"/>
          <a:ext cx="9585961" cy="6252619"/>
        </p:xfrm>
        <a:graphic>
          <a:graphicData uri="http://schemas.openxmlformats.org/drawingml/2006/table">
            <a:tbl>
              <a:tblPr/>
              <a:tblGrid>
                <a:gridCol w="3619502"/>
                <a:gridCol w="1554480"/>
                <a:gridCol w="2583180"/>
                <a:gridCol w="1828799"/>
              </a:tblGrid>
              <a:tr h="298926">
                <a:tc>
                  <a:txBody>
                    <a:bodyPr/>
                    <a:lstStyle/>
                    <a:p>
                      <a:pPr algn="ctr" fontAlgn="ctr"/>
                      <a:r>
                        <a:rPr lang="en-GB" sz="1400" b="1" i="0" u="none" strike="noStrike" dirty="0">
                          <a:solidFill>
                            <a:srgbClr val="000000"/>
                          </a:solidFill>
                          <a:effectLst/>
                          <a:latin typeface="Verdana"/>
                        </a:rPr>
                        <a:t> </a:t>
                      </a:r>
                    </a:p>
                  </a:txBody>
                  <a:tcPr marL="6226" marR="6226" marT="6226" marB="0" anchor="ctr">
                    <a:lnL>
                      <a:noFill/>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ctr"/>
                      <a:r>
                        <a:rPr lang="en-GB" sz="1600" b="1" i="0" u="none" strike="noStrike" dirty="0">
                          <a:solidFill>
                            <a:srgbClr val="000000"/>
                          </a:solidFill>
                          <a:effectLst/>
                          <a:latin typeface="Verdana"/>
                        </a:rPr>
                        <a:t>Amount</a:t>
                      </a:r>
                    </a:p>
                  </a:txBody>
                  <a:tcPr marL="6226" marR="6226" marT="62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fontAlgn="ctr"/>
                      <a:r>
                        <a:rPr lang="en-GB" sz="1600" b="1" i="0" u="none" strike="noStrike" dirty="0">
                          <a:solidFill>
                            <a:srgbClr val="000000"/>
                          </a:solidFill>
                          <a:effectLst/>
                          <a:latin typeface="Verdana"/>
                        </a:rPr>
                        <a:t>Outflow</a:t>
                      </a:r>
                    </a:p>
                  </a:txBody>
                  <a:tcPr marL="6226" marR="6226" marT="62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l" fontAlgn="b"/>
                      <a:r>
                        <a:rPr lang="en-GB" sz="1400" b="0" i="0" u="none" strike="noStrike" dirty="0">
                          <a:solidFill>
                            <a:srgbClr val="000000"/>
                          </a:solidFill>
                          <a:effectLst/>
                          <a:latin typeface="Arial"/>
                        </a:rPr>
                        <a:t> </a:t>
                      </a:r>
                    </a:p>
                  </a:txBody>
                  <a:tcPr marL="6226" marR="6226" marT="6226" marB="0" anchor="b">
                    <a:lnL w="6350" cap="flat" cmpd="sng" algn="ctr">
                      <a:solidFill>
                        <a:srgbClr val="000000"/>
                      </a:solidFill>
                      <a:prstDash val="solid"/>
                      <a:round/>
                      <a:headEnd type="none" w="med" len="med"/>
                      <a:tailEnd type="none" w="med" len="med"/>
                    </a:lnL>
                    <a:lnR>
                      <a:noFill/>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r>
              <a:tr h="298926">
                <a:tc>
                  <a:txBody>
                    <a:bodyPr/>
                    <a:lstStyle/>
                    <a:p>
                      <a:pPr algn="ctr" fontAlgn="ctr"/>
                      <a:r>
                        <a:rPr lang="en-GB" sz="1600" b="1" i="0" u="none" strike="noStrike" dirty="0">
                          <a:solidFill>
                            <a:srgbClr val="000000"/>
                          </a:solidFill>
                          <a:effectLst/>
                          <a:latin typeface="Verdana"/>
                        </a:rPr>
                        <a:t>Item</a:t>
                      </a:r>
                    </a:p>
                  </a:txBody>
                  <a:tcPr marL="6226" marR="6226" marT="62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ctr"/>
                      <a:r>
                        <a:rPr lang="en-GB" sz="1600" b="0" i="0" u="none" strike="noStrike" dirty="0">
                          <a:solidFill>
                            <a:srgbClr val="000000"/>
                          </a:solidFill>
                          <a:effectLst/>
                          <a:latin typeface="Verdana"/>
                        </a:rPr>
                        <a:t> </a:t>
                      </a:r>
                      <a:r>
                        <a:rPr lang="en-GB" sz="1600" b="0" i="0" u="none" strike="noStrike" dirty="0" smtClean="0">
                          <a:solidFill>
                            <a:srgbClr val="000000"/>
                          </a:solidFill>
                          <a:effectLst/>
                          <a:latin typeface="Verdana"/>
                        </a:rPr>
                        <a:t>010</a:t>
                      </a:r>
                      <a:endParaRPr lang="en-GB" sz="1600" b="0" i="0" u="none" strike="noStrike" dirty="0">
                        <a:solidFill>
                          <a:srgbClr val="000000"/>
                        </a:solidFill>
                        <a:effectLst/>
                        <a:latin typeface="Verdana"/>
                      </a:endParaRPr>
                    </a:p>
                  </a:txBody>
                  <a:tcPr marL="6226" marR="6226" marT="62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ctr"/>
                      <a:r>
                        <a:rPr lang="en-GB" sz="1600" b="0" i="0" u="none" strike="noStrike" dirty="0" smtClean="0">
                          <a:solidFill>
                            <a:srgbClr val="000000"/>
                          </a:solidFill>
                          <a:effectLst/>
                          <a:latin typeface="Verdana"/>
                        </a:rPr>
                        <a:t>020</a:t>
                      </a:r>
                      <a:endParaRPr lang="en-GB" sz="1600" b="0" i="0" u="none" strike="noStrike" dirty="0">
                        <a:solidFill>
                          <a:srgbClr val="000000"/>
                        </a:solidFill>
                        <a:effectLst/>
                        <a:latin typeface="Verdana"/>
                      </a:endParaRPr>
                    </a:p>
                  </a:txBody>
                  <a:tcPr marL="6226" marR="6226" marT="62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ctr"/>
                      <a:r>
                        <a:rPr lang="en-GB" sz="1600" b="0" i="0" u="none" strike="noStrike" dirty="0" smtClean="0">
                          <a:solidFill>
                            <a:srgbClr val="000000"/>
                          </a:solidFill>
                          <a:effectLst/>
                          <a:latin typeface="Verdana"/>
                        </a:rPr>
                        <a:t>030</a:t>
                      </a:r>
                      <a:endParaRPr lang="en-GB" sz="1600" b="0" i="0" u="none" strike="noStrike" dirty="0">
                        <a:solidFill>
                          <a:srgbClr val="000000"/>
                        </a:solidFill>
                        <a:effectLst/>
                        <a:latin typeface="Verdana"/>
                      </a:endParaRPr>
                    </a:p>
                  </a:txBody>
                  <a:tcPr marL="6226" marR="6226" marT="62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r>
              <a:tr h="298926">
                <a:tc>
                  <a:txBody>
                    <a:bodyPr/>
                    <a:lstStyle/>
                    <a:p>
                      <a:pPr algn="l" fontAlgn="ctr"/>
                      <a:r>
                        <a:rPr lang="en-GB" sz="1600" b="1" i="0" u="sng" strike="noStrike" dirty="0">
                          <a:solidFill>
                            <a:srgbClr val="000000"/>
                          </a:solidFill>
                          <a:effectLst/>
                          <a:latin typeface="Verdana"/>
                        </a:rPr>
                        <a:t>OUTFLOWS</a:t>
                      </a:r>
                    </a:p>
                  </a:txBody>
                  <a:tcPr marL="6226" marR="6226" marT="62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400" b="0" i="0" u="none" strike="noStrike">
                          <a:solidFill>
                            <a:srgbClr val="000000"/>
                          </a:solidFill>
                          <a:effectLst/>
                          <a:latin typeface="Verdana"/>
                        </a:rPr>
                        <a:t> </a:t>
                      </a:r>
                    </a:p>
                  </a:txBody>
                  <a:tcPr marL="6226" marR="6226" marT="6226"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A6A6A6"/>
                    </a:solidFill>
                  </a:tcPr>
                </a:tc>
                <a:tc>
                  <a:txBody>
                    <a:bodyPr/>
                    <a:lstStyle/>
                    <a:p>
                      <a:pPr algn="ctr" fontAlgn="ctr"/>
                      <a:r>
                        <a:rPr lang="en-GB" sz="1400" b="0" i="0" u="none" strike="noStrike" dirty="0">
                          <a:solidFill>
                            <a:srgbClr val="000000"/>
                          </a:solidFill>
                          <a:effectLst/>
                          <a:latin typeface="Verdana"/>
                        </a:rPr>
                        <a:t> </a:t>
                      </a:r>
                    </a:p>
                  </a:txBody>
                  <a:tcPr marL="6226" marR="6226" marT="6226"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A6A6A6"/>
                    </a:solidFill>
                  </a:tcPr>
                </a:tc>
                <a:tc>
                  <a:txBody>
                    <a:bodyPr/>
                    <a:lstStyle/>
                    <a:p>
                      <a:pPr algn="l" fontAlgn="b"/>
                      <a:r>
                        <a:rPr lang="en-GB" sz="1400" b="0" i="0" u="none" strike="noStrike" dirty="0">
                          <a:solidFill>
                            <a:srgbClr val="000000"/>
                          </a:solidFill>
                          <a:effectLst/>
                          <a:latin typeface="Arial"/>
                        </a:rPr>
                        <a:t> </a:t>
                      </a:r>
                    </a:p>
                  </a:txBody>
                  <a:tcPr marL="6226" marR="6226" marT="6226"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A6A6A6"/>
                    </a:solidFill>
                  </a:tcPr>
                </a:tc>
              </a:tr>
              <a:tr h="417296">
                <a:tc>
                  <a:txBody>
                    <a:bodyPr/>
                    <a:lstStyle/>
                    <a:p>
                      <a:pPr algn="l" fontAlgn="ctr"/>
                      <a:r>
                        <a:rPr lang="en-GB" sz="1600" b="0" i="0" u="none" strike="noStrike" dirty="0">
                          <a:solidFill>
                            <a:srgbClr val="000000"/>
                          </a:solidFill>
                          <a:effectLst/>
                          <a:latin typeface="Verdana"/>
                        </a:rPr>
                        <a:t>  part of an established relationship </a:t>
                      </a:r>
                      <a:r>
                        <a:rPr lang="en-GB" sz="1600" b="0" i="0" u="none" strike="noStrike" dirty="0" smtClean="0">
                          <a:solidFill>
                            <a:srgbClr val="000000"/>
                          </a:solidFill>
                          <a:effectLst/>
                          <a:latin typeface="Verdana"/>
                        </a:rPr>
                        <a:t>…</a:t>
                      </a:r>
                      <a:endParaRPr lang="en-GB" sz="1600" b="0" i="0" u="none" strike="noStrike" dirty="0">
                        <a:solidFill>
                          <a:srgbClr val="000000"/>
                        </a:solidFill>
                        <a:effectLst/>
                        <a:latin typeface="Verdana"/>
                      </a:endParaRPr>
                    </a:p>
                  </a:txBody>
                  <a:tcPr marL="168101" marR="6226" marT="62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GB" sz="1400" b="0" i="0" u="none" strike="noStrike">
                          <a:solidFill>
                            <a:srgbClr val="000000"/>
                          </a:solidFill>
                          <a:effectLst/>
                          <a:latin typeface="Verdana"/>
                        </a:rPr>
                        <a:t> </a:t>
                      </a:r>
                    </a:p>
                  </a:txBody>
                  <a:tcPr marL="6226" marR="6226" marT="6226"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GB" sz="1400" b="0" i="0" u="none" strike="noStrike">
                          <a:solidFill>
                            <a:srgbClr val="000000"/>
                          </a:solidFill>
                          <a:effectLst/>
                          <a:latin typeface="Verdana"/>
                        </a:rPr>
                        <a:t> </a:t>
                      </a:r>
                    </a:p>
                  </a:txBody>
                  <a:tcPr marL="6226" marR="6226" marT="6226"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en-GB" sz="1400" b="0" i="0" u="none" strike="noStrike">
                          <a:solidFill>
                            <a:srgbClr val="000000"/>
                          </a:solidFill>
                          <a:effectLst/>
                          <a:latin typeface="Arial"/>
                        </a:rPr>
                        <a:t> </a:t>
                      </a:r>
                    </a:p>
                  </a:txBody>
                  <a:tcPr marL="6226" marR="6226" marT="6226" marB="0" anchor="b">
                    <a:lnL w="6350" cap="flat" cmpd="sng" algn="ctr">
                      <a:solidFill>
                        <a:srgbClr val="000000"/>
                      </a:solidFill>
                      <a:prstDash val="solid"/>
                      <a:round/>
                      <a:headEnd type="none" w="med" len="med"/>
                      <a:tailEnd type="none" w="med" len="med"/>
                    </a:lnL>
                    <a:lnR>
                      <a:noFill/>
                    </a:lnR>
                    <a:lnT>
                      <a:noFill/>
                    </a:lnT>
                    <a:lnB>
                      <a:noFill/>
                    </a:lnB>
                    <a:solidFill>
                      <a:srgbClr val="A6A6A6"/>
                    </a:solidFill>
                  </a:tcPr>
                </a:tc>
              </a:tr>
              <a:tr h="622944">
                <a:tc>
                  <a:txBody>
                    <a:bodyPr/>
                    <a:lstStyle/>
                    <a:p>
                      <a:pPr algn="l" fontAlgn="ctr"/>
                      <a:r>
                        <a:rPr lang="en-GB" sz="1600" b="0" i="0" u="none" strike="noStrike" dirty="0">
                          <a:solidFill>
                            <a:srgbClr val="000000"/>
                          </a:solidFill>
                          <a:effectLst/>
                          <a:latin typeface="Verdana"/>
                        </a:rPr>
                        <a:t>  held in transactional </a:t>
                      </a:r>
                      <a:r>
                        <a:rPr lang="en-GB" sz="1600" b="0" i="0" u="none" strike="noStrike" dirty="0" smtClean="0">
                          <a:solidFill>
                            <a:srgbClr val="000000"/>
                          </a:solidFill>
                          <a:effectLst/>
                          <a:latin typeface="Verdana"/>
                        </a:rPr>
                        <a:t>accounts…</a:t>
                      </a:r>
                      <a:endParaRPr lang="en-GB" sz="1600" b="0" i="0" u="none" strike="noStrike" dirty="0">
                        <a:solidFill>
                          <a:srgbClr val="000000"/>
                        </a:solidFill>
                        <a:effectLst/>
                        <a:latin typeface="Verdana"/>
                      </a:endParaRPr>
                    </a:p>
                  </a:txBody>
                  <a:tcPr marL="168101" marR="6226" marT="62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GB" sz="1400" b="0" i="0" u="none" strike="noStrike">
                          <a:solidFill>
                            <a:srgbClr val="000000"/>
                          </a:solidFill>
                          <a:effectLst/>
                          <a:latin typeface="Verdana"/>
                        </a:rPr>
                        <a:t> </a:t>
                      </a:r>
                    </a:p>
                  </a:txBody>
                  <a:tcPr marL="6226" marR="6226" marT="6226"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GB" sz="1400" b="0" i="0" u="none" strike="noStrike">
                          <a:solidFill>
                            <a:srgbClr val="000000"/>
                          </a:solidFill>
                          <a:effectLst/>
                          <a:latin typeface="Verdana"/>
                        </a:rPr>
                        <a:t> </a:t>
                      </a:r>
                    </a:p>
                  </a:txBody>
                  <a:tcPr marL="6226" marR="6226" marT="6226"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en-GB" sz="1400" b="0" i="0" u="none" strike="noStrike">
                          <a:solidFill>
                            <a:srgbClr val="000000"/>
                          </a:solidFill>
                          <a:effectLst/>
                          <a:latin typeface="Arial"/>
                        </a:rPr>
                        <a:t> </a:t>
                      </a:r>
                    </a:p>
                  </a:txBody>
                  <a:tcPr marL="6226" marR="6226" marT="6226" marB="0" anchor="b">
                    <a:lnL w="6350" cap="flat" cmpd="sng" algn="ctr">
                      <a:solidFill>
                        <a:srgbClr val="000000"/>
                      </a:solidFill>
                      <a:prstDash val="solid"/>
                      <a:round/>
                      <a:headEnd type="none" w="med" len="med"/>
                      <a:tailEnd type="none" w="med" len="med"/>
                    </a:lnL>
                    <a:lnR>
                      <a:noFill/>
                    </a:lnR>
                    <a:lnT>
                      <a:noFill/>
                    </a:lnT>
                    <a:lnB>
                      <a:noFill/>
                    </a:lnB>
                    <a:solidFill>
                      <a:srgbClr val="A6A6A6"/>
                    </a:solidFill>
                  </a:tcPr>
                </a:tc>
              </a:tr>
              <a:tr h="1249023">
                <a:tc rowSpan="3">
                  <a:txBody>
                    <a:bodyPr/>
                    <a:lstStyle/>
                    <a:p>
                      <a:pPr algn="ctr" fontAlgn="ctr"/>
                      <a:r>
                        <a:rPr lang="en-GB" sz="1600" b="1" i="0" u="none" strike="noStrike" dirty="0">
                          <a:solidFill>
                            <a:srgbClr val="000000"/>
                          </a:solidFill>
                          <a:effectLst/>
                          <a:latin typeface="Verdana"/>
                        </a:rPr>
                        <a:t>Item</a:t>
                      </a:r>
                    </a:p>
                  </a:txBody>
                  <a:tcPr marL="6226" marR="6226" marT="62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rowSpan="3">
                  <a:txBody>
                    <a:bodyPr/>
                    <a:lstStyle/>
                    <a:p>
                      <a:pPr algn="ctr" fontAlgn="ctr"/>
                      <a:r>
                        <a:rPr lang="en-GB" sz="1600" b="1" i="0" u="none" strike="noStrike" dirty="0">
                          <a:solidFill>
                            <a:srgbClr val="000000"/>
                          </a:solidFill>
                          <a:effectLst/>
                          <a:latin typeface="Verdana"/>
                        </a:rPr>
                        <a:t>Market value</a:t>
                      </a:r>
                    </a:p>
                  </a:txBody>
                  <a:tcPr marL="6226" marR="6226" marT="62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gridSpan="2">
                  <a:txBody>
                    <a:bodyPr/>
                    <a:lstStyle/>
                    <a:p>
                      <a:pPr algn="ctr" fontAlgn="ctr"/>
                      <a:r>
                        <a:rPr lang="en-GB" sz="1600" b="1" i="0" u="none" strike="noStrike" dirty="0">
                          <a:solidFill>
                            <a:srgbClr val="000000"/>
                          </a:solidFill>
                          <a:effectLst/>
                          <a:latin typeface="Verdana"/>
                        </a:rPr>
                        <a:t>Where the counterparty is not a central bank</a:t>
                      </a:r>
                    </a:p>
                  </a:txBody>
                  <a:tcPr marL="6226" marR="6226" marT="6226"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40000"/>
                        <a:lumOff val="60000"/>
                      </a:schemeClr>
                    </a:solidFill>
                  </a:tcPr>
                </a:tc>
                <a:tc hMerge="1">
                  <a:txBody>
                    <a:bodyPr/>
                    <a:lstStyle/>
                    <a:p>
                      <a:endParaRPr lang="en-GB"/>
                    </a:p>
                  </a:txBody>
                  <a:tcPr/>
                </a:tc>
              </a:tr>
              <a:tr h="799733">
                <a:tc vMerge="1">
                  <a:txBody>
                    <a:bodyPr/>
                    <a:lstStyle/>
                    <a:p>
                      <a:endParaRPr lang="en-GB"/>
                    </a:p>
                  </a:txBody>
                  <a:tcPr/>
                </a:tc>
                <a:tc vMerge="1">
                  <a:txBody>
                    <a:bodyPr/>
                    <a:lstStyle/>
                    <a:p>
                      <a:endParaRPr lang="en-GB"/>
                    </a:p>
                  </a:txBody>
                  <a:tcPr/>
                </a:tc>
                <a:tc gridSpan="2">
                  <a:txBody>
                    <a:bodyPr/>
                    <a:lstStyle/>
                    <a:p>
                      <a:pPr algn="ctr" fontAlgn="ctr"/>
                      <a:r>
                        <a:rPr lang="en-GB" sz="1600" b="1" i="0" u="none" strike="noStrike" dirty="0">
                          <a:solidFill>
                            <a:srgbClr val="000000"/>
                          </a:solidFill>
                          <a:effectLst/>
                          <a:latin typeface="Verdana"/>
                        </a:rPr>
                        <a:t>extremely high liquidity</a:t>
                      </a:r>
                      <a:br>
                        <a:rPr lang="en-GB" sz="1600" b="1" i="0" u="none" strike="noStrike" dirty="0">
                          <a:solidFill>
                            <a:srgbClr val="000000"/>
                          </a:solidFill>
                          <a:effectLst/>
                          <a:latin typeface="Verdana"/>
                        </a:rPr>
                      </a:br>
                      <a:r>
                        <a:rPr lang="en-GB" sz="1600" b="1" i="0" u="none" strike="noStrike" dirty="0">
                          <a:solidFill>
                            <a:srgbClr val="000000"/>
                          </a:solidFill>
                          <a:effectLst/>
                          <a:latin typeface="Verdana"/>
                        </a:rPr>
                        <a:t>and credit quality assets</a:t>
                      </a:r>
                    </a:p>
                  </a:txBody>
                  <a:tcPr marL="6226" marR="6226" marT="62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40000"/>
                        <a:lumOff val="60000"/>
                      </a:schemeClr>
                    </a:solidFill>
                  </a:tcPr>
                </a:tc>
                <a:tc hMerge="1">
                  <a:txBody>
                    <a:bodyPr/>
                    <a:lstStyle/>
                    <a:p>
                      <a:endParaRPr lang="en-GB"/>
                    </a:p>
                  </a:txBody>
                  <a:tcPr/>
                </a:tc>
              </a:tr>
              <a:tr h="763791">
                <a:tc vMerge="1">
                  <a:txBody>
                    <a:bodyPr/>
                    <a:lstStyle/>
                    <a:p>
                      <a:endParaRPr lang="en-GB"/>
                    </a:p>
                  </a:txBody>
                  <a:tcPr/>
                </a:tc>
                <a:tc vMerge="1">
                  <a:txBody>
                    <a:bodyPr/>
                    <a:lstStyle/>
                    <a:p>
                      <a:endParaRPr lang="en-GB"/>
                    </a:p>
                  </a:txBody>
                  <a:tcPr/>
                </a:tc>
                <a:tc>
                  <a:txBody>
                    <a:bodyPr/>
                    <a:lstStyle/>
                    <a:p>
                      <a:pPr algn="ctr" fontAlgn="ctr"/>
                      <a:r>
                        <a:rPr lang="en-GB" sz="1600" b="1" i="0" u="none" strike="noStrike" dirty="0">
                          <a:solidFill>
                            <a:srgbClr val="000000"/>
                          </a:solidFill>
                          <a:effectLst/>
                          <a:latin typeface="Verdana"/>
                        </a:rPr>
                        <a:t>Amount</a:t>
                      </a:r>
                      <a:br>
                        <a:rPr lang="en-GB" sz="1600" b="1" i="0" u="none" strike="noStrike" dirty="0">
                          <a:solidFill>
                            <a:srgbClr val="000000"/>
                          </a:solidFill>
                          <a:effectLst/>
                          <a:latin typeface="Verdana"/>
                        </a:rPr>
                      </a:br>
                      <a:r>
                        <a:rPr lang="en-GB" sz="1600" b="1" i="0" u="none" strike="noStrike" dirty="0">
                          <a:solidFill>
                            <a:srgbClr val="000000"/>
                          </a:solidFill>
                          <a:effectLst/>
                          <a:latin typeface="Verdana"/>
                        </a:rPr>
                        <a:t>due</a:t>
                      </a:r>
                    </a:p>
                  </a:txBody>
                  <a:tcPr marL="6226" marR="6226" marT="62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fontAlgn="ctr"/>
                      <a:r>
                        <a:rPr lang="en-GB" sz="1600" b="1" i="0" u="none" strike="noStrike" dirty="0">
                          <a:solidFill>
                            <a:srgbClr val="000000"/>
                          </a:solidFill>
                          <a:effectLst/>
                          <a:latin typeface="Verdana"/>
                        </a:rPr>
                        <a:t>Value according to Art. 418 CRR</a:t>
                      </a:r>
                    </a:p>
                  </a:txBody>
                  <a:tcPr marL="6226" marR="6226" marT="62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r>
              <a:tr h="828592">
                <a:tc>
                  <a:txBody>
                    <a:bodyPr/>
                    <a:lstStyle/>
                    <a:p>
                      <a:pPr algn="l" fontAlgn="ctr"/>
                      <a:r>
                        <a:rPr lang="en-GB" sz="1600" b="1" i="0" u="none" strike="noStrike" dirty="0">
                          <a:solidFill>
                            <a:srgbClr val="000000"/>
                          </a:solidFill>
                          <a:effectLst/>
                          <a:latin typeface="Verdana"/>
                        </a:rPr>
                        <a:t> Liabilities resulting from </a:t>
                      </a:r>
                      <a:r>
                        <a:rPr lang="en-GB" sz="1600" b="1" i="0" u="none" strike="noStrike" dirty="0" smtClean="0">
                          <a:solidFill>
                            <a:srgbClr val="000000"/>
                          </a:solidFill>
                          <a:effectLst/>
                          <a:latin typeface="Verdana"/>
                        </a:rPr>
                        <a:t>…</a:t>
                      </a:r>
                      <a:endParaRPr lang="en-GB" sz="1600" b="1" i="0" u="none" strike="noStrike" dirty="0">
                        <a:solidFill>
                          <a:srgbClr val="000000"/>
                        </a:solidFill>
                        <a:effectLst/>
                        <a:latin typeface="Verdana"/>
                      </a:endParaRPr>
                    </a:p>
                  </a:txBody>
                  <a:tcPr marL="56034" marR="6226" marT="62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GB" sz="1400" b="0" i="0" u="none" strike="noStrike" dirty="0">
                          <a:solidFill>
                            <a:srgbClr val="000000"/>
                          </a:solidFill>
                          <a:effectLst/>
                          <a:latin typeface="Verdana"/>
                        </a:rPr>
                        <a:t> </a:t>
                      </a:r>
                    </a:p>
                  </a:txBody>
                  <a:tcPr marL="6226" marR="6226" marT="6226"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A6A6A6"/>
                    </a:solidFill>
                  </a:tcPr>
                </a:tc>
                <a:tc>
                  <a:txBody>
                    <a:bodyPr/>
                    <a:lstStyle/>
                    <a:p>
                      <a:pPr algn="l" fontAlgn="ctr"/>
                      <a:r>
                        <a:rPr lang="en-GB" sz="1400" b="0" i="0" u="none" strike="noStrike">
                          <a:solidFill>
                            <a:srgbClr val="000000"/>
                          </a:solidFill>
                          <a:effectLst/>
                          <a:latin typeface="Verdana"/>
                        </a:rPr>
                        <a:t> </a:t>
                      </a:r>
                    </a:p>
                  </a:txBody>
                  <a:tcPr marL="6226" marR="6226" marT="622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A6A6A6"/>
                    </a:solidFill>
                  </a:tcPr>
                </a:tc>
                <a:tc>
                  <a:txBody>
                    <a:bodyPr/>
                    <a:lstStyle/>
                    <a:p>
                      <a:pPr algn="l" fontAlgn="ctr"/>
                      <a:r>
                        <a:rPr lang="en-GB" sz="1400" b="0" i="0" u="none" strike="noStrike">
                          <a:solidFill>
                            <a:srgbClr val="000000"/>
                          </a:solidFill>
                          <a:effectLst/>
                          <a:latin typeface="Verdana"/>
                        </a:rPr>
                        <a:t> </a:t>
                      </a:r>
                    </a:p>
                  </a:txBody>
                  <a:tcPr marL="6226" marR="6226" marT="622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A6A6A6"/>
                    </a:solidFill>
                  </a:tcPr>
                </a:tc>
              </a:tr>
              <a:tr h="298926">
                <a:tc>
                  <a:txBody>
                    <a:bodyPr/>
                    <a:lstStyle/>
                    <a:p>
                      <a:pPr algn="l" fontAlgn="ctr"/>
                      <a:r>
                        <a:rPr lang="en-GB" sz="1600" b="0" i="0" u="none" strike="noStrike" dirty="0">
                          <a:solidFill>
                            <a:srgbClr val="000000"/>
                          </a:solidFill>
                          <a:effectLst/>
                          <a:latin typeface="Verdana"/>
                        </a:rPr>
                        <a:t> representing claims</a:t>
                      </a:r>
                    </a:p>
                  </a:txBody>
                  <a:tcPr marL="168101" marR="6226" marT="62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GB" sz="1400" b="0" i="0" u="none" strike="noStrike">
                          <a:solidFill>
                            <a:srgbClr val="000000"/>
                          </a:solidFill>
                          <a:effectLst/>
                          <a:latin typeface="Verdana"/>
                        </a:rPr>
                        <a:t> </a:t>
                      </a:r>
                    </a:p>
                  </a:txBody>
                  <a:tcPr marL="6226" marR="6226" marT="6226"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GB" sz="1400" b="0" i="0" u="none" strike="noStrike">
                          <a:solidFill>
                            <a:srgbClr val="000000"/>
                          </a:solidFill>
                          <a:effectLst/>
                          <a:latin typeface="Verdana"/>
                        </a:rPr>
                        <a:t> </a:t>
                      </a:r>
                    </a:p>
                  </a:txBody>
                  <a:tcPr marL="6226" marR="6226" marT="622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GB" sz="1400" b="0" i="0" u="none" strike="noStrike">
                          <a:solidFill>
                            <a:srgbClr val="000000"/>
                          </a:solidFill>
                          <a:effectLst/>
                          <a:latin typeface="Verdana"/>
                        </a:rPr>
                        <a:t> </a:t>
                      </a:r>
                    </a:p>
                  </a:txBody>
                  <a:tcPr marL="6226" marR="6226" marT="622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298926">
                <a:tc>
                  <a:txBody>
                    <a:bodyPr/>
                    <a:lstStyle/>
                    <a:p>
                      <a:pPr algn="l" fontAlgn="ctr"/>
                      <a:r>
                        <a:rPr lang="en-GB" sz="1600" b="0" i="0" u="none" strike="noStrike" dirty="0">
                          <a:solidFill>
                            <a:srgbClr val="000000"/>
                          </a:solidFill>
                          <a:effectLst/>
                          <a:latin typeface="Verdana"/>
                        </a:rPr>
                        <a:t> guaranteed by</a:t>
                      </a:r>
                    </a:p>
                  </a:txBody>
                  <a:tcPr marL="168101" marR="6226" marT="62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GB" sz="1400" b="0" i="0" u="none" strike="noStrike">
                          <a:solidFill>
                            <a:srgbClr val="000000"/>
                          </a:solidFill>
                          <a:effectLst/>
                          <a:latin typeface="Verdana"/>
                        </a:rPr>
                        <a:t> </a:t>
                      </a:r>
                    </a:p>
                  </a:txBody>
                  <a:tcPr marL="6226" marR="6226" marT="6226"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GB" sz="1400" b="0" i="0" u="none" strike="noStrike">
                          <a:solidFill>
                            <a:srgbClr val="000000"/>
                          </a:solidFill>
                          <a:effectLst/>
                          <a:latin typeface="Verdana"/>
                        </a:rPr>
                        <a:t> </a:t>
                      </a:r>
                    </a:p>
                  </a:txBody>
                  <a:tcPr marL="6226" marR="6226" marT="622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GB" sz="1400" b="0" i="0" u="none" strike="noStrike" dirty="0">
                          <a:solidFill>
                            <a:srgbClr val="000000"/>
                          </a:solidFill>
                          <a:effectLst/>
                          <a:latin typeface="Verdana"/>
                        </a:rPr>
                        <a:t> </a:t>
                      </a:r>
                    </a:p>
                  </a:txBody>
                  <a:tcPr marL="6226" marR="6226" marT="622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bl>
          </a:graphicData>
        </a:graphic>
      </p:graphicFrame>
    </p:spTree>
    <p:extLst>
      <p:ext uri="{BB962C8B-B14F-4D97-AF65-F5344CB8AC3E}">
        <p14:creationId xmlns:p14="http://schemas.microsoft.com/office/powerpoint/2010/main" val="1940234542"/>
      </p:ext>
    </p:extLst>
  </p:cSld>
  <p:clrMapOvr>
    <a:masterClrMapping/>
  </p:clrMapOvr>
  <p:timing>
    <p:tnLst>
      <p:par>
        <p:cTn id="1" dur="indefinite" restart="never" nodeType="tmRoot"/>
      </p:par>
    </p:tnLst>
  </p:timing>
</p:sld>
</file>

<file path=ppt/theme/theme1.xml><?xml version="1.0" encoding="utf-8"?>
<a:theme xmlns:a="http://schemas.openxmlformats.org/drawingml/2006/main" name="EBA_for presentations_large_fonts">
  <a:themeElements>
    <a:clrScheme name="EBA">
      <a:dk1>
        <a:sysClr val="windowText" lastClr="000000"/>
      </a:dk1>
      <a:lt1>
        <a:sysClr val="window" lastClr="FFFFFF"/>
      </a:lt1>
      <a:dk2>
        <a:srgbClr val="005596"/>
      </a:dk2>
      <a:lt2>
        <a:srgbClr val="00AEEF"/>
      </a:lt2>
      <a:accent1>
        <a:srgbClr val="48748F"/>
      </a:accent1>
      <a:accent2>
        <a:srgbClr val="807F83"/>
      </a:accent2>
      <a:accent3>
        <a:srgbClr val="A30134"/>
      </a:accent3>
      <a:accent4>
        <a:srgbClr val="D9531E"/>
      </a:accent4>
      <a:accent5>
        <a:srgbClr val="439539"/>
      </a:accent5>
      <a:accent6>
        <a:srgbClr val="7C2B83"/>
      </a:accent6>
      <a:hlink>
        <a:srgbClr val="005596"/>
      </a:hlink>
      <a:folHlink>
        <a:srgbClr val="00AEEF"/>
      </a:folHlink>
    </a:clrScheme>
    <a:fontScheme name="EB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25400"/>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r">
          <a:defRPr sz="2200" b="0" kern="1200" dirty="0" smtClean="0">
            <a:solidFill>
              <a:schemeClr val="accent2"/>
            </a:solidFill>
            <a:latin typeface="+mn-lt"/>
            <a:ea typeface="+mn-ea"/>
            <a:cs typeface="+mn-cs"/>
          </a:defRPr>
        </a:defPPr>
      </a:lstStyle>
    </a:txDef>
  </a:objectDefaults>
  <a:extraClrSchemeLst/>
  <a:custClrLst>
    <a:custClr name="Black">
      <a:srgbClr val="000000"/>
    </a:custClr>
    <a:custClr name="Mid Grey">
      <a:srgbClr val="BEC0C2"/>
    </a:custClr>
    <a:custClr name="Light Grey">
      <a:srgbClr val="E6E7E8"/>
    </a:custClr>
    <a:custClr name="Gold">
      <a:srgbClr val="F99D3E"/>
    </a:custClr>
    <a:custClr name="Pale Gold">
      <a:srgbClr val="FEE3C7"/>
    </a:custClr>
    <a:custClr name="Yellow">
      <a:srgbClr val="FFD200"/>
    </a:custClr>
    <a:custClr name="Mid Green">
      <a:srgbClr val="8CA829"/>
    </a:custClr>
    <a:custClr name="Pale Green">
      <a:srgbClr val="A0CA9C"/>
    </a:custClr>
    <a:custClr name="Mid Grey-Blue">
      <a:srgbClr val="96ACBF"/>
    </a:custClr>
    <a:custClr name="Pale Blue">
      <a:srgbClr val="7FD6F7"/>
    </a:custClr>
    <a:custClr name="Mid Purple">
      <a:srgbClr val="9D60A2"/>
    </a:custClr>
    <a:custClr name="Pale Purple">
      <a:srgbClr val="D18099"/>
    </a:custClr>
  </a:custClr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EBA_for presentations_large_fonts</Template>
  <TotalTime>6331</TotalTime>
  <Words>3281</Words>
  <Application>Microsoft Office PowerPoint</Application>
  <PresentationFormat>Custom</PresentationFormat>
  <Paragraphs>670</Paragraphs>
  <Slides>64</Slides>
  <Notes>4</Notes>
  <HiddenSlides>0</HiddenSlides>
  <MMClips>0</MMClips>
  <ScaleCrop>false</ScaleCrop>
  <HeadingPairs>
    <vt:vector size="4" baseType="variant">
      <vt:variant>
        <vt:lpstr>Theme</vt:lpstr>
      </vt:variant>
      <vt:variant>
        <vt:i4>1</vt:i4>
      </vt:variant>
      <vt:variant>
        <vt:lpstr>Slide Titles</vt:lpstr>
      </vt:variant>
      <vt:variant>
        <vt:i4>64</vt:i4>
      </vt:variant>
    </vt:vector>
  </HeadingPairs>
  <TitlesOfParts>
    <vt:vector size="65" baseType="lpstr">
      <vt:lpstr>EBA_for presentations_large_fonts</vt:lpstr>
      <vt:lpstr>EBA Taxonomy And DPM Architect  </vt:lpstr>
      <vt:lpstr>PowerPoint Presentation</vt:lpstr>
      <vt:lpstr>Table linkbase</vt:lpstr>
      <vt:lpstr>DPM Table descriptions</vt:lpstr>
      <vt:lpstr>XBRL Table linkbase</vt:lpstr>
      <vt:lpstr>XBRL Tables</vt:lpstr>
      <vt:lpstr>A brief word on Table Cells, Data points and Grey Cells</vt:lpstr>
      <vt:lpstr>Tables vs Templates</vt:lpstr>
      <vt:lpstr>PowerPoint Presentation</vt:lpstr>
      <vt:lpstr>Tables vs Templates</vt:lpstr>
      <vt:lpstr>Accounting Standard</vt:lpstr>
      <vt:lpstr>Types of tables</vt:lpstr>
      <vt:lpstr>Fixed Sheets - DPM</vt:lpstr>
      <vt:lpstr>Fixed Sheets - XBRL</vt:lpstr>
      <vt:lpstr>Open tables – Rows</vt:lpstr>
      <vt:lpstr>Open tables – Rows</vt:lpstr>
      <vt:lpstr>Open tables – Sheets – DPM and XBRL rendering</vt:lpstr>
      <vt:lpstr>Open tables – Sheets</vt:lpstr>
      <vt:lpstr>XBRL Instance </vt:lpstr>
      <vt:lpstr>Purpose of Validations</vt:lpstr>
      <vt:lpstr>Validations</vt:lpstr>
      <vt:lpstr>Identities</vt:lpstr>
      <vt:lpstr>Identities - Mapping to XBRL</vt:lpstr>
      <vt:lpstr>XBRL Formulae</vt:lpstr>
      <vt:lpstr>Quick Intro to XBRL Formula</vt:lpstr>
      <vt:lpstr>Formula Intro - Example</vt:lpstr>
      <vt:lpstr>Formula Intro – XBRL representation</vt:lpstr>
      <vt:lpstr>Evaluation - Filtering</vt:lpstr>
      <vt:lpstr>Evaluation – Implicit Matching</vt:lpstr>
      <vt:lpstr>Types of formula rules</vt:lpstr>
      <vt:lpstr>Sign</vt:lpstr>
      <vt:lpstr>Hierarchies</vt:lpstr>
      <vt:lpstr>Hierarchies</vt:lpstr>
      <vt:lpstr>“Manual” rules</vt:lpstr>
      <vt:lpstr>“Manual” rules - syntax</vt:lpstr>
      <vt:lpstr>xsum</vt:lpstr>
      <vt:lpstr>Multiple-choice values (Enumerations)</vt:lpstr>
      <vt:lpstr>Enumerations in XBRL</vt:lpstr>
      <vt:lpstr>Enumerations</vt:lpstr>
      <vt:lpstr>Representation of rules</vt:lpstr>
      <vt:lpstr>Representations – Rule Spreadsheet (Annex XV)</vt:lpstr>
      <vt:lpstr>Representations – Rule Spreadsheet (Annex XV)</vt:lpstr>
      <vt:lpstr>From spreadsheet rules to the XBRL</vt:lpstr>
      <vt:lpstr>Representation – Database  XBRL</vt:lpstr>
      <vt:lpstr>Representations – Variables</vt:lpstr>
      <vt:lpstr>Practical Reality</vt:lpstr>
      <vt:lpstr>Practical Solution</vt:lpstr>
      <vt:lpstr>DPM Architect – What is it?</vt:lpstr>
      <vt:lpstr>DPM Architect – What is it useful for?</vt:lpstr>
      <vt:lpstr>Taxonomy Development: Iterative Process</vt:lpstr>
      <vt:lpstr>Use by the EBA</vt:lpstr>
      <vt:lpstr>Use by the EBA</vt:lpstr>
      <vt:lpstr>What does this mean?</vt:lpstr>
      <vt:lpstr>What does it look like?</vt:lpstr>
      <vt:lpstr>Dimensions</vt:lpstr>
      <vt:lpstr>Domains</vt:lpstr>
      <vt:lpstr>Modules (reports), Table groups and tables</vt:lpstr>
      <vt:lpstr>Table layouts and dimensional attributes</vt:lpstr>
      <vt:lpstr>Assertions</vt:lpstr>
      <vt:lpstr>Details of Formulae</vt:lpstr>
      <vt:lpstr>Details of Formulae - evaluations</vt:lpstr>
      <vt:lpstr>How might an CA use the tool?</vt:lpstr>
      <vt:lpstr>How might an CA use the tool?</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European Banking Authority:</dc:title>
  <dc:creator>aweller</dc:creator>
  <cp:lastModifiedBy>Owen</cp:lastModifiedBy>
  <cp:revision>265</cp:revision>
  <dcterms:created xsi:type="dcterms:W3CDTF">2013-06-06T13:38:52Z</dcterms:created>
  <dcterms:modified xsi:type="dcterms:W3CDTF">2013-12-10T13:13:26Z</dcterms:modified>
</cp:coreProperties>
</file>