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0" r:id="rId1"/>
    <p:sldMasterId id="2147483672" r:id="rId2"/>
    <p:sldMasterId id="2147483684" r:id="rId3"/>
  </p:sldMasterIdLst>
  <p:notesMasterIdLst>
    <p:notesMasterId r:id="rId11"/>
  </p:notesMasterIdLst>
  <p:handoutMasterIdLst>
    <p:handoutMasterId r:id="rId12"/>
  </p:handoutMasterIdLst>
  <p:sldIdLst>
    <p:sldId id="256" r:id="rId4"/>
    <p:sldId id="325" r:id="rId5"/>
    <p:sldId id="328" r:id="rId6"/>
    <p:sldId id="326" r:id="rId7"/>
    <p:sldId id="327" r:id="rId8"/>
    <p:sldId id="329" r:id="rId9"/>
    <p:sldId id="260" r:id="rId10"/>
  </p:sldIdLst>
  <p:sldSz cx="9144000" cy="6858000" type="screen4x3"/>
  <p:notesSz cx="9906000" cy="6794500"/>
  <p:embeddedFontLst>
    <p:embeddedFont>
      <p:font typeface="BdE Neue Helvetica 55 Roman" pitchFamily="34" charset="0"/>
      <p:regular r:id="rId13"/>
      <p:bold r:id="rId14"/>
      <p:italic r:id="rId15"/>
      <p:boldItalic r:id="rId16"/>
    </p:embeddedFont>
  </p:embeddedFontLst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dE Neue Helvetica 55 Roman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35C48"/>
    <a:srgbClr val="FFFF99"/>
    <a:srgbClr val="FFFFCC"/>
    <a:srgbClr val="666666"/>
    <a:srgbClr val="333333"/>
    <a:srgbClr val="DEDEDE"/>
    <a:srgbClr val="E1E1E1"/>
    <a:srgbClr val="D9D9D9"/>
    <a:srgbClr val="C0C0C0"/>
    <a:srgbClr val="66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4649" autoAdjust="0"/>
    <p:restoredTop sz="86268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2" d="100"/>
          <a:sy n="112" d="100"/>
        </p:scale>
        <p:origin x="-282" y="-84"/>
      </p:cViewPr>
      <p:guideLst>
        <p:guide orient="horz" pos="2140"/>
        <p:guide pos="3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font" Target="fonts/font3.fntdata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10316" y="1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60E95-1D5B-4CCF-B26E-372CE906D552}" type="datetimeFigureOut">
              <a:rPr lang="es-ES_tradnl" smtClean="0"/>
              <a:pPr/>
              <a:t>20/05/2014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453686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10316" y="6453686"/>
            <a:ext cx="429337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E08CA-7E05-4D79-AF7A-B05A0AB9936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007931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29337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316" y="1"/>
            <a:ext cx="429337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3686"/>
            <a:ext cx="429337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latin typeface="Arial" charset="0"/>
              </a:defRPr>
            </a:lvl1pPr>
          </a:lstStyle>
          <a:p>
            <a:endParaRPr lang="es-ES_trad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316" y="6453686"/>
            <a:ext cx="429337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5" rIns="91567" bIns="4578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Arial" charset="0"/>
              </a:defRPr>
            </a:lvl1pPr>
          </a:lstStyle>
          <a:p>
            <a:fld id="{4DAB0D60-FE3C-4DEE-A345-BED13516BF9B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983521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254375" y="509588"/>
            <a:ext cx="3397250" cy="254793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B0D60-FE3C-4DEE-A345-BED13516BF9B}" type="slidenum">
              <a:rPr lang="es-ES_tradnl" smtClean="0"/>
              <a:pPr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699618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focus is</a:t>
            </a:r>
            <a:r>
              <a:rPr lang="en-GB" baseline="0" dirty="0" smtClean="0"/>
              <a:t> in the design of the model. The tool should support domain experts during the process of designing the models. That model is formalized in taxonomy files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There’s no place for the XBRL expert in the design process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B0D60-FE3C-4DEE-A345-BED13516BF9B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9990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B0D60-FE3C-4DEE-A345-BED13516BF9B}" type="slidenum">
              <a:rPr lang="es-ES_tradnl" smtClean="0"/>
              <a:pPr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87092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es-ES" dirty="0" smtClean="0">
                <a:solidFill>
                  <a:srgbClr val="B35C48"/>
                </a:solidFill>
                <a:latin typeface="+mn-lt"/>
              </a:defRPr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marL="538163" lvl="1" indent="-3175" algn="l" rtl="0" eaLnBrk="1" fontAlgn="base" hangingPunct="1">
              <a:lnSpc>
                <a:spcPts val="2160"/>
              </a:lnSpc>
              <a:spcBef>
                <a:spcPts val="0"/>
              </a:spcBef>
              <a:spcAft>
                <a:spcPts val="432"/>
              </a:spcAft>
              <a:buClr>
                <a:srgbClr val="666666"/>
              </a:buClr>
              <a:buFont typeface="Arial" charset="0"/>
            </a:pPr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8C8B8E-8C69-469A-9395-A78C96CD93D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23849" y="6172201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200" b="0" dirty="0" smtClean="0"/>
              <a:t>INFORMATION</a:t>
            </a:r>
            <a:r>
              <a:rPr lang="es-ES_tradnl" sz="1200" b="0" baseline="0" dirty="0" smtClean="0"/>
              <a:t> SYSTEMS</a:t>
            </a:r>
            <a:endParaRPr lang="es-ES_tradnl" sz="1200" b="0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7158" y="1857364"/>
            <a:ext cx="5943600" cy="293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500"/>
              </a:lnSpc>
              <a:spcBef>
                <a:spcPts val="0"/>
              </a:spcBef>
            </a:pPr>
            <a:r>
              <a:rPr lang="en-US" cap="all" baseline="0" noProof="0" dirty="0" smtClean="0">
                <a:solidFill>
                  <a:srgbClr val="B35C48"/>
                </a:solidFill>
              </a:rPr>
              <a:t>DPM Architect: Status and next steps</a:t>
            </a:r>
          </a:p>
          <a:p>
            <a:pPr eaLnBrk="0" hangingPunct="0">
              <a:lnSpc>
                <a:spcPts val="2500"/>
              </a:lnSpc>
              <a:spcBef>
                <a:spcPts val="0"/>
              </a:spcBef>
            </a:pPr>
            <a:endParaRPr lang="en-US" sz="1400" cap="all" baseline="0" noProof="0" dirty="0" smtClean="0">
              <a:solidFill>
                <a:srgbClr val="B35C48"/>
              </a:solidFill>
            </a:endParaRPr>
          </a:p>
          <a:p>
            <a:pPr eaLnBrk="0" hangingPunct="0">
              <a:lnSpc>
                <a:spcPts val="2500"/>
              </a:lnSpc>
              <a:spcBef>
                <a:spcPts val="0"/>
              </a:spcBef>
            </a:pPr>
            <a:r>
              <a:rPr lang="en-US" sz="1400" noProof="0" dirty="0" smtClean="0"/>
              <a:t>Presented by Bartosz Ochocki </a:t>
            </a:r>
          </a:p>
          <a:p>
            <a:pPr eaLnBrk="0" hangingPunct="0">
              <a:lnSpc>
                <a:spcPts val="2500"/>
              </a:lnSpc>
              <a:spcBef>
                <a:spcPts val="0"/>
              </a:spcBef>
            </a:pPr>
            <a:endParaRPr lang="en-US" sz="1400" noProof="0" dirty="0" smtClean="0"/>
          </a:p>
          <a:p>
            <a:pPr eaLnBrk="0" hangingPunct="0">
              <a:lnSpc>
                <a:spcPts val="2500"/>
              </a:lnSpc>
              <a:spcBef>
                <a:spcPts val="0"/>
              </a:spcBef>
            </a:pPr>
            <a:r>
              <a:rPr lang="en-US" sz="1400" noProof="0" dirty="0" smtClean="0"/>
              <a:t>Authored by Víctor Morilla</a:t>
            </a:r>
          </a:p>
          <a:p>
            <a:pPr eaLnBrk="0" hangingPunct="0">
              <a:lnSpc>
                <a:spcPts val="600"/>
              </a:lnSpc>
              <a:spcBef>
                <a:spcPct val="50000"/>
              </a:spcBef>
            </a:pPr>
            <a:endParaRPr lang="en-US" sz="1400" b="0" noProof="0" dirty="0" smtClean="0"/>
          </a:p>
          <a:p>
            <a:pPr eaLnBrk="0" hangingPunct="0">
              <a:lnSpc>
                <a:spcPts val="600"/>
              </a:lnSpc>
              <a:spcBef>
                <a:spcPct val="50000"/>
              </a:spcBef>
            </a:pPr>
            <a:endParaRPr lang="en-US" sz="1400" b="0" noProof="0" dirty="0" smtClean="0"/>
          </a:p>
          <a:p>
            <a:pPr eaLnBrk="0" hangingPunct="0">
              <a:lnSpc>
                <a:spcPts val="600"/>
              </a:lnSpc>
              <a:spcBef>
                <a:spcPct val="50000"/>
              </a:spcBef>
            </a:pPr>
            <a:endParaRPr lang="en-US" sz="1400" b="0" noProof="0" dirty="0" smtClean="0"/>
          </a:p>
          <a:p>
            <a:pPr eaLnBrk="0" hangingPunct="0">
              <a:lnSpc>
                <a:spcPts val="600"/>
              </a:lnSpc>
              <a:spcBef>
                <a:spcPct val="50000"/>
              </a:spcBef>
            </a:pPr>
            <a:endParaRPr lang="en-US" sz="1400" b="0" noProof="0" dirty="0" smtClean="0"/>
          </a:p>
          <a:p>
            <a:pPr eaLnBrk="0" hangingPunct="0">
              <a:lnSpc>
                <a:spcPts val="1440"/>
              </a:lnSpc>
              <a:spcBef>
                <a:spcPct val="50000"/>
              </a:spcBef>
              <a:spcAft>
                <a:spcPct val="40000"/>
              </a:spcAft>
            </a:pPr>
            <a:r>
              <a:rPr lang="en-US" sz="1000" b="0" noProof="0" dirty="0" smtClean="0"/>
              <a:t>Rome, May 2014</a:t>
            </a:r>
          </a:p>
          <a:p>
            <a:pPr eaLnBrk="0" hangingPunct="0">
              <a:lnSpc>
                <a:spcPts val="600"/>
              </a:lnSpc>
              <a:spcBef>
                <a:spcPct val="50000"/>
              </a:spcBef>
            </a:pPr>
            <a:endParaRPr lang="es-ES_tradnl" sz="1400" b="0" dirty="0"/>
          </a:p>
        </p:txBody>
      </p:sp>
      <p:pic>
        <p:nvPicPr>
          <p:cNvPr id="10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7" y="1"/>
            <a:ext cx="9145588" cy="635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"/>
            <a:ext cx="9144000" cy="6232525"/>
          </a:xfrm>
          <a:prstGeom prst="rect">
            <a:avLst/>
          </a:prstGeom>
          <a:solidFill>
            <a:srgbClr val="DEDED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6" y="111126"/>
            <a:ext cx="59277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TÍTULO DE LA DIAPOSITIVA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3" y="1484314"/>
            <a:ext cx="8575675" cy="456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5665" y="6402388"/>
            <a:ext cx="5222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58585"/>
                </a:solidFill>
              </a:defRPr>
            </a:lvl1pPr>
          </a:lstStyle>
          <a:p>
            <a:fld id="{98783545-3967-4D5B-8E40-F749AB865E05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"/>
            <a:ext cx="2895600" cy="639763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819401" y="6442076"/>
            <a:ext cx="55133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0" hangingPunct="0"/>
            <a:r>
              <a:rPr lang="es-ES_tradnl" sz="1000" b="0" cap="all" baseline="0" dirty="0" smtClean="0">
                <a:solidFill>
                  <a:srgbClr val="858585"/>
                </a:solidFill>
              </a:rPr>
              <a:t>INFORMATION SYSTEMS</a:t>
            </a:r>
            <a:endParaRPr lang="es-ES_tradnl" sz="1000" b="0" cap="all" baseline="0" dirty="0">
              <a:solidFill>
                <a:srgbClr val="858585"/>
              </a:solidFill>
            </a:endParaRPr>
          </a:p>
        </p:txBody>
      </p:sp>
      <p:pic>
        <p:nvPicPr>
          <p:cNvPr id="1055" name="Picture 31" descr="LOGO_1_Gris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026" y="6394451"/>
            <a:ext cx="1522413" cy="3349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None/>
        <a:defRPr b="1" cap="all" baseline="0">
          <a:solidFill>
            <a:srgbClr val="B35C4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rgbClr val="B35C48"/>
          </a:solidFill>
          <a:latin typeface="BdE Neue Helvetica 55 Roman" pitchFamily="34" charset="0"/>
        </a:defRPr>
      </a:lvl9pPr>
    </p:titleStyle>
    <p:bodyStyle>
      <a:lvl1pPr algn="l" rtl="0" eaLnBrk="1" fontAlgn="base" hangingPunct="1">
        <a:lnSpc>
          <a:spcPts val="2160"/>
        </a:lnSpc>
        <a:spcBef>
          <a:spcPts val="0"/>
        </a:spcBef>
        <a:spcAft>
          <a:spcPts val="432"/>
        </a:spcAft>
        <a:buClr>
          <a:srgbClr val="993300"/>
        </a:buClr>
        <a:buFont typeface="Wingdings" pitchFamily="2" charset="2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38163" indent="-3175" algn="l" rtl="0" eaLnBrk="1" fontAlgn="base" hangingPunct="1">
        <a:lnSpc>
          <a:spcPts val="2160"/>
        </a:lnSpc>
        <a:spcBef>
          <a:spcPts val="0"/>
        </a:spcBef>
        <a:spcAft>
          <a:spcPts val="432"/>
        </a:spcAft>
        <a:buClr>
          <a:srgbClr val="666666"/>
        </a:buClr>
        <a:buFont typeface="Arial" charset="0"/>
        <a:defRPr>
          <a:solidFill>
            <a:srgbClr val="B35C48"/>
          </a:solidFill>
          <a:latin typeface="+mn-lt"/>
        </a:defRPr>
      </a:lvl2pPr>
      <a:lvl3pPr marL="989013" indent="11113" algn="l" rtl="0" eaLnBrk="1" fontAlgn="base" hangingPunct="1">
        <a:lnSpc>
          <a:spcPts val="2160"/>
        </a:lnSpc>
        <a:spcBef>
          <a:spcPts val="0"/>
        </a:spcBef>
        <a:spcAft>
          <a:spcPts val="432"/>
        </a:spcAft>
        <a:defRPr i="1">
          <a:solidFill>
            <a:schemeClr val="tx1"/>
          </a:solidFill>
          <a:latin typeface="+mn-lt"/>
        </a:defRPr>
      </a:lvl3pPr>
      <a:lvl4pPr marL="1430338" indent="7938" algn="l" rtl="0" eaLnBrk="1" fontAlgn="base" hangingPunct="1">
        <a:lnSpc>
          <a:spcPts val="2160"/>
        </a:lnSpc>
        <a:spcBef>
          <a:spcPts val="0"/>
        </a:spcBef>
        <a:spcAft>
          <a:spcPts val="432"/>
        </a:spcAft>
        <a:defRPr sz="1600">
          <a:solidFill>
            <a:schemeClr val="tx1"/>
          </a:solidFill>
          <a:latin typeface="+mn-lt"/>
        </a:defRPr>
      </a:lvl4pPr>
      <a:lvl5pPr marL="1882775" indent="-3175" algn="l" rtl="0" eaLnBrk="1" fontAlgn="base" hangingPunct="1">
        <a:lnSpc>
          <a:spcPts val="2160"/>
        </a:lnSpc>
        <a:spcBef>
          <a:spcPts val="0"/>
        </a:spcBef>
        <a:spcAft>
          <a:spcPts val="432"/>
        </a:spcAft>
        <a:defRPr sz="1600" i="1">
          <a:solidFill>
            <a:schemeClr val="tx1"/>
          </a:solidFill>
          <a:latin typeface="+mn-lt"/>
        </a:defRPr>
      </a:lvl5pPr>
      <a:lvl6pPr marL="23399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6pPr>
      <a:lvl7pPr marL="27971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7pPr>
      <a:lvl8pPr marL="32543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8pPr>
      <a:lvl9pPr marL="3711575" indent="-3175" algn="l" rtl="0" eaLnBrk="1" fontAlgn="base" hangingPunct="1">
        <a:spcBef>
          <a:spcPct val="20000"/>
        </a:spcBef>
        <a:spcAft>
          <a:spcPct val="0"/>
        </a:spcAft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57188" y="6278564"/>
            <a:ext cx="487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200" b="0" cap="all" baseline="0" dirty="0" smtClean="0">
                <a:solidFill>
                  <a:srgbClr val="858585"/>
                </a:solidFill>
              </a:rPr>
              <a:t>INFORMATION SYSTEMS</a:t>
            </a:r>
            <a:endParaRPr lang="es-ES_tradnl" sz="1200" b="0" cap="all" baseline="0" dirty="0"/>
          </a:p>
        </p:txBody>
      </p:sp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"/>
            <a:ext cx="2895600" cy="639763"/>
          </a:xfrm>
          <a:prstGeom prst="rect">
            <a:avLst/>
          </a:prstGeom>
          <a:noFill/>
        </p:spPr>
      </p:pic>
      <p:pic>
        <p:nvPicPr>
          <p:cNvPr id="25632" name="Picture 32" descr="LOGO_1_Gris_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3" y="5487989"/>
            <a:ext cx="1997075" cy="4397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es.lozano@bde.es" TargetMode="External"/><Relationship Id="rId2" Type="http://schemas.openxmlformats.org/officeDocument/2006/relationships/hyperlink" Target="mailto:victor.morilla@bde.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082926" y="454660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Successfully used in Bank of Spain:</a:t>
            </a:r>
          </a:p>
          <a:p>
            <a:pPr lvl="1">
              <a:buFontTx/>
              <a:buChar char="-"/>
            </a:pPr>
            <a:r>
              <a:rPr lang="en-GB" dirty="0" smtClean="0"/>
              <a:t>Business users with no knowledge of XBRL</a:t>
            </a:r>
          </a:p>
          <a:p>
            <a:pPr lvl="1">
              <a:buFontTx/>
              <a:buChar char="-"/>
            </a:pPr>
            <a:r>
              <a:rPr lang="en-GB" dirty="0" smtClean="0"/>
              <a:t>7 taxonomies already in production</a:t>
            </a:r>
          </a:p>
          <a:p>
            <a:pPr lvl="1">
              <a:buFontTx/>
              <a:buChar char="-"/>
            </a:pPr>
            <a:endParaRPr lang="en-GB" dirty="0" smtClean="0"/>
          </a:p>
          <a:p>
            <a:r>
              <a:rPr lang="en-GB" dirty="0" smtClean="0"/>
              <a:t>Already used by other institutions:</a:t>
            </a:r>
          </a:p>
          <a:p>
            <a:pPr lvl="1">
              <a:buFontTx/>
              <a:buChar char="-"/>
            </a:pPr>
            <a:r>
              <a:rPr lang="en-GB" dirty="0" smtClean="0"/>
              <a:t>Used by EBA in the final stage of taxonomy production</a:t>
            </a:r>
          </a:p>
          <a:p>
            <a:pPr lvl="1">
              <a:buFontTx/>
              <a:buChar char="-"/>
            </a:pPr>
            <a:r>
              <a:rPr lang="en-GB" dirty="0" smtClean="0"/>
              <a:t>Used by EIOPA for its draft taxonomies</a:t>
            </a:r>
          </a:p>
          <a:p>
            <a:pPr lvl="1">
              <a:buFontTx/>
              <a:buChar char="-"/>
            </a:pPr>
            <a:r>
              <a:rPr lang="en-GB" dirty="0" smtClean="0"/>
              <a:t>Used by European Banking supervisors to review EBA’s taxonomies</a:t>
            </a:r>
          </a:p>
          <a:p>
            <a:pPr lvl="1">
              <a:buFontTx/>
              <a:buChar char="-"/>
            </a:pPr>
            <a:r>
              <a:rPr lang="en-GB" dirty="0" smtClean="0"/>
              <a:t>Used for testing in the European Central Bank</a:t>
            </a:r>
          </a:p>
          <a:p>
            <a:endParaRPr lang="en-GB" dirty="0" smtClean="0"/>
          </a:p>
          <a:p>
            <a:r>
              <a:rPr lang="en-GB" dirty="0" smtClean="0"/>
              <a:t>Available for free on request</a:t>
            </a:r>
          </a:p>
          <a:p>
            <a:pPr lvl="1">
              <a:buFontTx/>
              <a:buChar char="-"/>
            </a:pPr>
            <a:r>
              <a:rPr lang="en-GB" dirty="0" smtClean="0"/>
              <a:t>Distribution list with more than 70 users</a:t>
            </a:r>
          </a:p>
          <a:p>
            <a:pPr lvl="1">
              <a:buFontTx/>
              <a:buChar char="-"/>
            </a:pPr>
            <a:r>
              <a:rPr lang="en-GB" dirty="0" smtClean="0"/>
              <a:t>More users </a:t>
            </a:r>
            <a:r>
              <a:rPr lang="en-GB" dirty="0"/>
              <a:t>and feedback are </a:t>
            </a:r>
            <a:r>
              <a:rPr lang="en-GB" dirty="0" smtClean="0"/>
              <a:t>welcomed</a:t>
            </a:r>
          </a:p>
          <a:p>
            <a:endParaRPr lang="en-GB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8B8E-8C69-469A-9395-A78C96CD93DF}" type="slidenum">
              <a:rPr lang="es-ES_tradnl" smtClean="0"/>
              <a:pPr/>
              <a:t>2</a:t>
            </a:fld>
            <a:endParaRPr lang="es-ES_trad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 redondeado"/>
          <p:cNvSpPr/>
          <p:nvPr/>
        </p:nvSpPr>
        <p:spPr bwMode="auto">
          <a:xfrm>
            <a:off x="1142976" y="2000240"/>
            <a:ext cx="5715040" cy="38576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dE Neue Helvetica 55 Roman" pitchFamily="34" charset="0"/>
              </a:rPr>
              <a:t>DPM Architect</a:t>
            </a:r>
            <a:r>
              <a:rPr kumimoji="0" lang="en-GB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dE Neue Helvetica 55 Roman" pitchFamily="34" charset="0"/>
              </a:rPr>
              <a:t> for XBRL</a:t>
            </a:r>
            <a:endParaRPr kumimoji="0" lang="en-GB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0"/>
            <a:ext cx="5927725" cy="871538"/>
          </a:xfrm>
        </p:spPr>
        <p:txBody>
          <a:bodyPr/>
          <a:lstStyle/>
          <a:p>
            <a:r>
              <a:rPr lang="en-GB" dirty="0" smtClean="0"/>
              <a:t>Computer aided design of financial models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8B8E-8C69-469A-9395-A78C96CD93DF}" type="slidenum">
              <a:rPr lang="es-ES_tradnl" smtClean="0"/>
              <a:pPr/>
              <a:t>3</a:t>
            </a:fld>
            <a:endParaRPr lang="es-ES_tradnl" dirty="0"/>
          </a:p>
        </p:txBody>
      </p:sp>
      <p:grpSp>
        <p:nvGrpSpPr>
          <p:cNvPr id="3" name="20 Grupo"/>
          <p:cNvGrpSpPr/>
          <p:nvPr/>
        </p:nvGrpSpPr>
        <p:grpSpPr>
          <a:xfrm>
            <a:off x="3286116" y="2428868"/>
            <a:ext cx="2388193" cy="2400374"/>
            <a:chOff x="2678893" y="2500306"/>
            <a:chExt cx="2388193" cy="2400374"/>
          </a:xfrm>
        </p:grpSpPr>
        <p:pic>
          <p:nvPicPr>
            <p:cNvPr id="5" name="38 Imagen" descr="training-center-floor-plans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78893" y="2500306"/>
              <a:ext cx="2046150" cy="187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5 CuadroTexto"/>
            <p:cNvSpPr txBox="1"/>
            <p:nvPr/>
          </p:nvSpPr>
          <p:spPr>
            <a:xfrm>
              <a:off x="2769662" y="4500570"/>
              <a:ext cx="22974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Data Point Model</a:t>
              </a:r>
              <a:endParaRPr lang="en-GB" dirty="0"/>
            </a:p>
          </p:txBody>
        </p:sp>
      </p:grpSp>
      <p:pic>
        <p:nvPicPr>
          <p:cNvPr id="1028" name="Picture 4" descr="C:\WINNT\Profiles\infvmp\Archivos temporales de Internet\Content.IE5\7VPL6F5G\MC9002527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2357430"/>
            <a:ext cx="1998562" cy="2000264"/>
          </a:xfrm>
          <a:prstGeom prst="rect">
            <a:avLst/>
          </a:prstGeom>
          <a:noFill/>
        </p:spPr>
      </p:pic>
      <p:grpSp>
        <p:nvGrpSpPr>
          <p:cNvPr id="7" name="16 Grupo"/>
          <p:cNvGrpSpPr/>
          <p:nvPr/>
        </p:nvGrpSpPr>
        <p:grpSpPr>
          <a:xfrm>
            <a:off x="4427984" y="2571744"/>
            <a:ext cx="4461550" cy="2186060"/>
            <a:chOff x="4427984" y="2571744"/>
            <a:chExt cx="4461550" cy="2186060"/>
          </a:xfrm>
        </p:grpSpPr>
        <p:sp>
          <p:nvSpPr>
            <p:cNvPr id="26" name="25 CuadroTexto"/>
            <p:cNvSpPr txBox="1"/>
            <p:nvPr/>
          </p:nvSpPr>
          <p:spPr>
            <a:xfrm>
              <a:off x="6858016" y="4357694"/>
              <a:ext cx="20315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Taxonomy files</a:t>
              </a:r>
              <a:endParaRPr lang="en-GB" dirty="0"/>
            </a:p>
          </p:txBody>
        </p:sp>
        <p:sp>
          <p:nvSpPr>
            <p:cNvPr id="19" name="18 Flecha izquierda y derecha"/>
            <p:cNvSpPr/>
            <p:nvPr/>
          </p:nvSpPr>
          <p:spPr bwMode="auto">
            <a:xfrm>
              <a:off x="4427984" y="3071810"/>
              <a:ext cx="2808312" cy="785818"/>
            </a:xfrm>
            <a:prstGeom prst="left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i="1" dirty="0" smtClean="0">
                  <a:solidFill>
                    <a:schemeClr val="tx1"/>
                  </a:solidFill>
                  <a:latin typeface="BdE Neue Helvetica 55 Roman" pitchFamily="34" charset="0"/>
                </a:rPr>
                <a:t>EBA Architecture</a:t>
              </a:r>
              <a:endParaRPr kumimoji="0" lang="en-GB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dE Neue Helvetica 55 Roman" pitchFamily="34" charset="0"/>
              </a:endParaRPr>
            </a:p>
          </p:txBody>
        </p:sp>
        <p:pic>
          <p:nvPicPr>
            <p:cNvPr id="1027" name="Picture 3" descr="C:\Archivos de programa\Microsoft Office\MEDIA\CAGCAT10\j0205582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00892" y="2571744"/>
              <a:ext cx="1776413" cy="1630362"/>
            </a:xfrm>
            <a:prstGeom prst="rect">
              <a:avLst/>
            </a:prstGeom>
            <a:noFill/>
          </p:spPr>
        </p:pic>
      </p:grpSp>
      <p:grpSp>
        <p:nvGrpSpPr>
          <p:cNvPr id="8" name="15 Grupo"/>
          <p:cNvGrpSpPr/>
          <p:nvPr/>
        </p:nvGrpSpPr>
        <p:grpSpPr>
          <a:xfrm>
            <a:off x="4572000" y="785794"/>
            <a:ext cx="4324819" cy="2199047"/>
            <a:chOff x="4572000" y="785794"/>
            <a:chExt cx="4324819" cy="2199047"/>
          </a:xfrm>
        </p:grpSpPr>
        <p:sp>
          <p:nvSpPr>
            <p:cNvPr id="10" name="9 CuadroTexto"/>
            <p:cNvSpPr txBox="1"/>
            <p:nvPr/>
          </p:nvSpPr>
          <p:spPr>
            <a:xfrm>
              <a:off x="4572000" y="785794"/>
              <a:ext cx="43215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i="1" dirty="0" smtClean="0"/>
                <a:t>Rules establish link between the model and taxonomy elements</a:t>
              </a:r>
            </a:p>
          </p:txBody>
        </p:sp>
        <p:cxnSp>
          <p:nvCxnSpPr>
            <p:cNvPr id="15" name="14 Conector recto de flecha"/>
            <p:cNvCxnSpPr>
              <a:stCxn id="10" idx="2"/>
            </p:cNvCxnSpPr>
            <p:nvPr/>
          </p:nvCxnSpPr>
          <p:spPr bwMode="auto">
            <a:xfrm flipH="1">
              <a:off x="6178875" y="1370569"/>
              <a:ext cx="553876" cy="16142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23" name="Picture 5" descr="C:\Users\Victor\AppData\Local\Microsoft\Windows\Temporary Internet Files\Content.IE5\9I5SFQ2M\MC900230549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8072462" y="1142984"/>
              <a:ext cx="824357" cy="714380"/>
            </a:xfrm>
            <a:prstGeom prst="rect">
              <a:avLst/>
            </a:prstGeom>
            <a:noFill/>
          </p:spPr>
        </p:pic>
      </p:grpSp>
      <p:sp>
        <p:nvSpPr>
          <p:cNvPr id="20" name="19 Flecha izquierda y derecha"/>
          <p:cNvSpPr/>
          <p:nvPr/>
        </p:nvSpPr>
        <p:spPr bwMode="auto">
          <a:xfrm>
            <a:off x="1619672" y="2852936"/>
            <a:ext cx="2160240" cy="1296144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800" i="1" dirty="0" smtClean="0">
                <a:solidFill>
                  <a:schemeClr val="tx1"/>
                </a:solidFill>
                <a:latin typeface="BdE Neue Helvetica 55 Roman" pitchFamily="34" charset="0"/>
              </a:rPr>
              <a:t>Model design</a:t>
            </a:r>
            <a:endParaRPr kumimoji="0" lang="en-GB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dE Neue Helvetica 55 Roma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License (DRAFT STATUS)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82043"/>
            <a:ext cx="8575675" cy="4567237"/>
          </a:xfrm>
        </p:spPr>
        <p:txBody>
          <a:bodyPr/>
          <a:lstStyle/>
          <a:p>
            <a:r>
              <a:rPr lang="en-GB" dirty="0" smtClean="0"/>
              <a:t>Tool and source code to be provided for free</a:t>
            </a:r>
          </a:p>
          <a:p>
            <a:pPr lvl="1">
              <a:buFontTx/>
              <a:buChar char="-"/>
            </a:pPr>
            <a:r>
              <a:rPr lang="en-GB" dirty="0" smtClean="0"/>
              <a:t>Source code in English</a:t>
            </a:r>
          </a:p>
          <a:p>
            <a:pPr lvl="1">
              <a:buFontTx/>
              <a:buChar char="-"/>
            </a:pPr>
            <a:r>
              <a:rPr lang="en-GB" dirty="0" smtClean="0"/>
              <a:t>User manual in English</a:t>
            </a:r>
          </a:p>
          <a:p>
            <a:pPr lvl="1">
              <a:buFontTx/>
              <a:buChar char="-"/>
            </a:pPr>
            <a:r>
              <a:rPr lang="en-GB" dirty="0" smtClean="0"/>
              <a:t>Technical documentation in UML</a:t>
            </a:r>
          </a:p>
          <a:p>
            <a:endParaRPr lang="en-GB" dirty="0" smtClean="0"/>
          </a:p>
          <a:p>
            <a:r>
              <a:rPr lang="en-GB" dirty="0" smtClean="0"/>
              <a:t>Modifications on the source code are allowed, but:</a:t>
            </a:r>
          </a:p>
          <a:p>
            <a:pPr lvl="1">
              <a:buFontTx/>
              <a:buChar char="-"/>
            </a:pPr>
            <a:r>
              <a:rPr lang="en-GB" dirty="0" smtClean="0"/>
              <a:t>Source code modification allowed for internal usage</a:t>
            </a:r>
          </a:p>
          <a:p>
            <a:pPr lvl="1">
              <a:buFontTx/>
              <a:buChar char="-"/>
            </a:pPr>
            <a:r>
              <a:rPr lang="en-GB" dirty="0"/>
              <a:t>We want to avoid forks of the code during </a:t>
            </a:r>
            <a:r>
              <a:rPr lang="en-GB" b="1" dirty="0"/>
              <a:t>the first stages</a:t>
            </a:r>
            <a:r>
              <a:rPr lang="en-GB" dirty="0"/>
              <a:t> of the </a:t>
            </a:r>
            <a:r>
              <a:rPr lang="en-GB" dirty="0" smtClean="0"/>
              <a:t>tool:</a:t>
            </a:r>
          </a:p>
          <a:p>
            <a:pPr lvl="2">
              <a:buFontTx/>
              <a:buChar char="-"/>
            </a:pPr>
            <a:r>
              <a:rPr lang="en-GB" dirty="0" smtClean="0"/>
              <a:t>Redistribution of other changes or additions will NOT be allowed during the first stages of the tool, unless using the extension APIs</a:t>
            </a:r>
          </a:p>
          <a:p>
            <a:pPr lvl="1">
              <a:buFontTx/>
              <a:buChar char="-"/>
            </a:pPr>
            <a:r>
              <a:rPr lang="en-GB" dirty="0" smtClean="0"/>
              <a:t>After the initial phase, the source will be released under a GPL / MPL type license</a:t>
            </a:r>
          </a:p>
          <a:p>
            <a:pPr lvl="1">
              <a:buFontTx/>
              <a:buChar char="-"/>
            </a:pPr>
            <a:endParaRPr lang="en-GB" dirty="0"/>
          </a:p>
          <a:p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8B8E-8C69-469A-9395-A78C96CD93DF}" type="slidenum">
              <a:rPr lang="es-ES_tradnl" smtClean="0"/>
              <a:pPr/>
              <a:t>4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Planned 2014 RELEASES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82043"/>
            <a:ext cx="8575675" cy="4567237"/>
          </a:xfrm>
        </p:spPr>
        <p:txBody>
          <a:bodyPr/>
          <a:lstStyle/>
          <a:p>
            <a:r>
              <a:rPr lang="en-GB" dirty="0" smtClean="0"/>
              <a:t>Functional requirements:</a:t>
            </a:r>
          </a:p>
          <a:p>
            <a:pPr lvl="1">
              <a:buFontTx/>
              <a:buChar char="-"/>
            </a:pPr>
            <a:r>
              <a:rPr lang="en-GB" dirty="0" smtClean="0"/>
              <a:t>Test environment for formulae</a:t>
            </a:r>
          </a:p>
          <a:p>
            <a:pPr lvl="2">
              <a:buFontTx/>
              <a:buChar char="-"/>
            </a:pPr>
            <a:r>
              <a:rPr lang="en-GB" dirty="0" smtClean="0"/>
              <a:t>Testing and displaying the result of validation rules</a:t>
            </a:r>
          </a:p>
          <a:p>
            <a:pPr lvl="2">
              <a:buFontTx/>
              <a:buChar char="-"/>
            </a:pPr>
            <a:r>
              <a:rPr lang="en-GB" dirty="0" smtClean="0"/>
              <a:t>Automatic generation of regression tests</a:t>
            </a:r>
          </a:p>
          <a:p>
            <a:pPr lvl="2">
              <a:buFontTx/>
              <a:buChar char="-"/>
            </a:pPr>
            <a:r>
              <a:rPr lang="en-GB" dirty="0" smtClean="0"/>
              <a:t>Public interface to be published for vendors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 smtClean="0"/>
              <a:t>Change management support</a:t>
            </a:r>
          </a:p>
          <a:p>
            <a:pPr lvl="1">
              <a:buFontTx/>
              <a:buChar char="-"/>
            </a:pPr>
            <a:endParaRPr lang="en-GB" dirty="0" smtClean="0"/>
          </a:p>
          <a:p>
            <a:r>
              <a:rPr lang="en-GB" dirty="0" smtClean="0"/>
              <a:t>Technical requirements (in sync with EBAs working group decisions):</a:t>
            </a:r>
          </a:p>
          <a:p>
            <a:pPr lvl="1">
              <a:buFontTx/>
              <a:buChar char="-"/>
            </a:pPr>
            <a:r>
              <a:rPr lang="en-GB" dirty="0" smtClean="0"/>
              <a:t>Changes on the Table </a:t>
            </a:r>
            <a:r>
              <a:rPr lang="en-GB" dirty="0" err="1" smtClean="0"/>
              <a:t>Linkbase</a:t>
            </a:r>
            <a:r>
              <a:rPr lang="en-GB" dirty="0" smtClean="0"/>
              <a:t> Spec</a:t>
            </a:r>
          </a:p>
          <a:p>
            <a:pPr lvl="1">
              <a:buFontTx/>
              <a:buChar char="-"/>
            </a:pPr>
            <a:r>
              <a:rPr lang="en-GB" dirty="0" smtClean="0"/>
              <a:t>Enumeration lists</a:t>
            </a:r>
          </a:p>
          <a:p>
            <a:pPr lvl="1">
              <a:buFontTx/>
              <a:buChar char="-"/>
            </a:pPr>
            <a:r>
              <a:rPr lang="en-GB" dirty="0" smtClean="0"/>
              <a:t>Generic presentation arcs for table groups</a:t>
            </a:r>
          </a:p>
          <a:p>
            <a:pPr lvl="1">
              <a:buFontTx/>
              <a:buChar char="-"/>
            </a:pPr>
            <a:r>
              <a:rPr lang="en-GB" dirty="0" smtClean="0"/>
              <a:t>Taxonomy package</a:t>
            </a:r>
          </a:p>
          <a:p>
            <a:pPr lvl="1">
              <a:buFontTx/>
              <a:buChar char="-"/>
            </a:pPr>
            <a:r>
              <a:rPr lang="en-GB" dirty="0" smtClean="0"/>
              <a:t>New features of the Formulae Spec.</a:t>
            </a:r>
          </a:p>
          <a:p>
            <a:endParaRPr lang="en-GB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8B8E-8C69-469A-9395-A78C96CD93DF}" type="slidenum">
              <a:rPr lang="es-ES_tradnl" smtClean="0"/>
              <a:pPr/>
              <a:t>5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evolution paths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575675" cy="4567237"/>
          </a:xfrm>
        </p:spPr>
        <p:txBody>
          <a:bodyPr/>
          <a:lstStyle/>
          <a:p>
            <a:r>
              <a:rPr lang="en-GB" dirty="0" smtClean="0"/>
              <a:t>Relational DB backend:</a:t>
            </a:r>
          </a:p>
          <a:p>
            <a:pPr lvl="1">
              <a:buFontTx/>
              <a:buChar char="-"/>
            </a:pPr>
            <a:r>
              <a:rPr lang="en-GB" dirty="0" smtClean="0"/>
              <a:t>Currently only DB export implemented.</a:t>
            </a:r>
          </a:p>
          <a:p>
            <a:pPr lvl="1">
              <a:buFontTx/>
              <a:buChar char="-"/>
            </a:pPr>
            <a:r>
              <a:rPr lang="en-GB" dirty="0" smtClean="0"/>
              <a:t>Persistence to relational DB is a highly demanded feature</a:t>
            </a:r>
          </a:p>
          <a:p>
            <a:pPr lvl="1">
              <a:buFontTx/>
              <a:buChar char="-"/>
            </a:pPr>
            <a:r>
              <a:rPr lang="en-GB" dirty="0" smtClean="0"/>
              <a:t>It would simplify access to metadata without XB</a:t>
            </a:r>
            <a:r>
              <a:rPr lang="pl-PL" smtClean="0"/>
              <a:t>R</a:t>
            </a:r>
            <a:r>
              <a:rPr lang="en-GB" smtClean="0"/>
              <a:t>L </a:t>
            </a:r>
            <a:r>
              <a:rPr lang="en-GB" dirty="0" smtClean="0"/>
              <a:t>specific knowledge</a:t>
            </a:r>
          </a:p>
          <a:p>
            <a:endParaRPr lang="en-GB" dirty="0" smtClean="0"/>
          </a:p>
          <a:p>
            <a:r>
              <a:rPr lang="en-GB" dirty="0" smtClean="0"/>
              <a:t>Web interface:</a:t>
            </a:r>
          </a:p>
          <a:p>
            <a:pPr lvl="1">
              <a:buFontTx/>
              <a:buChar char="-"/>
            </a:pPr>
            <a:r>
              <a:rPr lang="en-GB" dirty="0" smtClean="0"/>
              <a:t>It would enable working </a:t>
            </a:r>
            <a:r>
              <a:rPr lang="en-GB" dirty="0"/>
              <a:t>on new models from multiple </a:t>
            </a:r>
            <a:r>
              <a:rPr lang="en-GB" dirty="0" smtClean="0"/>
              <a:t>locations</a:t>
            </a:r>
          </a:p>
          <a:p>
            <a:pPr lvl="1">
              <a:buFontTx/>
              <a:buChar char="-"/>
            </a:pPr>
            <a:r>
              <a:rPr lang="en-GB" dirty="0" smtClean="0"/>
              <a:t>It would simplify the review of the taxonomy at an early stage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 smtClean="0"/>
              <a:t>It would improve the understanding of the model and a higher quality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Looking forward to collaborating with other institutions</a:t>
            </a:r>
          </a:p>
          <a:p>
            <a:endParaRPr lang="en-GB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C8B8E-8C69-469A-9395-A78C96CD93DF}" type="slidenum">
              <a:rPr lang="es-ES_tradnl" smtClean="0"/>
              <a:pPr/>
              <a:t>6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060848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Contact information &amp; requests to access the tool:</a:t>
            </a:r>
          </a:p>
          <a:p>
            <a:pPr lvl="1">
              <a:buFontTx/>
              <a:buChar char="-"/>
            </a:pPr>
            <a:r>
              <a:rPr lang="en-GB" dirty="0" smtClean="0">
                <a:hlinkClick r:id="rId2"/>
              </a:rPr>
              <a:t>victor.morilla@bde.es</a:t>
            </a:r>
            <a:endParaRPr lang="en-GB" dirty="0" smtClean="0"/>
          </a:p>
          <a:p>
            <a:pPr lvl="1">
              <a:buFontTx/>
              <a:buChar char="-"/>
            </a:pPr>
            <a:r>
              <a:rPr lang="en-GB" dirty="0" smtClean="0">
                <a:hlinkClick r:id="rId3"/>
              </a:rPr>
              <a:t>angeles.lozano@bde.es</a:t>
            </a: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_fondo_claro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s Diapositivas de contenido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IV_presentacion_fondo_claro">
      <a:majorFont>
        <a:latin typeface="BdE Neue Helvetica 55 Roman"/>
        <a:ea typeface=""/>
        <a:cs typeface=""/>
      </a:majorFont>
      <a:minorFont>
        <a:latin typeface="BdE Neue Helvetica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IV_presentacion_fondo_cla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V_presentacion_fondo_cla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V_presentacion_fondo_clar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apositiva de cierre">
  <a:themeElements>
    <a:clrScheme name="bde">
      <a:dk1>
        <a:srgbClr val="000000"/>
      </a:dk1>
      <a:lt1>
        <a:srgbClr val="FFFFFF"/>
      </a:lt1>
      <a:dk2>
        <a:srgbClr val="000000"/>
      </a:dk2>
      <a:lt2>
        <a:srgbClr val="D6AB98"/>
      </a:lt2>
      <a:accent1>
        <a:srgbClr val="B35C48"/>
      </a:accent1>
      <a:accent2>
        <a:srgbClr val="858585"/>
      </a:accent2>
      <a:accent3>
        <a:srgbClr val="FFFFFF"/>
      </a:accent3>
      <a:accent4>
        <a:srgbClr val="000000"/>
      </a:accent4>
      <a:accent5>
        <a:srgbClr val="D6B5B1"/>
      </a:accent5>
      <a:accent6>
        <a:srgbClr val="787878"/>
      </a:accent6>
      <a:hlink>
        <a:srgbClr val="3F3F3F"/>
      </a:hlink>
      <a:folHlink>
        <a:srgbClr val="643C28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dE Neue Helvetica 55 Roman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3">
        <a:dk1>
          <a:srgbClr val="000000"/>
        </a:dk1>
        <a:lt1>
          <a:srgbClr val="FFFFFF"/>
        </a:lt1>
        <a:dk2>
          <a:srgbClr val="000000"/>
        </a:dk2>
        <a:lt2>
          <a:srgbClr val="D6AB98"/>
        </a:lt2>
        <a:accent1>
          <a:srgbClr val="B35C48"/>
        </a:accent1>
        <a:accent2>
          <a:srgbClr val="858585"/>
        </a:accent2>
        <a:accent3>
          <a:srgbClr val="FFFFFF"/>
        </a:accent3>
        <a:accent4>
          <a:srgbClr val="000000"/>
        </a:accent4>
        <a:accent5>
          <a:srgbClr val="D6B5B1"/>
        </a:accent5>
        <a:accent6>
          <a:srgbClr val="787878"/>
        </a:accent6>
        <a:hlink>
          <a:srgbClr val="DE9738"/>
        </a:hlink>
        <a:folHlink>
          <a:srgbClr val="643C2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Presentacion_fondo_claro</Template>
  <TotalTime>4220</TotalTime>
  <Words>412</Words>
  <Application>Microsoft Office PowerPoint</Application>
  <PresentationFormat>Presentación en pantalla (4:3)</PresentationFormat>
  <Paragraphs>75</Paragraphs>
  <Slides>7</Slides>
  <Notes>3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BdE Neue Helvetica 55 Roman</vt:lpstr>
      <vt:lpstr>Wingdings</vt:lpstr>
      <vt:lpstr>Presentacion_fondo_claro</vt:lpstr>
      <vt:lpstr>Modelos Diapositivas de contenido</vt:lpstr>
      <vt:lpstr>Diapositiva de cierre</vt:lpstr>
      <vt:lpstr>Diapositiva 1</vt:lpstr>
      <vt:lpstr>Status</vt:lpstr>
      <vt:lpstr>Computer aided design of financial models</vt:lpstr>
      <vt:lpstr>License (DRAFT STATUS)</vt:lpstr>
      <vt:lpstr>NEXT Planned 2014 RELEASES</vt:lpstr>
      <vt:lpstr>Possible evolution paths</vt:lpstr>
      <vt:lpstr>Diapositiva 7</vt:lpstr>
    </vt:vector>
  </TitlesOfParts>
  <Company>Banco de España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infvmp</dc:creator>
  <cp:lastModifiedBy>infboi</cp:lastModifiedBy>
  <cp:revision>730</cp:revision>
  <dcterms:created xsi:type="dcterms:W3CDTF">2010-11-19T11:47:21Z</dcterms:created>
  <dcterms:modified xsi:type="dcterms:W3CDTF">2014-05-20T17:05:45Z</dcterms:modified>
</cp:coreProperties>
</file>