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5" r:id="rId3"/>
    <p:sldId id="312" r:id="rId4"/>
    <p:sldId id="310" r:id="rId5"/>
    <p:sldId id="313" r:id="rId6"/>
    <p:sldId id="309" r:id="rId7"/>
    <p:sldId id="316" r:id="rId8"/>
    <p:sldId id="294" r:id="rId9"/>
    <p:sldId id="293" r:id="rId10"/>
    <p:sldId id="289" r:id="rId11"/>
    <p:sldId id="318" r:id="rId12"/>
    <p:sldId id="280" r:id="rId13"/>
    <p:sldId id="292" r:id="rId14"/>
    <p:sldId id="319" r:id="rId15"/>
    <p:sldId id="282" r:id="rId16"/>
    <p:sldId id="297" r:id="rId17"/>
    <p:sldId id="298" r:id="rId18"/>
    <p:sldId id="299" r:id="rId19"/>
    <p:sldId id="300" r:id="rId20"/>
    <p:sldId id="295" r:id="rId21"/>
    <p:sldId id="287" r:id="rId22"/>
    <p:sldId id="302" r:id="rId23"/>
    <p:sldId id="303" r:id="rId24"/>
    <p:sldId id="305" r:id="rId25"/>
    <p:sldId id="320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DF775B"/>
    <a:srgbClr val="C00000"/>
    <a:srgbClr val="005EA4"/>
    <a:srgbClr val="005DA2"/>
    <a:srgbClr val="00DE64"/>
    <a:srgbClr val="E5631B"/>
    <a:srgbClr val="EBDCC7"/>
    <a:srgbClr val="3B6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4" autoAdjust="0"/>
    <p:restoredTop sz="81910" autoAdjust="0"/>
  </p:normalViewPr>
  <p:slideViewPr>
    <p:cSldViewPr snapToGrid="0" snapToObjects="1">
      <p:cViewPr varScale="1">
        <p:scale>
          <a:sx n="70" d="100"/>
          <a:sy n="70" d="100"/>
        </p:scale>
        <p:origin x="116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3182633420822398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0"/>
          <c:tx>
            <c:strRef>
              <c:f>Sheet5!$I$1</c:f>
              <c:strCache>
                <c:ptCount val="1"/>
                <c:pt idx="0">
                  <c:v>#Templates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124300087489064"/>
                  <c:y val="4.78969816272965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725196850393697"/>
                  <c:y val="-0.119243948673082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423228346456644E-2"/>
                  <c:y val="8.49675561388159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Sheet5!$H$2:$H$17</c:f>
              <c:strCache>
                <c:ptCount val="3"/>
                <c:pt idx="0">
                  <c:v>COREP</c:v>
                </c:pt>
                <c:pt idx="1">
                  <c:v>FINREP</c:v>
                </c:pt>
                <c:pt idx="2">
                  <c:v>AE</c:v>
                </c:pt>
              </c:strCache>
              <c:extLst/>
            </c:strRef>
          </c:cat>
          <c:val>
            <c:numRef>
              <c:f>Sheet5!$I$2:$I$17</c:f>
              <c:numCache>
                <c:formatCode>#,##0</c:formatCode>
                <c:ptCount val="3"/>
                <c:pt idx="0">
                  <c:v>49</c:v>
                </c:pt>
                <c:pt idx="1">
                  <c:v>71</c:v>
                </c:pt>
                <c:pt idx="2">
                  <c:v>9</c:v>
                </c:pt>
              </c:numCache>
              <c:extLst/>
            </c:numRef>
          </c:val>
          <c:extLst xmlns:c15="http://schemas.microsoft.com/office/drawing/2012/chart"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Sheet5!$J$1</c15:sqref>
                        </c15:formulaRef>
                      </c:ext>
                    </c:extLst>
                    <c:strCache>
                      <c:ptCount val="1"/>
                      <c:pt idx="0">
                        <c:v>#DataPoints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  <a:ln>
                      <a:noFill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50000"/>
                            <a:satMod val="300000"/>
                          </a:schemeClr>
                        </a:gs>
                        <a:gs pos="35000">
                          <a:schemeClr val="accent2">
                            <a:tint val="37000"/>
                            <a:satMod val="300000"/>
                          </a:schemeClr>
                        </a:gs>
                        <a:gs pos="100000">
                          <a:schemeClr val="accent2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  <a:ln>
                      <a:noFill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50000"/>
                            <a:satMod val="300000"/>
                          </a:schemeClr>
                        </a:gs>
                        <a:gs pos="35000">
                          <a:schemeClr val="accent3">
                            <a:tint val="37000"/>
                            <a:satMod val="300000"/>
                          </a:schemeClr>
                        </a:gs>
                        <a:gs pos="100000">
                          <a:schemeClr val="accent3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  <a:ln>
                      <a:noFill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Sheet5!$H$2:$H$17</c15:sqref>
                        </c15:formulaRef>
                      </c:ext>
                    </c:extLst>
                    <c:strCache>
                      <c:ptCount val="3"/>
                      <c:pt idx="0">
                        <c:v>COREP</c:v>
                      </c:pt>
                      <c:pt idx="1">
                        <c:v>FINREP</c:v>
                      </c:pt>
                      <c:pt idx="2">
                        <c:v>AE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Sheet5!$J$2:$J$17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31360</c:v>
                      </c:pt>
                      <c:pt idx="1">
                        <c:v>5694</c:v>
                      </c:pt>
                      <c:pt idx="2">
                        <c:v>1227</c:v>
                      </c:pt>
                    </c:numCache>
                  </c:numRef>
                </c:val>
                <c:extLst/>
              </c15:ser>
            </c15:filteredPieSeries>
            <c15:filteredPie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Sheet5!$I$1</c15:sqref>
                        </c15:formulaRef>
                      </c:ext>
                    </c:extLst>
                    <c:strCache>
                      <c:ptCount val="1"/>
                      <c:pt idx="0">
                        <c:v>#Templates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  <a:ln>
                      <a:noFill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(Sheet5!$H$2,Sheet5!$H$12,Sheet5!$H$17)</c15:sqref>
                        </c15:formulaRef>
                      </c:ext>
                    </c:extLst>
                    <c:strCache>
                      <c:ptCount val="1"/>
                      <c:pt idx="0">
                        <c:v>COREP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(Sheet5!$I$2,Sheet5!$I$12,Sheet5!$I$17)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49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Sheet5!$J$1</c15:sqref>
                        </c15:formulaRef>
                      </c:ext>
                    </c:extLst>
                    <c:strCache>
                      <c:ptCount val="1"/>
                      <c:pt idx="0">
                        <c:v>#DataPoints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50000"/>
                            <a:satMod val="300000"/>
                          </a:schemeClr>
                        </a:gs>
                        <a:gs pos="35000">
                          <a:schemeClr val="accent1">
                            <a:tint val="37000"/>
                            <a:satMod val="30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  <a:ln>
                      <a:noFill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(Sheet5!$H$2,Sheet5!$H$12,Sheet5!$H$17)</c15:sqref>
                        </c15:formulaRef>
                      </c:ext>
                    </c:extLst>
                    <c:strCache>
                      <c:ptCount val="1"/>
                      <c:pt idx="0">
                        <c:v>COREP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(Sheet5!$J$2,Sheet5!$J$12,Sheet5!$J$17)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31360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496111111111111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3"/>
          <c:order val="1"/>
          <c:tx>
            <c:strRef>
              <c:f>Sheet5!$J$1</c:f>
              <c:strCache>
                <c:ptCount val="1"/>
                <c:pt idx="0">
                  <c:v>#DataPoints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3.0555555555555607E-2"/>
                  <c:y val="-9.25925925925930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62962962962962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alpha val="5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Sheet5!$H$2:$H$17</c:f>
              <c:strCache>
                <c:ptCount val="3"/>
                <c:pt idx="0">
                  <c:v>COREP</c:v>
                </c:pt>
                <c:pt idx="1">
                  <c:v>FINREP</c:v>
                </c:pt>
                <c:pt idx="2">
                  <c:v>AE</c:v>
                </c:pt>
              </c:strCache>
              <c:extLst/>
            </c:strRef>
          </c:cat>
          <c:val>
            <c:numRef>
              <c:f>Sheet5!$J$2:$J$17</c:f>
              <c:numCache>
                <c:formatCode>#,##0</c:formatCode>
                <c:ptCount val="3"/>
                <c:pt idx="0">
                  <c:v>31360</c:v>
                </c:pt>
                <c:pt idx="1">
                  <c:v>5694</c:v>
                </c:pt>
                <c:pt idx="2">
                  <c:v>1227</c:v>
                </c:pt>
              </c:numCache>
              <c:extLst/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Sheet5!$I$1</c15:sqref>
                        </c15:formulaRef>
                      </c:ext>
                    </c:extLst>
                    <c:strCache>
                      <c:ptCount val="1"/>
                      <c:pt idx="0">
                        <c:v>#Templates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3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Sheet5!$H$2:$H$17</c15:sqref>
                        </c15:formulaRef>
                      </c:ext>
                    </c:extLst>
                    <c:strCache>
                      <c:ptCount val="3"/>
                      <c:pt idx="0">
                        <c:v>COREP</c:v>
                      </c:pt>
                      <c:pt idx="1">
                        <c:v>FINREP</c:v>
                      </c:pt>
                      <c:pt idx="2">
                        <c:v>AE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Sheet5!$I$2:$I$17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49</c:v>
                      </c:pt>
                      <c:pt idx="1">
                        <c:v>71</c:v>
                      </c:pt>
                      <c:pt idx="2">
                        <c:v>9</c:v>
                      </c:pt>
                    </c:numCache>
                  </c:numRef>
                </c:val>
                <c:extLst/>
              </c15:ser>
            </c15:filteredPieSeries>
            <c15:filteredPieSeries>
              <c15:ser>
                <c:idx val="0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Sheet5!$I$1</c15:sqref>
                        </c15:formulaRef>
                      </c:ext>
                    </c:extLst>
                    <c:strCache>
                      <c:ptCount val="1"/>
                      <c:pt idx="0">
                        <c:v>#Templates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(Sheet5!$H$2,Sheet5!$H$12,Sheet5!$H$17)</c15:sqref>
                        </c15:formulaRef>
                      </c:ext>
                    </c:extLst>
                    <c:strCache>
                      <c:ptCount val="1"/>
                      <c:pt idx="0">
                        <c:v>COREP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(Sheet5!$I$2,Sheet5!$I$12,Sheet5!$I$17)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49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  <c15:filteredPieSeries>
              <c15:ser>
                <c:idx val="1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Sheet5!$J$1</c15:sqref>
                        </c15:formulaRef>
                      </c:ext>
                    </c:extLst>
                    <c:strCache>
                      <c:ptCount val="1"/>
                      <c:pt idx="0">
                        <c:v>#DataPoints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(Sheet5!$H$2,Sheet5!$H$12,Sheet5!$H$17)</c15:sqref>
                        </c15:formulaRef>
                      </c:ext>
                    </c:extLst>
                    <c:strCache>
                      <c:ptCount val="1"/>
                      <c:pt idx="0">
                        <c:v>COREP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(Sheet5!$J$2,Sheet5!$J$12,Sheet5!$J$17)</c15:sqref>
                        </c15:formulaRef>
                      </c:ext>
                    </c:extLst>
                    <c:numCache>
                      <c:formatCode>#,##0</c:formatCode>
                      <c:ptCount val="1"/>
                      <c:pt idx="0">
                        <c:v>31360</c:v>
                      </c:pt>
                    </c:numCache>
                  </c:numRef>
                </c:val>
                <c:extLst xmlns:c15="http://schemas.microsoft.com/office/drawing/2012/chart"/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tx>
            <c:strRef>
              <c:f>Sheet5!$G$1</c:f>
              <c:strCache>
                <c:ptCount val="1"/>
                <c:pt idx="0">
                  <c:v>#DataPoints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-3.0555555555555555E-2"/>
                  <c:y val="-3.2407407407407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Sheet5!$E$2:$E$17</c:f>
              <c:strCache>
                <c:ptCount val="6"/>
                <c:pt idx="0">
                  <c:v>Own Funds and Leverage</c:v>
                </c:pt>
                <c:pt idx="1">
                  <c:v>Liquidity Coverage</c:v>
                </c:pt>
                <c:pt idx="2">
                  <c:v>Large Exposures</c:v>
                </c:pt>
                <c:pt idx="3">
                  <c:v>Stable Funding</c:v>
                </c:pt>
                <c:pt idx="4">
                  <c:v>Financial Reporting</c:v>
                </c:pt>
                <c:pt idx="5">
                  <c:v>Asset Encumbrance</c:v>
                </c:pt>
              </c:strCache>
              <c:extLst/>
            </c:strRef>
          </c:cat>
          <c:val>
            <c:numRef>
              <c:f>Sheet5!$G$2:$G$17</c:f>
              <c:numCache>
                <c:formatCode>#,##0</c:formatCode>
                <c:ptCount val="6"/>
                <c:pt idx="0">
                  <c:v>24697</c:v>
                </c:pt>
                <c:pt idx="1">
                  <c:v>3534</c:v>
                </c:pt>
                <c:pt idx="2">
                  <c:v>125</c:v>
                </c:pt>
                <c:pt idx="3">
                  <c:v>3004</c:v>
                </c:pt>
                <c:pt idx="4">
                  <c:v>5694</c:v>
                </c:pt>
                <c:pt idx="5">
                  <c:v>1227</c:v>
                </c:pt>
              </c:numCache>
              <c:extLst/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Sheet5!$F$1</c15:sqref>
                        </c15:formulaRef>
                      </c:ext>
                    </c:extLst>
                    <c:strCache>
                      <c:ptCount val="1"/>
                      <c:pt idx="0">
                        <c:v>#Templates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3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4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5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6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Sheet5!$E$2:$E$17</c15:sqref>
                        </c15:formulaRef>
                      </c:ext>
                    </c:extLst>
                    <c:strCache>
                      <c:ptCount val="6"/>
                      <c:pt idx="0">
                        <c:v>Own Funds and Leverage</c:v>
                      </c:pt>
                      <c:pt idx="1">
                        <c:v>Liquidity Coverage</c:v>
                      </c:pt>
                      <c:pt idx="2">
                        <c:v>Large Exposures</c:v>
                      </c:pt>
                      <c:pt idx="3">
                        <c:v>Stable Funding</c:v>
                      </c:pt>
                      <c:pt idx="4">
                        <c:v>Financial Reporting</c:v>
                      </c:pt>
                      <c:pt idx="5">
                        <c:v>Asset Encumbrance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Sheet5!$F$2:$F$17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37</c:v>
                      </c:pt>
                      <c:pt idx="1">
                        <c:v>4</c:v>
                      </c:pt>
                      <c:pt idx="2">
                        <c:v>6</c:v>
                      </c:pt>
                      <c:pt idx="3">
                        <c:v>2</c:v>
                      </c:pt>
                      <c:pt idx="4">
                        <c:v>71</c:v>
                      </c:pt>
                      <c:pt idx="5">
                        <c:v>9</c:v>
                      </c:pt>
                    </c:numCache>
                  </c:numRef>
                </c:val>
                <c:extLst/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597241008308502"/>
          <c:y val="2.554744280826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Sheet5!$F$1</c:f>
              <c:strCache>
                <c:ptCount val="1"/>
                <c:pt idx="0">
                  <c:v>#Templates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Sheet5!$E$2:$E$17</c:f>
              <c:strCache>
                <c:ptCount val="6"/>
                <c:pt idx="0">
                  <c:v>Own Funds and Leverage</c:v>
                </c:pt>
                <c:pt idx="1">
                  <c:v>Liquidity Coverage</c:v>
                </c:pt>
                <c:pt idx="2">
                  <c:v>Large Exposures</c:v>
                </c:pt>
                <c:pt idx="3">
                  <c:v>Stable Funding</c:v>
                </c:pt>
                <c:pt idx="4">
                  <c:v>Financial Reporting</c:v>
                </c:pt>
                <c:pt idx="5">
                  <c:v>Asset Encumbrance</c:v>
                </c:pt>
              </c:strCache>
              <c:extLst/>
            </c:strRef>
          </c:cat>
          <c:val>
            <c:numRef>
              <c:f>Sheet5!$F$2:$F$17</c:f>
              <c:numCache>
                <c:formatCode>#,##0</c:formatCode>
                <c:ptCount val="6"/>
                <c:pt idx="0">
                  <c:v>37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71</c:v>
                </c:pt>
                <c:pt idx="5">
                  <c:v>9</c:v>
                </c:pt>
              </c:numCache>
              <c:extLst/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Sheet5!$G$1</c15:sqref>
                        </c15:formulaRef>
                      </c:ext>
                    </c:extLst>
                    <c:strCache>
                      <c:ptCount val="1"/>
                      <c:pt idx="0">
                        <c:v>#DataPoints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2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3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4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5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tint val="100000"/>
                            <a:shade val="100000"/>
                            <a:satMod val="130000"/>
                          </a:schemeClr>
                        </a:gs>
                        <a:gs pos="100000">
                          <a:schemeClr val="accent6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p3d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PT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2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Sheet5!$E$2:$E$17</c15:sqref>
                        </c15:formulaRef>
                      </c:ext>
                    </c:extLst>
                    <c:strCache>
                      <c:ptCount val="6"/>
                      <c:pt idx="0">
                        <c:v>Own Funds and Leverage</c:v>
                      </c:pt>
                      <c:pt idx="1">
                        <c:v>Liquidity Coverage</c:v>
                      </c:pt>
                      <c:pt idx="2">
                        <c:v>Large Exposures</c:v>
                      </c:pt>
                      <c:pt idx="3">
                        <c:v>Stable Funding</c:v>
                      </c:pt>
                      <c:pt idx="4">
                        <c:v>Financial Reporting</c:v>
                      </c:pt>
                      <c:pt idx="5">
                        <c:v>Asset Encumbrance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Sheet5!$G$2:$G$17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24697</c:v>
                      </c:pt>
                      <c:pt idx="1">
                        <c:v>3534</c:v>
                      </c:pt>
                      <c:pt idx="2">
                        <c:v>125</c:v>
                      </c:pt>
                      <c:pt idx="3">
                        <c:v>3004</c:v>
                      </c:pt>
                      <c:pt idx="4">
                        <c:v>5694</c:v>
                      </c:pt>
                      <c:pt idx="5">
                        <c:v>1227</c:v>
                      </c:pt>
                    </c:numCache>
                  </c:numRef>
                </c:val>
                <c:extLst/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66299"/>
            <a:ext cx="6374559" cy="1245010"/>
          </a:xfrm>
        </p:spPr>
        <p:txBody>
          <a:bodyPr anchor="b">
            <a:normAutofit/>
          </a:bodyPr>
          <a:lstStyle>
            <a:lvl1pPr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00508"/>
            <a:ext cx="6374559" cy="93020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1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4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BA 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693502" y="3183549"/>
            <a:ext cx="320013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EUROPEAN BANKING AUTHORITY</a:t>
            </a:r>
            <a:endParaRPr lang="en-GB" sz="1400" b="1" dirty="0" smtClean="0">
              <a:solidFill>
                <a:srgbClr val="FFFFFF"/>
              </a:solidFill>
              <a:effectLst/>
              <a:latin typeface="+mn-lt"/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Tower 42, 25 Old Broad Street</a:t>
            </a:r>
            <a:endParaRPr lang="en-GB" sz="1400" dirty="0" smtClean="0">
              <a:effectLst/>
              <a:latin typeface="+mn-lt"/>
              <a:ea typeface="ＭＳ Ｐゴシック"/>
              <a:cs typeface="Times New Roman"/>
            </a:endParaRPr>
          </a:p>
          <a:p>
            <a:r>
              <a:rPr lang="en-US" sz="140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London EC2N 1HQ</a:t>
            </a:r>
            <a:endParaRPr lang="en-GB" sz="1400" dirty="0" smtClean="0">
              <a:solidFill>
                <a:srgbClr val="FFFFFF"/>
              </a:solidFill>
              <a:effectLst/>
              <a:latin typeface="+mn-lt"/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Tel: 	+44 2073821766</a:t>
            </a:r>
            <a:endParaRPr lang="en-GB" sz="1400" dirty="0" smtClean="0">
              <a:effectLst/>
              <a:latin typeface="+mn-lt"/>
              <a:ea typeface="ＭＳ Ｐゴシック"/>
              <a:cs typeface="Times New Roman"/>
            </a:endParaRPr>
          </a:p>
          <a:p>
            <a:r>
              <a:rPr lang="en-US" sz="140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Fax:	+44 2073821771</a:t>
            </a:r>
            <a:endParaRPr lang="en-GB" sz="1400" dirty="0" smtClean="0">
              <a:solidFill>
                <a:srgbClr val="FFFFFF"/>
              </a:solidFill>
              <a:effectLst/>
              <a:latin typeface="+mn-lt"/>
              <a:ea typeface="ＭＳ Ｐゴシック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E-mail:</a:t>
            </a:r>
            <a:r>
              <a:rPr lang="en-US" sz="1400" baseline="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info@eba.europa.eu</a:t>
            </a:r>
            <a:endParaRPr lang="en-GB" sz="1400" dirty="0" smtClean="0">
              <a:effectLst/>
              <a:latin typeface="+mn-lt"/>
              <a:ea typeface="ＭＳ Ｐゴシック"/>
              <a:cs typeface="Times New Roman"/>
            </a:endParaRPr>
          </a:p>
          <a:p>
            <a:r>
              <a:rPr lang="en-US" sz="1400" dirty="0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http://</a:t>
            </a:r>
            <a:r>
              <a:rPr lang="en-US" sz="1400" dirty="0" err="1" smtClean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www.eba.europa.eu</a:t>
            </a:r>
            <a:endParaRPr lang="en-GB" sz="1400" dirty="0" smtClean="0">
              <a:solidFill>
                <a:srgbClr val="FFFFFF"/>
              </a:solidFill>
              <a:effectLst/>
              <a:latin typeface="+mn-lt"/>
              <a:ea typeface="ＭＳ Ｐゴシック"/>
              <a:cs typeface="Times New Roman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3768" y="3492713"/>
            <a:ext cx="2598546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793768" y="3985704"/>
            <a:ext cx="2598546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93768" y="4512117"/>
            <a:ext cx="2598546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5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347"/>
            <a:ext cx="8229600" cy="4900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1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6345"/>
            <a:ext cx="4038600" cy="488731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ITS Data Integration – using a DPM metadata driven approach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366345"/>
            <a:ext cx="4038600" cy="488731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801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5"/>
            <a:ext cx="4040188" cy="393214"/>
          </a:xfrm>
        </p:spPr>
        <p:txBody>
          <a:bodyPr anchor="b"/>
          <a:lstStyle>
            <a:lvl1pPr marL="0" indent="0">
              <a:buNone/>
              <a:defRPr sz="18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2"/>
            <a:ext cx="4040188" cy="437930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8505"/>
            <a:ext cx="4041775" cy="393215"/>
          </a:xfrm>
        </p:spPr>
        <p:txBody>
          <a:bodyPr anchor="b"/>
          <a:lstStyle>
            <a:lvl1pPr marL="0" indent="0">
              <a:buNone/>
              <a:defRPr sz="18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91861"/>
            <a:ext cx="4041775" cy="437930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65655"/>
            <a:ext cx="3008313" cy="7694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5655"/>
            <a:ext cx="5111750" cy="56142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67793"/>
            <a:ext cx="3008313" cy="4712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033517"/>
            <a:ext cx="8229600" cy="460703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640552"/>
            <a:ext cx="8229601" cy="359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Eurofiling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7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6663559" cy="5550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347"/>
            <a:ext cx="8229600" cy="490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498897"/>
            <a:ext cx="4920593" cy="22257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just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034" y="6498897"/>
            <a:ext cx="777766" cy="222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just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  <p:pic>
        <p:nvPicPr>
          <p:cNvPr id="8" name="Picture 7" descr="EBA-logo-full-colou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3" y="388506"/>
            <a:ext cx="1099207" cy="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just" defTabSz="457200" rtl="0" eaLnBrk="1" latinLnBrk="0" hangingPunct="1">
        <a:spcBef>
          <a:spcPct val="0"/>
        </a:spcBef>
        <a:buNone/>
        <a:defRPr sz="28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just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just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just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40000" marR="0" indent="-285750" algn="just" defTabSz="4572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 typeface="Wingdings" charset="2"/>
        <a:buChar char="§"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pt/url?sa=i&amp;rct=j&amp;q=&amp;esrc=s&amp;frm=1&amp;source=images&amp;cd=&amp;cad=rja&amp;uact=8&amp;docid=FQnjPgLQXk6rqM&amp;tbnid=bJS9WJULMwh2zM:&amp;ved=0CAYQjRw&amp;url=http://depositphotos.com/2764238/stock-photo-Apple-with-barcode.html&amp;ei=_2IeU-OyCseP7AbS4oDYBA&amp;bvm=bv.62788935,d.bGQ&amp;psig=AFQjCNGsSUDAciQd1ebQljSqTbOxCWTQIA&amp;ust=1394586621455522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6299"/>
            <a:ext cx="6374559" cy="1008696"/>
          </a:xfrm>
          <a:noFill/>
        </p:spPr>
        <p:txBody>
          <a:bodyPr>
            <a:normAutofit/>
          </a:bodyPr>
          <a:lstStyle/>
          <a:p>
            <a:pPr lvl="0" algn="l"/>
            <a:r>
              <a:rPr lang="en-US" sz="2800" b="0" dirty="0" smtClean="0"/>
              <a:t>New COREP/FINREP</a:t>
            </a:r>
            <a:r>
              <a:rPr lang="en-GB" sz="2800" b="0" dirty="0"/>
              <a:t/>
            </a:r>
            <a:br>
              <a:rPr lang="en-GB" sz="2800" b="0" dirty="0"/>
            </a:br>
            <a:r>
              <a:rPr lang="en-GB" sz="2800" b="0" dirty="0" smtClean="0"/>
              <a:t>experiences</a:t>
            </a:r>
            <a:endParaRPr lang="pt-PT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8122"/>
            <a:ext cx="6374559" cy="1133554"/>
          </a:xfrm>
        </p:spPr>
        <p:txBody>
          <a:bodyPr>
            <a:normAutofit/>
          </a:bodyPr>
          <a:lstStyle/>
          <a:p>
            <a:pPr lvl="0">
              <a:lnSpc>
                <a:spcPct val="85000"/>
              </a:lnSpc>
            </a:pPr>
            <a:r>
              <a:rPr lang="en-US" dirty="0" smtClean="0">
                <a:solidFill>
                  <a:srgbClr val="FFFFFF"/>
                </a:solidFill>
              </a:rPr>
              <a:t>Carlos Martins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85000"/>
              </a:lnSpc>
            </a:pPr>
            <a:r>
              <a:rPr lang="en-US" dirty="0" smtClean="0">
                <a:solidFill>
                  <a:srgbClr val="FFFFFF"/>
                </a:solidFill>
              </a:rPr>
              <a:t>5 May 2014</a:t>
            </a:r>
            <a:r>
              <a:rPr lang="en-GB" dirty="0">
                <a:solidFill>
                  <a:srgbClr val="F99D3E"/>
                </a:solidFill>
              </a:rPr>
              <a:t>|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Rome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19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Eurofiling</a:t>
            </a:r>
            <a:r>
              <a:rPr lang="en-US" dirty="0" smtClean="0">
                <a:solidFill>
                  <a:schemeClr val="bg2"/>
                </a:solidFill>
              </a:rPr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M-qTlPLQrITALiSLmtpZFr_AhDh4NMb13ZUmKKgRFQHF2rw6f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35" y="2329455"/>
            <a:ext cx="2210090" cy="21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Assigning unique IDs  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ITS Data Integration – using a DPM metadata riven approach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21282" y="1793174"/>
            <a:ext cx="1496292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Small seeds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7569" y="2247494"/>
            <a:ext cx="1080654" cy="566958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983184" y="1812690"/>
            <a:ext cx="1474520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Green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53004" y="2399894"/>
            <a:ext cx="850913" cy="51595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223157" y="4606826"/>
            <a:ext cx="1294413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Size M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588822" y="4073236"/>
            <a:ext cx="846061" cy="55927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458197" y="4524471"/>
            <a:ext cx="1474520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Edible skin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377792" y="3954483"/>
            <a:ext cx="1080405" cy="578596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79370" y="5625860"/>
            <a:ext cx="1698421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Round shape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472605" y="4606826"/>
            <a:ext cx="55976" cy="891449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598223" y="1141899"/>
            <a:ext cx="1698421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Juicy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47433" y="1723787"/>
            <a:ext cx="1" cy="626348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223157" y="1723787"/>
            <a:ext cx="968250" cy="676107"/>
          </a:xfrm>
          <a:prstGeom prst="line">
            <a:avLst/>
          </a:prstGeom>
          <a:ln w="57150">
            <a:solidFill>
              <a:srgbClr val="C00000">
                <a:alpha val="43137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223157" y="1723787"/>
            <a:ext cx="968250" cy="676107"/>
          </a:xfrm>
          <a:prstGeom prst="line">
            <a:avLst/>
          </a:prstGeom>
          <a:ln w="57150">
            <a:solidFill>
              <a:srgbClr val="C00000">
                <a:alpha val="43137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8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Reporting platform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COREP/FINREP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Reporting</a:t>
            </a:r>
            <a:r>
              <a:rPr lang="pt-PT" baseline="0" dirty="0" smtClean="0"/>
              <a:t> platform – services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544" name="Group 1543"/>
          <p:cNvGrpSpPr/>
          <p:nvPr/>
        </p:nvGrpSpPr>
        <p:grpSpPr>
          <a:xfrm>
            <a:off x="571403" y="1237840"/>
            <a:ext cx="8081339" cy="5178962"/>
            <a:chOff x="571403" y="1237840"/>
            <a:chExt cx="8081339" cy="5178962"/>
          </a:xfrm>
        </p:grpSpPr>
        <p:sp>
          <p:nvSpPr>
            <p:cNvPr id="1541" name="Rounded Rectangle 1540"/>
            <p:cNvSpPr/>
            <p:nvPr/>
          </p:nvSpPr>
          <p:spPr>
            <a:xfrm>
              <a:off x="4685129" y="1836152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Integration services</a:t>
              </a:r>
              <a:endParaRPr lang="pt-PT" dirty="0"/>
            </a:p>
          </p:txBody>
        </p:sp>
        <p:sp>
          <p:nvSpPr>
            <p:cNvPr id="687" name="Rounded Rectangle 686"/>
            <p:cNvSpPr/>
            <p:nvPr/>
          </p:nvSpPr>
          <p:spPr>
            <a:xfrm>
              <a:off x="571403" y="1237840"/>
              <a:ext cx="8074453" cy="481778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Metadata services</a:t>
              </a:r>
              <a:endParaRPr lang="pt-PT" dirty="0"/>
            </a:p>
          </p:txBody>
        </p:sp>
        <p:sp>
          <p:nvSpPr>
            <p:cNvPr id="688" name="Rounded Rectangle 687"/>
            <p:cNvSpPr/>
            <p:nvPr/>
          </p:nvSpPr>
          <p:spPr>
            <a:xfrm>
              <a:off x="2628266" y="1833701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Validation </a:t>
              </a:r>
            </a:p>
            <a:p>
              <a:r>
                <a:rPr lang="pt-PT" dirty="0" smtClean="0"/>
                <a:t>services</a:t>
              </a:r>
              <a:endParaRPr lang="pt-PT" dirty="0"/>
            </a:p>
          </p:txBody>
        </p:sp>
        <p:sp>
          <p:nvSpPr>
            <p:cNvPr id="689" name="Rounded Rectangle 688"/>
            <p:cNvSpPr/>
            <p:nvPr/>
          </p:nvSpPr>
          <p:spPr>
            <a:xfrm>
              <a:off x="2629183" y="3630302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Monitoring services</a:t>
              </a:r>
              <a:endParaRPr lang="pt-PT" dirty="0"/>
            </a:p>
          </p:txBody>
        </p:sp>
        <p:sp>
          <p:nvSpPr>
            <p:cNvPr id="690" name="Rounded Rectangle 689"/>
            <p:cNvSpPr/>
            <p:nvPr/>
          </p:nvSpPr>
          <p:spPr>
            <a:xfrm>
              <a:off x="4686963" y="3630302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Quality</a:t>
              </a:r>
            </a:p>
            <a:p>
              <a:r>
                <a:rPr lang="pt-PT" dirty="0" smtClean="0"/>
                <a:t>services</a:t>
              </a:r>
              <a:endParaRPr lang="pt-PT" dirty="0"/>
            </a:p>
          </p:txBody>
        </p:sp>
        <p:sp>
          <p:nvSpPr>
            <p:cNvPr id="691" name="Rounded Rectangle 690"/>
            <p:cNvSpPr/>
            <p:nvPr/>
          </p:nvSpPr>
          <p:spPr>
            <a:xfrm>
              <a:off x="571403" y="1833702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Collection</a:t>
              </a:r>
            </a:p>
            <a:p>
              <a:r>
                <a:rPr lang="pt-PT" dirty="0" smtClean="0"/>
                <a:t>services</a:t>
              </a:r>
              <a:endParaRPr lang="pt-PT" dirty="0"/>
            </a:p>
          </p:txBody>
        </p:sp>
        <p:sp>
          <p:nvSpPr>
            <p:cNvPr id="692" name="Rounded Rectangle 691"/>
            <p:cNvSpPr/>
            <p:nvPr/>
          </p:nvSpPr>
          <p:spPr>
            <a:xfrm>
              <a:off x="573675" y="5935024"/>
              <a:ext cx="8074453" cy="481778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Reference data services</a:t>
              </a:r>
              <a:endParaRPr lang="pt-PT" dirty="0"/>
            </a:p>
          </p:txBody>
        </p:sp>
        <p:sp>
          <p:nvSpPr>
            <p:cNvPr id="693" name="Rounded Rectangle 692"/>
            <p:cNvSpPr/>
            <p:nvPr/>
          </p:nvSpPr>
          <p:spPr>
            <a:xfrm>
              <a:off x="573675" y="5371358"/>
              <a:ext cx="8074453" cy="481778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Master data services</a:t>
              </a:r>
              <a:endParaRPr lang="pt-PT" dirty="0"/>
            </a:p>
          </p:txBody>
        </p:sp>
        <p:sp>
          <p:nvSpPr>
            <p:cNvPr id="694" name="Rounded Rectangle 693"/>
            <p:cNvSpPr/>
            <p:nvPr/>
          </p:nvSpPr>
          <p:spPr>
            <a:xfrm>
              <a:off x="6741991" y="1833701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Exploration</a:t>
              </a:r>
            </a:p>
            <a:p>
              <a:r>
                <a:rPr lang="pt-PT" dirty="0" smtClean="0"/>
                <a:t>services</a:t>
              </a:r>
              <a:endParaRPr lang="pt-PT" dirty="0"/>
            </a:p>
          </p:txBody>
        </p:sp>
        <p:sp>
          <p:nvSpPr>
            <p:cNvPr id="695" name="Rounded Rectangle 694"/>
            <p:cNvSpPr/>
            <p:nvPr/>
          </p:nvSpPr>
          <p:spPr>
            <a:xfrm>
              <a:off x="6744742" y="3630302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Dissemination</a:t>
              </a:r>
            </a:p>
            <a:p>
              <a:r>
                <a:rPr lang="pt-PT" dirty="0" smtClean="0"/>
                <a:t>services</a:t>
              </a:r>
              <a:endParaRPr lang="pt-PT" dirty="0"/>
            </a:p>
          </p:txBody>
        </p:sp>
        <p:sp>
          <p:nvSpPr>
            <p:cNvPr id="696" name="Rounded Rectangle 695"/>
            <p:cNvSpPr/>
            <p:nvPr/>
          </p:nvSpPr>
          <p:spPr>
            <a:xfrm>
              <a:off x="571403" y="3630302"/>
              <a:ext cx="1908000" cy="1656000"/>
            </a:xfrm>
            <a:prstGeom prst="roundRect">
              <a:avLst>
                <a:gd name="adj" fmla="val 1121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dirty="0" smtClean="0"/>
                <a:t>Notification</a:t>
              </a:r>
            </a:p>
            <a:p>
              <a:r>
                <a:rPr lang="pt-PT" dirty="0" smtClean="0"/>
                <a:t>services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766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Reporting</a:t>
            </a:r>
            <a:r>
              <a:rPr lang="pt-PT" baseline="0" dirty="0" smtClean="0"/>
              <a:t> platform – data stores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Can 16"/>
          <p:cNvSpPr/>
          <p:nvPr/>
        </p:nvSpPr>
        <p:spPr>
          <a:xfrm rot="5400000">
            <a:off x="4360916" y="-2538023"/>
            <a:ext cx="481779" cy="806080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smtClean="0"/>
              <a:t>Metadata</a:t>
            </a:r>
            <a:endParaRPr lang="pt-PT" dirty="0"/>
          </a:p>
        </p:txBody>
      </p:sp>
      <p:sp>
        <p:nvSpPr>
          <p:cNvPr id="18" name="Can 17"/>
          <p:cNvSpPr/>
          <p:nvPr/>
        </p:nvSpPr>
        <p:spPr>
          <a:xfrm rot="5400000">
            <a:off x="4376827" y="1581848"/>
            <a:ext cx="481779" cy="806080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smtClean="0"/>
              <a:t>Reference Data</a:t>
            </a:r>
            <a:endParaRPr lang="pt-PT" dirty="0"/>
          </a:p>
        </p:txBody>
      </p:sp>
      <p:sp>
        <p:nvSpPr>
          <p:cNvPr id="19" name="Can 18"/>
          <p:cNvSpPr/>
          <p:nvPr/>
        </p:nvSpPr>
        <p:spPr>
          <a:xfrm rot="5400000">
            <a:off x="4386079" y="2148532"/>
            <a:ext cx="481779" cy="806080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smtClean="0"/>
              <a:t>Master Data</a:t>
            </a:r>
            <a:endParaRPr lang="pt-PT" dirty="0"/>
          </a:p>
        </p:txBody>
      </p:sp>
      <p:sp>
        <p:nvSpPr>
          <p:cNvPr id="20" name="Can 19"/>
          <p:cNvSpPr/>
          <p:nvPr/>
        </p:nvSpPr>
        <p:spPr>
          <a:xfrm>
            <a:off x="4513903" y="2101766"/>
            <a:ext cx="1419368" cy="300250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Data Warehouse</a:t>
            </a:r>
            <a:endParaRPr lang="pt-PT" dirty="0"/>
          </a:p>
        </p:txBody>
      </p:sp>
      <p:sp>
        <p:nvSpPr>
          <p:cNvPr id="21" name="Can 20"/>
          <p:cNvSpPr/>
          <p:nvPr/>
        </p:nvSpPr>
        <p:spPr>
          <a:xfrm>
            <a:off x="2801401" y="2550344"/>
            <a:ext cx="1141203" cy="2105346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Data </a:t>
            </a:r>
            <a:r>
              <a:rPr lang="en-GB" dirty="0" smtClean="0"/>
              <a:t>Staging</a:t>
            </a:r>
            <a:r>
              <a:rPr lang="pt-PT" dirty="0" smtClean="0"/>
              <a:t>  Area</a:t>
            </a:r>
            <a:endParaRPr lang="pt-PT" dirty="0"/>
          </a:p>
        </p:txBody>
      </p:sp>
      <p:sp>
        <p:nvSpPr>
          <p:cNvPr id="22" name="Can 21"/>
          <p:cNvSpPr/>
          <p:nvPr/>
        </p:nvSpPr>
        <p:spPr>
          <a:xfrm>
            <a:off x="6504570" y="2492990"/>
            <a:ext cx="1043898" cy="154949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Data Marts</a:t>
            </a:r>
            <a:endParaRPr lang="pt-PT" dirty="0"/>
          </a:p>
        </p:txBody>
      </p:sp>
      <p:sp>
        <p:nvSpPr>
          <p:cNvPr id="23" name="Can 22"/>
          <p:cNvSpPr/>
          <p:nvPr/>
        </p:nvSpPr>
        <p:spPr>
          <a:xfrm>
            <a:off x="6656970" y="2716510"/>
            <a:ext cx="1043898" cy="154949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Data Marts</a:t>
            </a:r>
            <a:endParaRPr lang="pt-PT" dirty="0"/>
          </a:p>
        </p:txBody>
      </p:sp>
      <p:sp>
        <p:nvSpPr>
          <p:cNvPr id="24" name="Can 23"/>
          <p:cNvSpPr/>
          <p:nvPr/>
        </p:nvSpPr>
        <p:spPr>
          <a:xfrm>
            <a:off x="6809370" y="2940029"/>
            <a:ext cx="1043898" cy="154949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Data Marts</a:t>
            </a:r>
            <a:endParaRPr lang="pt-PT" dirty="0"/>
          </a:p>
        </p:txBody>
      </p:sp>
      <p:sp>
        <p:nvSpPr>
          <p:cNvPr id="25" name="Can 24"/>
          <p:cNvSpPr/>
          <p:nvPr/>
        </p:nvSpPr>
        <p:spPr>
          <a:xfrm>
            <a:off x="6961770" y="3163549"/>
            <a:ext cx="1043898" cy="154949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Data Marts</a:t>
            </a:r>
            <a:endParaRPr lang="pt-PT" dirty="0"/>
          </a:p>
        </p:txBody>
      </p:sp>
      <p:sp>
        <p:nvSpPr>
          <p:cNvPr id="26" name="Can 25"/>
          <p:cNvSpPr/>
          <p:nvPr/>
        </p:nvSpPr>
        <p:spPr>
          <a:xfrm>
            <a:off x="1088899" y="2550344"/>
            <a:ext cx="1141203" cy="2105346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File Archive</a:t>
            </a:r>
            <a:endParaRPr lang="pt-PT" dirty="0"/>
          </a:p>
        </p:txBody>
      </p:sp>
      <p:sp>
        <p:nvSpPr>
          <p:cNvPr id="27" name="Right Arrow 26"/>
          <p:cNvSpPr/>
          <p:nvPr/>
        </p:nvSpPr>
        <p:spPr>
          <a:xfrm>
            <a:off x="596565" y="3103884"/>
            <a:ext cx="413369" cy="998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Right Arrow 28"/>
          <p:cNvSpPr/>
          <p:nvPr/>
        </p:nvSpPr>
        <p:spPr>
          <a:xfrm>
            <a:off x="2309067" y="3103884"/>
            <a:ext cx="413369" cy="998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ight Arrow 29"/>
          <p:cNvSpPr/>
          <p:nvPr/>
        </p:nvSpPr>
        <p:spPr>
          <a:xfrm>
            <a:off x="4021569" y="3103884"/>
            <a:ext cx="413369" cy="998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ight Arrow 30"/>
          <p:cNvSpPr/>
          <p:nvPr/>
        </p:nvSpPr>
        <p:spPr>
          <a:xfrm>
            <a:off x="6012236" y="3103884"/>
            <a:ext cx="413369" cy="998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ight Arrow 31"/>
          <p:cNvSpPr/>
          <p:nvPr/>
        </p:nvSpPr>
        <p:spPr>
          <a:xfrm>
            <a:off x="8084636" y="3103884"/>
            <a:ext cx="413369" cy="998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0920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Data integration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COREP/FINREP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Left Arrow Callout 206"/>
          <p:cNvSpPr/>
          <p:nvPr/>
        </p:nvSpPr>
        <p:spPr>
          <a:xfrm>
            <a:off x="4332646" y="2953129"/>
            <a:ext cx="1667253" cy="985480"/>
          </a:xfrm>
          <a:prstGeom prst="left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chemeClr val="tx2"/>
                </a:solidFill>
              </a:rPr>
              <a:t>Off-the-shelf solution</a:t>
            </a:r>
            <a:endParaRPr lang="pt-PT" sz="1200" dirty="0">
              <a:solidFill>
                <a:schemeClr val="tx2"/>
              </a:solidFill>
            </a:endParaRPr>
          </a:p>
        </p:txBody>
      </p:sp>
      <p:sp>
        <p:nvSpPr>
          <p:cNvPr id="208" name="Left Arrow Callout 207"/>
          <p:cNvSpPr/>
          <p:nvPr/>
        </p:nvSpPr>
        <p:spPr>
          <a:xfrm flipH="1">
            <a:off x="1432226" y="2950472"/>
            <a:ext cx="1667253" cy="985480"/>
          </a:xfrm>
          <a:prstGeom prst="left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chemeClr val="tx2"/>
                </a:solidFill>
              </a:rPr>
              <a:t>Bespoke development </a:t>
            </a:r>
            <a:endParaRPr lang="pt-PT" sz="12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Data validation and integration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Can 13"/>
          <p:cNvSpPr>
            <a:spLocks/>
          </p:cNvSpPr>
          <p:nvPr/>
        </p:nvSpPr>
        <p:spPr>
          <a:xfrm>
            <a:off x="3307006" y="2114926"/>
            <a:ext cx="771857" cy="526142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PT" sz="1100" dirty="0" smtClean="0">
                <a:solidFill>
                  <a:schemeClr val="tx2"/>
                </a:solidFill>
              </a:rPr>
              <a:t>Valid instances</a:t>
            </a:r>
            <a:endParaRPr lang="pt-PT" sz="1100" dirty="0">
              <a:solidFill>
                <a:schemeClr val="tx2"/>
              </a:solidFill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3277426" y="4354453"/>
            <a:ext cx="831017" cy="576074"/>
            <a:chOff x="3024637" y="4326044"/>
            <a:chExt cx="882195" cy="690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lowchart: Document 8"/>
            <p:cNvSpPr/>
            <p:nvPr/>
          </p:nvSpPr>
          <p:spPr>
            <a:xfrm>
              <a:off x="3024637" y="4326044"/>
              <a:ext cx="831017" cy="645079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100" dirty="0" smtClean="0">
                  <a:solidFill>
                    <a:schemeClr val="tx2"/>
                  </a:solidFill>
                </a:rPr>
                <a:t>XBRL taxonomy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3075815" y="4371691"/>
              <a:ext cx="831017" cy="645079"/>
            </a:xfrm>
            <a:prstGeom prst="flowChartDocumen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100" dirty="0" smtClean="0">
                  <a:solidFill>
                    <a:schemeClr val="tx2"/>
                  </a:solidFill>
                </a:rPr>
                <a:t>Validation reports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73849" y="1639621"/>
            <a:ext cx="3033157" cy="3499371"/>
            <a:chOff x="273849" y="1639621"/>
            <a:chExt cx="3033157" cy="3499371"/>
          </a:xfrm>
        </p:grpSpPr>
        <p:sp>
          <p:nvSpPr>
            <p:cNvPr id="169" name="Rounded Rectangle 168"/>
            <p:cNvSpPr/>
            <p:nvPr/>
          </p:nvSpPr>
          <p:spPr>
            <a:xfrm>
              <a:off x="1432223" y="1639621"/>
              <a:ext cx="1667253" cy="3499371"/>
            </a:xfrm>
            <a:prstGeom prst="roundRect">
              <a:avLst>
                <a:gd name="adj" fmla="val 671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1200" i="1" dirty="0" smtClean="0">
                  <a:solidFill>
                    <a:schemeClr val="tx2"/>
                  </a:solidFill>
                </a:rPr>
                <a:t>Data validation</a:t>
              </a:r>
              <a:endParaRPr lang="pt-PT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57949" y="2046046"/>
              <a:ext cx="1134000" cy="648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dirty="0" smtClean="0"/>
                <a:t>Technical validation</a:t>
              </a:r>
              <a:endParaRPr lang="pt-PT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59994" y="3640635"/>
              <a:ext cx="1134000" cy="648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dirty="0" smtClean="0"/>
                <a:t>Formulae validation</a:t>
              </a:r>
              <a:endParaRPr lang="pt-PT" sz="1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73849" y="3050514"/>
              <a:ext cx="865817" cy="596982"/>
              <a:chOff x="321867" y="2762675"/>
              <a:chExt cx="908380" cy="67790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lowchart: Card 10"/>
              <p:cNvSpPr/>
              <p:nvPr/>
            </p:nvSpPr>
            <p:spPr>
              <a:xfrm>
                <a:off x="321867" y="2762675"/>
                <a:ext cx="831017" cy="583310"/>
              </a:xfrm>
              <a:prstGeom prst="flowChartPunchedCard">
                <a:avLst/>
              </a:prstGeom>
              <a:solidFill>
                <a:srgbClr val="EFCFF5"/>
              </a:solidFill>
              <a:ln>
                <a:solidFill>
                  <a:srgbClr val="EAC0F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100"/>
              </a:p>
            </p:txBody>
          </p:sp>
          <p:sp>
            <p:nvSpPr>
              <p:cNvPr id="12" name="Flowchart: Card 11"/>
              <p:cNvSpPr/>
              <p:nvPr/>
            </p:nvSpPr>
            <p:spPr>
              <a:xfrm>
                <a:off x="356667" y="2806089"/>
                <a:ext cx="831017" cy="583310"/>
              </a:xfrm>
              <a:prstGeom prst="flowChartPunchedCard">
                <a:avLst/>
              </a:prstGeom>
              <a:solidFill>
                <a:srgbClr val="EFCFF5"/>
              </a:solidFill>
              <a:ln>
                <a:solidFill>
                  <a:srgbClr val="EAC0F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1100"/>
              </a:p>
            </p:txBody>
          </p:sp>
          <p:sp>
            <p:nvSpPr>
              <p:cNvPr id="13" name="Flowchart: Card 12"/>
              <p:cNvSpPr/>
              <p:nvPr/>
            </p:nvSpPr>
            <p:spPr>
              <a:xfrm>
                <a:off x="399230" y="2857267"/>
                <a:ext cx="831017" cy="583310"/>
              </a:xfrm>
              <a:prstGeom prst="flowChartPunchedCard">
                <a:avLst/>
              </a:prstGeom>
              <a:solidFill>
                <a:srgbClr val="EFCFF5"/>
              </a:solidFill>
              <a:ln>
                <a:solidFill>
                  <a:srgbClr val="EAC0F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PT" sz="1100" dirty="0" smtClean="0">
                    <a:solidFill>
                      <a:schemeClr val="tx2"/>
                    </a:solidFill>
                  </a:rPr>
                  <a:t>XBRL taxonomy</a:t>
                </a:r>
                <a:endParaRPr lang="pt-PT" sz="11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5" name="Can 14"/>
            <p:cNvSpPr/>
            <p:nvPr/>
          </p:nvSpPr>
          <p:spPr>
            <a:xfrm>
              <a:off x="331074" y="2086189"/>
              <a:ext cx="775423" cy="552490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PT" sz="1100" dirty="0" smtClean="0">
                  <a:solidFill>
                    <a:schemeClr val="tx2"/>
                  </a:solidFill>
                </a:rPr>
                <a:t>XBRL instances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Elbow Connector 18"/>
            <p:cNvCxnSpPr>
              <a:endCxn id="169" idx="1"/>
            </p:cNvCxnSpPr>
            <p:nvPr/>
          </p:nvCxnSpPr>
          <p:spPr>
            <a:xfrm flipV="1">
              <a:off x="1139666" y="3389307"/>
              <a:ext cx="292557" cy="134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1A5E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6" idx="3"/>
              <a:endCxn id="14" idx="2"/>
            </p:cNvCxnSpPr>
            <p:nvPr/>
          </p:nvCxnSpPr>
          <p:spPr>
            <a:xfrm>
              <a:off x="2891949" y="2370046"/>
              <a:ext cx="415057" cy="795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5" idx="4"/>
              <a:endCxn id="6" idx="1"/>
            </p:cNvCxnSpPr>
            <p:nvPr/>
          </p:nvCxnSpPr>
          <p:spPr>
            <a:xfrm>
              <a:off x="1106497" y="2362434"/>
              <a:ext cx="651452" cy="761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6" idx="2"/>
              <a:endCxn id="7" idx="0"/>
            </p:cNvCxnSpPr>
            <p:nvPr/>
          </p:nvCxnSpPr>
          <p:spPr>
            <a:xfrm rot="16200000" flipH="1">
              <a:off x="1852677" y="3166317"/>
              <a:ext cx="946589" cy="204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7" idx="2"/>
            </p:cNvCxnSpPr>
            <p:nvPr/>
          </p:nvCxnSpPr>
          <p:spPr>
            <a:xfrm rot="16200000" flipH="1">
              <a:off x="2634798" y="3980831"/>
              <a:ext cx="334824" cy="95043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4078863" y="1634361"/>
            <a:ext cx="4760337" cy="4454286"/>
            <a:chOff x="4078863" y="1634361"/>
            <a:chExt cx="4760337" cy="4454286"/>
          </a:xfrm>
        </p:grpSpPr>
        <p:sp>
          <p:nvSpPr>
            <p:cNvPr id="171" name="Rounded Rectangle 170"/>
            <p:cNvSpPr/>
            <p:nvPr/>
          </p:nvSpPr>
          <p:spPr>
            <a:xfrm>
              <a:off x="4299366" y="1634361"/>
              <a:ext cx="4044831" cy="3499371"/>
            </a:xfrm>
            <a:prstGeom prst="roundRect">
              <a:avLst>
                <a:gd name="adj" fmla="val 311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PT" sz="1200" i="1" dirty="0" smtClean="0">
                  <a:solidFill>
                    <a:schemeClr val="tx2"/>
                  </a:solidFill>
                </a:rPr>
                <a:t>Data integration</a:t>
              </a:r>
              <a:endParaRPr lang="pt-PT" sz="1200" i="1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490289" y="2046046"/>
              <a:ext cx="1134000" cy="648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dirty="0" smtClean="0"/>
                <a:t>Data extraction</a:t>
              </a:r>
              <a:endParaRPr lang="pt-PT" sz="1200" dirty="0"/>
            </a:p>
          </p:txBody>
        </p:sp>
        <p:cxnSp>
          <p:nvCxnSpPr>
            <p:cNvPr id="43" name="Elbow Connector 42"/>
            <p:cNvCxnSpPr>
              <a:stCxn id="14" idx="4"/>
              <a:endCxn id="42" idx="1"/>
            </p:cNvCxnSpPr>
            <p:nvPr/>
          </p:nvCxnSpPr>
          <p:spPr>
            <a:xfrm flipV="1">
              <a:off x="4078863" y="2370046"/>
              <a:ext cx="411426" cy="795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n 46"/>
            <p:cNvSpPr/>
            <p:nvPr/>
          </p:nvSpPr>
          <p:spPr>
            <a:xfrm>
              <a:off x="4625165" y="3206899"/>
              <a:ext cx="861081" cy="525129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PT" sz="1100" dirty="0" smtClean="0">
                  <a:solidFill>
                    <a:schemeClr val="tx2"/>
                  </a:solidFill>
                </a:rPr>
                <a:t>Staging area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48" name="Elbow Connector 47"/>
            <p:cNvCxnSpPr>
              <a:stCxn id="42" idx="2"/>
              <a:endCxn id="47" idx="1"/>
            </p:cNvCxnSpPr>
            <p:nvPr/>
          </p:nvCxnSpPr>
          <p:spPr>
            <a:xfrm rot="5400000">
              <a:off x="4800072" y="2949681"/>
              <a:ext cx="512853" cy="158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47" idx="4"/>
              <a:endCxn id="71" idx="1"/>
            </p:cNvCxnSpPr>
            <p:nvPr/>
          </p:nvCxnSpPr>
          <p:spPr>
            <a:xfrm flipV="1">
              <a:off x="5486246" y="2370046"/>
              <a:ext cx="742631" cy="109941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>
              <a:off x="4490289" y="4319448"/>
              <a:ext cx="1134000" cy="648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dirty="0" smtClean="0"/>
                <a:t>Error logging</a:t>
              </a:r>
              <a:endParaRPr lang="pt-PT" sz="1200" dirty="0"/>
            </a:p>
          </p:txBody>
        </p:sp>
        <p:cxnSp>
          <p:nvCxnSpPr>
            <p:cNvPr id="65" name="Elbow Connector 64"/>
            <p:cNvCxnSpPr>
              <a:stCxn id="64" idx="0"/>
              <a:endCxn id="47" idx="3"/>
            </p:cNvCxnSpPr>
            <p:nvPr/>
          </p:nvCxnSpPr>
          <p:spPr>
            <a:xfrm rot="16200000" flipV="1">
              <a:off x="4762788" y="4024946"/>
              <a:ext cx="587420" cy="1583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endCxn id="64" idx="1"/>
            </p:cNvCxnSpPr>
            <p:nvPr/>
          </p:nvCxnSpPr>
          <p:spPr>
            <a:xfrm>
              <a:off x="4108443" y="4639583"/>
              <a:ext cx="381846" cy="386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>
            <a:xfrm>
              <a:off x="6228877" y="2046046"/>
              <a:ext cx="1134000" cy="648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t-PT" sz="1200" dirty="0" smtClean="0"/>
                <a:t>Data tranformation &amp; loading</a:t>
              </a:r>
              <a:endParaRPr lang="pt-PT" sz="12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228877" y="4319448"/>
              <a:ext cx="1134000" cy="648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200" dirty="0" smtClean="0"/>
                <a:t>Data marting</a:t>
              </a:r>
              <a:endParaRPr lang="pt-PT" sz="1200" dirty="0"/>
            </a:p>
          </p:txBody>
        </p:sp>
        <p:sp>
          <p:nvSpPr>
            <p:cNvPr id="84" name="Can 83"/>
            <p:cNvSpPr/>
            <p:nvPr/>
          </p:nvSpPr>
          <p:spPr>
            <a:xfrm>
              <a:off x="6298251" y="3188750"/>
              <a:ext cx="995253" cy="667359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PT" sz="1100" dirty="0" smtClean="0">
                  <a:solidFill>
                    <a:schemeClr val="tx2"/>
                  </a:solidFill>
                </a:rPr>
                <a:t>Data Warehouse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85" name="Elbow Connector 84"/>
            <p:cNvCxnSpPr/>
            <p:nvPr/>
          </p:nvCxnSpPr>
          <p:spPr>
            <a:xfrm rot="16200000" flipH="1">
              <a:off x="6560257" y="2953129"/>
              <a:ext cx="471240" cy="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>
              <a:endCxn id="82" idx="0"/>
            </p:cNvCxnSpPr>
            <p:nvPr/>
          </p:nvCxnSpPr>
          <p:spPr>
            <a:xfrm rot="5400000">
              <a:off x="6564209" y="4087778"/>
              <a:ext cx="463338" cy="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7696794" y="4147905"/>
              <a:ext cx="1142406" cy="991087"/>
              <a:chOff x="7696794" y="4210969"/>
              <a:chExt cx="1142406" cy="99108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Can 125"/>
              <p:cNvSpPr>
                <a:spLocks noChangeAspect="1"/>
              </p:cNvSpPr>
              <p:nvPr/>
            </p:nvSpPr>
            <p:spPr>
              <a:xfrm>
                <a:off x="7696794" y="4210969"/>
                <a:ext cx="685206" cy="533887"/>
              </a:xfrm>
              <a:prstGeom prst="ca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PT" sz="1100" dirty="0" smtClean="0">
                    <a:solidFill>
                      <a:schemeClr val="tx2"/>
                    </a:solidFill>
                  </a:rPr>
                  <a:t>Data Mart</a:t>
                </a:r>
                <a:endParaRPr lang="pt-PT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7" name="Can 126"/>
              <p:cNvSpPr>
                <a:spLocks noChangeAspect="1"/>
              </p:cNvSpPr>
              <p:nvPr/>
            </p:nvSpPr>
            <p:spPr>
              <a:xfrm>
                <a:off x="7849194" y="4363369"/>
                <a:ext cx="685206" cy="533887"/>
              </a:xfrm>
              <a:prstGeom prst="ca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PT" sz="1100" dirty="0" smtClean="0">
                    <a:solidFill>
                      <a:schemeClr val="tx2"/>
                    </a:solidFill>
                  </a:rPr>
                  <a:t>Data Mart</a:t>
                </a:r>
                <a:endParaRPr lang="pt-PT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8" name="Can 127"/>
              <p:cNvSpPr>
                <a:spLocks noChangeAspect="1"/>
              </p:cNvSpPr>
              <p:nvPr/>
            </p:nvSpPr>
            <p:spPr>
              <a:xfrm>
                <a:off x="8001594" y="4515769"/>
                <a:ext cx="685206" cy="533887"/>
              </a:xfrm>
              <a:prstGeom prst="ca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PT" sz="1100" dirty="0" smtClean="0">
                    <a:solidFill>
                      <a:schemeClr val="tx2"/>
                    </a:solidFill>
                  </a:rPr>
                  <a:t>Data Mart</a:t>
                </a:r>
                <a:endParaRPr lang="pt-PT" sz="11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9" name="Can 128"/>
              <p:cNvSpPr>
                <a:spLocks noChangeAspect="1"/>
              </p:cNvSpPr>
              <p:nvPr/>
            </p:nvSpPr>
            <p:spPr>
              <a:xfrm>
                <a:off x="8153994" y="4668169"/>
                <a:ext cx="685206" cy="533887"/>
              </a:xfrm>
              <a:prstGeom prst="ca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pt-PT" sz="1100" dirty="0" smtClean="0">
                    <a:solidFill>
                      <a:schemeClr val="tx2"/>
                    </a:solidFill>
                  </a:rPr>
                  <a:t>Data Mart</a:t>
                </a:r>
                <a:endParaRPr lang="pt-PT" sz="11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30" name="Elbow Connector 129"/>
            <p:cNvCxnSpPr/>
            <p:nvPr/>
          </p:nvCxnSpPr>
          <p:spPr>
            <a:xfrm flipV="1">
              <a:off x="7362877" y="4408911"/>
              <a:ext cx="333917" cy="22859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stCxn id="82" idx="3"/>
            </p:cNvCxnSpPr>
            <p:nvPr/>
          </p:nvCxnSpPr>
          <p:spPr>
            <a:xfrm flipV="1">
              <a:off x="7362877" y="4567249"/>
              <a:ext cx="486317" cy="7619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>
              <a:off x="7362877" y="4649386"/>
              <a:ext cx="638717" cy="7620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/>
            <p:nvPr/>
          </p:nvCxnSpPr>
          <p:spPr>
            <a:xfrm>
              <a:off x="7362877" y="4673138"/>
              <a:ext cx="791117" cy="228601"/>
            </a:xfrm>
            <a:prstGeom prst="bentConnector3">
              <a:avLst>
                <a:gd name="adj1" fmla="val 4003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Can 174"/>
            <p:cNvSpPr/>
            <p:nvPr/>
          </p:nvSpPr>
          <p:spPr>
            <a:xfrm>
              <a:off x="4920019" y="5513417"/>
              <a:ext cx="843152" cy="55249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PT" sz="1100" b="1" dirty="0" smtClean="0">
                  <a:solidFill>
                    <a:schemeClr val="tx2"/>
                  </a:solidFill>
                </a:rPr>
                <a:t>Data Point Model</a:t>
              </a:r>
              <a:endParaRPr lang="pt-PT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76" name="Elbow Connector 175"/>
            <p:cNvCxnSpPr>
              <a:stCxn id="175" idx="1"/>
            </p:cNvCxnSpPr>
            <p:nvPr/>
          </p:nvCxnSpPr>
          <p:spPr>
            <a:xfrm rot="5400000" flipH="1" flipV="1">
              <a:off x="5164249" y="5336071"/>
              <a:ext cx="354693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Can 178"/>
            <p:cNvSpPr/>
            <p:nvPr/>
          </p:nvSpPr>
          <p:spPr>
            <a:xfrm>
              <a:off x="6111426" y="5536157"/>
              <a:ext cx="752008" cy="55249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pt-PT" sz="1100" dirty="0" smtClean="0">
                  <a:solidFill>
                    <a:schemeClr val="tx2"/>
                  </a:solidFill>
                </a:rPr>
                <a:t>Reference data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80" name="Elbow Connector 179"/>
            <p:cNvCxnSpPr>
              <a:stCxn id="179" idx="1"/>
            </p:cNvCxnSpPr>
            <p:nvPr/>
          </p:nvCxnSpPr>
          <p:spPr>
            <a:xfrm rot="16200000" flipV="1">
              <a:off x="6292106" y="5340833"/>
              <a:ext cx="388777" cy="187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Can 180"/>
            <p:cNvSpPr/>
            <p:nvPr/>
          </p:nvSpPr>
          <p:spPr>
            <a:xfrm>
              <a:off x="7107819" y="5522510"/>
              <a:ext cx="752008" cy="55249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 anchorCtr="0"/>
            <a:lstStyle/>
            <a:p>
              <a:pPr algn="ctr"/>
              <a:r>
                <a:rPr lang="pt-PT" sz="1100" dirty="0" smtClean="0">
                  <a:solidFill>
                    <a:schemeClr val="tx2"/>
                  </a:solidFill>
                </a:rPr>
                <a:t>Master data</a:t>
              </a:r>
              <a:endParaRPr lang="pt-PT" sz="1100" dirty="0">
                <a:solidFill>
                  <a:schemeClr val="tx2"/>
                </a:solidFill>
              </a:endParaRPr>
            </a:p>
          </p:txBody>
        </p:sp>
        <p:cxnSp>
          <p:nvCxnSpPr>
            <p:cNvPr id="182" name="Elbow Connector 181"/>
            <p:cNvCxnSpPr>
              <a:stCxn id="181" idx="1"/>
            </p:cNvCxnSpPr>
            <p:nvPr/>
          </p:nvCxnSpPr>
          <p:spPr>
            <a:xfrm rot="5400000" flipH="1" flipV="1">
              <a:off x="7301931" y="5340616"/>
              <a:ext cx="363786" cy="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6210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DPM database: Data Point definition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85708"/>
              </p:ext>
            </p:extLst>
          </p:nvPr>
        </p:nvGraphicFramePr>
        <p:xfrm>
          <a:off x="457200" y="1284288"/>
          <a:ext cx="8229599" cy="4800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208"/>
                <a:gridCol w="2802576"/>
                <a:gridCol w="522515"/>
                <a:gridCol w="676893"/>
                <a:gridCol w="1175657"/>
                <a:gridCol w="2309750"/>
              </a:tblGrid>
              <a:tr h="31088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Table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C 28.00 - Exposures in the non-trading and trading book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41035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Column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Xbrl Context Key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Metric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DataPoint VID</a:t>
                      </a:r>
                      <a:endParaRPr lang="pt-PT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Dimension Label</a:t>
                      </a:r>
                      <a:endParaRPr lang="pt-P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900" u="none" strike="noStrike" dirty="0">
                          <a:effectLst/>
                        </a:rPr>
                        <a:t>Member Label</a:t>
                      </a:r>
                      <a:endParaRPr lang="pt-P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8418">
                <a:tc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020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INC=*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>
                          <a:solidFill>
                            <a:srgbClr val="3B6E91"/>
                          </a:solidFill>
                          <a:effectLst/>
                        </a:rPr>
                        <a:t>ei319</a:t>
                      </a:r>
                      <a:endParaRPr lang="pt-PT" sz="900" b="1" i="0" u="none" strike="noStrike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solidFill>
                            <a:srgbClr val="C00000"/>
                          </a:solidFill>
                          <a:effectLst/>
                        </a:rPr>
                        <a:t>85161</a:t>
                      </a:r>
                      <a:endParaRPr lang="pt-PT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&lt;Key value&gt;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040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BAS=eba_BA:x9,INC=*,MCY=eba_MC:x59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mi180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solidFill>
                            <a:srgbClr val="C00000"/>
                          </a:solidFill>
                          <a:effectLst/>
                        </a:rPr>
                        <a:t>85024</a:t>
                      </a:r>
                      <a:endParaRPr lang="pt-PT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Base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effectLst/>
                        </a:rPr>
                        <a:t>Exposures</a:t>
                      </a:r>
                      <a:endParaRPr lang="pt-P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&lt;Key value&gt;</a:t>
                      </a:r>
                      <a:endParaRPr lang="pt-PT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37236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Main category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Debt instruments, Equity instruments, Derivatives, Off balance sheet instruments</a:t>
                      </a:r>
                      <a:endParaRPr lang="en-US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050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BAS=eba_BA:x9,IMS=eba_IM:x3,INC=*,MCY=eba_MC:x59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mi180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85023</a:t>
                      </a:r>
                      <a:endParaRPr lang="pt-PT" sz="9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effectLst/>
                        </a:rPr>
                        <a:t>Base</a:t>
                      </a:r>
                      <a:endParaRPr lang="pt-P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Exposures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Impairment status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Defaulted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&lt;Key value&gt;</a:t>
                      </a:r>
                      <a:endParaRPr lang="pt-PT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3847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effectLst/>
                        </a:rPr>
                        <a:t>Main category</a:t>
                      </a:r>
                      <a:endParaRPr lang="pt-P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Debt instruments, Equity instruments, Derivatives, Off balance sheet instruments</a:t>
                      </a:r>
                      <a:endParaRPr lang="en-US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060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BAS=eba_BA:x9,INC=*,MCY=eba_MC:x223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mi180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solidFill>
                            <a:srgbClr val="C00000"/>
                          </a:solidFill>
                          <a:effectLst/>
                        </a:rPr>
                        <a:t>85025</a:t>
                      </a:r>
                      <a:endParaRPr lang="pt-PT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Base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Exposures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&lt;Key value&gt;</a:t>
                      </a:r>
                      <a:endParaRPr lang="pt-PT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Main category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Debt securities, Loans and advances</a:t>
                      </a:r>
                      <a:endParaRPr lang="en-US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070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>
                          <a:solidFill>
                            <a:srgbClr val="3B6E91"/>
                          </a:solidFill>
                          <a:effectLst/>
                        </a:rPr>
                        <a:t>BAS=eba_BA:x9,INC=*,MCY=eba_MC:x130</a:t>
                      </a:r>
                      <a:endParaRPr lang="pt-PT" sz="900" b="1" i="0" u="none" strike="noStrike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mi180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solidFill>
                            <a:srgbClr val="C00000"/>
                          </a:solidFill>
                          <a:effectLst/>
                        </a:rPr>
                        <a:t>85027</a:t>
                      </a:r>
                      <a:endParaRPr lang="pt-PT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Base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Exposures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&lt;Key value&gt;</a:t>
                      </a:r>
                      <a:endParaRPr lang="pt-PT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Main category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Equity instruments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080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>
                          <a:solidFill>
                            <a:srgbClr val="3B6E91"/>
                          </a:solidFill>
                          <a:effectLst/>
                        </a:rPr>
                        <a:t>BAS=eba_BA:x9,INC=*,MCY=eba_MC:x99</a:t>
                      </a:r>
                      <a:endParaRPr lang="pt-PT" sz="900" b="1" i="0" u="none" strike="noStrike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mi180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solidFill>
                            <a:srgbClr val="C00000"/>
                          </a:solidFill>
                          <a:effectLst/>
                        </a:rPr>
                        <a:t>85026</a:t>
                      </a:r>
                      <a:endParaRPr lang="pt-PT" sz="900" b="1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Base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Exposures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&lt;Key value&gt;</a:t>
                      </a:r>
                      <a:endParaRPr lang="pt-PT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Main category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Derivatives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>
                          <a:effectLst/>
                        </a:rPr>
                        <a:t>090 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pt-PT" sz="900" b="1" u="none" strike="noStrike">
                          <a:solidFill>
                            <a:srgbClr val="3B6E91"/>
                          </a:solidFill>
                          <a:effectLst/>
                        </a:rPr>
                        <a:t>BAS=eba_BA:x9,INC=*,MCY=eba_MC:x221</a:t>
                      </a:r>
                      <a:endParaRPr lang="pt-PT" sz="900" b="1" i="0" u="none" strike="noStrike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b="1" u="none" strike="noStrike" dirty="0">
                          <a:solidFill>
                            <a:srgbClr val="3B6E91"/>
                          </a:solidFill>
                          <a:effectLst/>
                        </a:rPr>
                        <a:t>mi180</a:t>
                      </a:r>
                      <a:endParaRPr lang="pt-PT" sz="900" b="1" i="0" u="none" strike="noStrike" dirty="0">
                        <a:solidFill>
                          <a:srgbClr val="3B6E91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D6DA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t-PT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85029</a:t>
                      </a:r>
                      <a:endParaRPr lang="pt-PT" sz="9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>
                    <a:solidFill>
                      <a:srgbClr val="EBDC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Base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Exposures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Individual clients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&lt;Key value&gt;</a:t>
                      </a:r>
                      <a:endParaRPr lang="pt-PT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  <a:tr h="1884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>
                          <a:effectLst/>
                        </a:rPr>
                        <a:t>Main category</a:t>
                      </a:r>
                      <a:endParaRPr lang="pt-PT" sz="900" b="0" i="0" u="none" strike="noStrike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900" u="none" strike="noStrike" dirty="0">
                          <a:effectLst/>
                        </a:rPr>
                        <a:t>Loan commitments given</a:t>
                      </a:r>
                      <a:endParaRPr lang="pt-PT" sz="900" b="0" i="0" u="none" strike="noStrike" dirty="0">
                        <a:solidFill>
                          <a:srgbClr val="808080"/>
                        </a:solidFill>
                        <a:effectLst/>
                        <a:latin typeface="Calibri"/>
                      </a:endParaRPr>
                    </a:p>
                  </a:txBody>
                  <a:tcPr marL="7995" marR="7995" marT="7995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199" y="2852057"/>
            <a:ext cx="8229601" cy="97971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52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100" y="5557652"/>
            <a:ext cx="8081158" cy="568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91294"/>
            <a:ext cx="8081158" cy="38713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XBRL instance: Data Fact definition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400" b="1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xbrli:context id="c8"&gt;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&lt;xbrli:entity&gt;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&lt;xbrli:identifier scheme="http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://something"&gt;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LEIIDENTIFIERFORTEST&lt;/xbrli:identifier&gt;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&lt;/xbrli:entity&gt;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&lt;xbrli:period&gt;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&lt;xbrli:instant&gt;2013-12-31&lt;/xbrli:instant&gt;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&lt;/xbrli:period&gt;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&lt;xbrli:scenario&gt;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&lt;xbrldi:explicitMember dimension="eba_dim:BAS"&gt;eba_BA:x9&lt;/xbrldi:explicitMember&gt;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&lt;xbrldi:explicitMember dimension="eba_dim:IMS"&gt;eba_IM:x3&lt;/xbrldi:explicitMember&gt;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&lt;xbrldi:typedMember dimension="eba_dim:INC"&gt;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  &lt;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eba_typ:CC&gt;CLIENTCODE&lt;/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eba_typ:CC&gt;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&lt;/xbrldi:typedMember&gt;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&lt;xbrldi:explicitMember dimension="eba_dim:MCY"&gt;eba_MC:x59&lt;/xbrldi:explicitMember&gt;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&lt;/xbrli:scenario&gt;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&lt;/xbrli:context&gt;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400" b="1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eba:mi180 contextRef="c8" unitRef="U-EUR" decimals="-3"&gt;777777.77&lt;/eba:mi180&gt;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200" b="1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100" y="5557652"/>
            <a:ext cx="8081158" cy="568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457200" y="1591294"/>
            <a:ext cx="8081158" cy="38713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XBRL instance: Data Fact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400" b="1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xbrli:context id="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c8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&lt;xbrli:entity&gt;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&lt;xbrli:identifier scheme="http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://something"&gt;</a:t>
            </a:r>
            <a:r>
              <a:rPr lang="pt-PT" sz="14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LEIIDENTIFIERFORTEST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&lt;/xbrli:identifier&gt;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&lt;/xbrli:entity&gt;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&lt;xbrli:period&gt;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&lt;xbrli:instant&gt;</a:t>
            </a:r>
            <a:r>
              <a:rPr lang="pt-PT" sz="1400" b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2013-12-31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&lt;/xbrli:instant&gt;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&lt;/xbrli:period&gt;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&lt;xbrli:scenario&gt;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&lt;xbrldi:explicitMember dimension="eba_dim: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BAS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"&gt;eba_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BA:x9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&lt;xbrldi:explicitMember dimension="eba_dim: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IMS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"&gt;eba_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IM:x3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&lt;xbrldi:typedMember dimension="eba_dim: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INC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  &lt;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eba_typ:CC&gt;</a:t>
            </a:r>
            <a:r>
              <a:rPr lang="pt-PT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CLIENTCODE</a:t>
            </a: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&lt;/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eba_typ:CC&gt;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&lt;/xbrldi:typedMember&gt;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&lt;xbrldi:explicitMember dimension="eba_dim: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MCY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"&gt;eba_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MC:x59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&lt;/xbrli:scenario&gt;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&lt;/xbrli:context&gt;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400" b="1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eba: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mi180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contextRef="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c8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 unitRef="U-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EUR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 decimals="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-3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"&gt;</a:t>
            </a:r>
            <a:r>
              <a:rPr lang="pt-PT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777777.77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&lt;/eba:mi180&gt;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200" b="1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850573"/>
            <a:ext cx="6978732" cy="1462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609600" y="3526971"/>
            <a:ext cx="6978732" cy="1462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762000" y="3990109"/>
            <a:ext cx="6695704" cy="7243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466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100" y="5557652"/>
            <a:ext cx="8081158" cy="568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457199" y="1565677"/>
            <a:ext cx="8081158" cy="38713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29"/>
          <p:cNvSpPr/>
          <p:nvPr/>
        </p:nvSpPr>
        <p:spPr>
          <a:xfrm>
            <a:off x="1791215" y="4222668"/>
            <a:ext cx="1094489" cy="2899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>
            <a:off x="866939" y="5557652"/>
            <a:ext cx="593725" cy="56802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3515065" y="5622964"/>
            <a:ext cx="427510" cy="4156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4703407" y="5648810"/>
            <a:ext cx="319858" cy="31557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1791215" y="1565677"/>
            <a:ext cx="427510" cy="415636"/>
          </a:xfrm>
          <a:prstGeom prst="ellipse">
            <a:avLst/>
          </a:prstGeom>
          <a:solidFill>
            <a:srgbClr val="C00000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2303815" y="5618018"/>
            <a:ext cx="427510" cy="4156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XBRL instance: Data Fact definition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100" y="6503672"/>
            <a:ext cx="4920593" cy="222579"/>
          </a:xfrm>
        </p:spPr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1850573"/>
            <a:ext cx="6978732" cy="1462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pt-PT" dirty="0"/>
          </a:p>
        </p:txBody>
      </p:sp>
      <p:sp>
        <p:nvSpPr>
          <p:cNvPr id="9" name="Rectangle 8"/>
          <p:cNvSpPr/>
          <p:nvPr/>
        </p:nvSpPr>
        <p:spPr>
          <a:xfrm>
            <a:off x="609600" y="3526971"/>
            <a:ext cx="6978732" cy="1462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762000" y="3990109"/>
            <a:ext cx="6695704" cy="7243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1199" y="5644242"/>
            <a:ext cx="942090" cy="2899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7518337" y="2136519"/>
            <a:ext cx="138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Instance</a:t>
            </a:r>
          </a:p>
          <a:p>
            <a:r>
              <a:rPr lang="pt-PT" sz="1400" b="1" dirty="0" smtClean="0"/>
              <a:t>global </a:t>
            </a:r>
            <a:endParaRPr lang="pt-PT" sz="1400" b="1" dirty="0"/>
          </a:p>
          <a:p>
            <a:r>
              <a:rPr lang="pt-PT" sz="1400" b="1" dirty="0"/>
              <a:t>dimensions</a:t>
            </a:r>
          </a:p>
          <a:p>
            <a:endParaRPr lang="pt-PT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18337" y="3826825"/>
            <a:ext cx="138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Context</a:t>
            </a:r>
          </a:p>
          <a:p>
            <a:r>
              <a:rPr lang="pt-PT" sz="1400" b="1" dirty="0" smtClean="0"/>
              <a:t>specific </a:t>
            </a:r>
            <a:endParaRPr lang="pt-PT" sz="1400" b="1" dirty="0"/>
          </a:p>
          <a:p>
            <a:r>
              <a:rPr lang="pt-PT" sz="1400" b="1" dirty="0"/>
              <a:t>dimensions</a:t>
            </a:r>
          </a:p>
          <a:p>
            <a:endParaRPr lang="pt-PT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00" y="1391552"/>
            <a:ext cx="8229600" cy="490082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400" b="1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xbrli: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context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id="</a:t>
            </a:r>
            <a:r>
              <a:rPr lang="pt-PT" sz="14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c8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"&gt;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&lt;xbrli: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entity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&lt;xbrli:identifier scheme="http</a:t>
            </a:r>
            <a:r>
              <a:rPr lang="pt-P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://something"&gt;</a:t>
            </a:r>
            <a:r>
              <a:rPr lang="pt-PT" sz="1400" b="1" dirty="0">
                <a:solidFill>
                  <a:srgbClr val="005DA2"/>
                </a:solidFill>
                <a:latin typeface="+mj-lt"/>
                <a:cs typeface="Courier New" pitchFamily="49" charset="0"/>
              </a:rPr>
              <a:t>LEIIDENTIFIERFORTEST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&lt;/xbrli:identifier&gt;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&lt;/xbrli:entity&gt;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&lt;xbrli: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period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&lt;xbrli:instant&gt;</a:t>
            </a:r>
            <a:r>
              <a:rPr lang="pt-PT" sz="1400" b="1" dirty="0">
                <a:solidFill>
                  <a:srgbClr val="005EA4"/>
                </a:solidFill>
                <a:latin typeface="+mj-lt"/>
                <a:cs typeface="Courier New" pitchFamily="49" charset="0"/>
              </a:rPr>
              <a:t>2013-12-31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&lt;/xbrli:instant&gt;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    &lt;/xbrli:period&gt;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    &lt;xbrli:scenario&gt;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&lt;xbrldi: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explicitMember dimension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BAS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"&gt;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eba_BA:x9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&lt;xbrldi: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explicitMember dimension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IMS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"&gt;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eba_IM:x3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&lt;xbrldi</a:t>
            </a:r>
            <a:r>
              <a:rPr lang="pt-PT" sz="14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:</a:t>
            </a:r>
            <a:r>
              <a:rPr lang="pt-PT" sz="1400" b="1" u="sng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typed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Member dimension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INC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"&gt;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eba_typ:CC&gt;</a:t>
            </a:r>
            <a:r>
              <a:rPr lang="pt-PT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CLIENTCODE</a:t>
            </a:r>
            <a:r>
              <a:rPr lang="pt-PT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eba_typ:CC&gt;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      &lt;/xbrldi:typedMember&gt;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&lt;xbrldi: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explicitMember dimension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="eba_dim: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MCY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"&gt;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eba_MC:x59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&lt;/xbrldi:explicitMember&gt;</a:t>
            </a:r>
          </a:p>
          <a:p>
            <a:pPr marL="0" lvl="1" indent="0" algn="l">
              <a:spcBef>
                <a:spcPts val="0"/>
              </a:spcBef>
              <a:spcAft>
                <a:spcPts val="100"/>
              </a:spcAft>
              <a:buNone/>
            </a:pP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   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&lt;/xbrli:scenario&gt;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  &lt;/xbrli:context&gt;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400" b="1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l">
              <a:spcBef>
                <a:spcPts val="0"/>
              </a:spcBef>
              <a:spcAft>
                <a:spcPts val="100"/>
              </a:spcAft>
            </a:pPr>
            <a:r>
              <a:rPr lang="pt-PT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Courier New" pitchFamily="49" charset="0"/>
              </a:rPr>
              <a:t>&lt;</a:t>
            </a:r>
            <a:r>
              <a:rPr lang="pt-PT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Courier New" pitchFamily="49" charset="0"/>
              </a:rPr>
              <a:t>eba: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mi180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contextRef</a:t>
            </a:r>
            <a:r>
              <a:rPr lang="pt-PT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Courier New" pitchFamily="49" charset="0"/>
              </a:rPr>
              <a:t>="</a:t>
            </a:r>
            <a:r>
              <a:rPr lang="pt-PT" sz="1400" b="1" dirty="0">
                <a:solidFill>
                  <a:schemeClr val="bg1"/>
                </a:solidFill>
                <a:latin typeface="+mj-lt"/>
                <a:cs typeface="Courier New" pitchFamily="49" charset="0"/>
              </a:rPr>
              <a:t>c8</a:t>
            </a:r>
            <a:r>
              <a:rPr lang="pt-PT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Courier New" pitchFamily="49" charset="0"/>
              </a:rPr>
              <a:t>"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unit</a:t>
            </a:r>
            <a:r>
              <a:rPr lang="pt-PT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Courier New" pitchFamily="49" charset="0"/>
              </a:rPr>
              <a:t>Ref="U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-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EUR</a:t>
            </a:r>
            <a:r>
              <a:rPr lang="pt-PT" sz="1400" b="1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" decimals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="</a:t>
            </a:r>
            <a:r>
              <a:rPr lang="pt-PT" sz="1400" b="1" dirty="0">
                <a:solidFill>
                  <a:srgbClr val="C00000"/>
                </a:solidFill>
                <a:latin typeface="+mj-lt"/>
                <a:cs typeface="Courier New" pitchFamily="49" charset="0"/>
              </a:rPr>
              <a:t>-3</a:t>
            </a:r>
            <a:r>
              <a:rPr lang="pt-PT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Courier New" pitchFamily="49" charset="0"/>
              </a:rPr>
              <a:t>"&gt;</a:t>
            </a:r>
            <a:r>
              <a:rPr lang="pt-P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itchFamily="49" charset="0"/>
              </a:rPr>
              <a:t>777777.77</a:t>
            </a:r>
            <a:r>
              <a:rPr lang="pt-PT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  <a:cs typeface="Courier New" pitchFamily="49" charset="0"/>
              </a:rPr>
              <a:t>&lt;/eba:mi180&gt;</a:t>
            </a:r>
          </a:p>
          <a:p>
            <a:pPr algn="l">
              <a:spcBef>
                <a:spcPts val="0"/>
              </a:spcBef>
              <a:spcAft>
                <a:spcPts val="100"/>
              </a:spcAft>
            </a:pPr>
            <a:endParaRPr lang="pt-PT" sz="1200" b="1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98966" y="4222668"/>
            <a:ext cx="1138303" cy="369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Key Value</a:t>
            </a:r>
            <a:endParaRPr lang="pt-PT" dirty="0">
              <a:solidFill>
                <a:srgbClr val="FFFF00"/>
              </a:solidFill>
            </a:endParaRPr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>
            <a:off x="2885704" y="4407334"/>
            <a:ext cx="121326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65287" y="5643793"/>
            <a:ext cx="1138303" cy="369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Fact Value</a:t>
            </a:r>
            <a:endParaRPr lang="pt-PT" dirty="0">
              <a:solidFill>
                <a:srgbClr val="FFFF00"/>
              </a:solidFill>
            </a:endParaRPr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5952025" y="5828459"/>
            <a:ext cx="121326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99688" y="6139513"/>
            <a:ext cx="810564" cy="369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dirty="0" smtClean="0">
                <a:solidFill>
                  <a:srgbClr val="C00000"/>
                </a:solidFill>
              </a:rPr>
              <a:t>Metric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460666" y="5964383"/>
            <a:ext cx="399837" cy="1751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48974" y="6150397"/>
            <a:ext cx="810564" cy="369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dirty="0" smtClean="0">
                <a:solidFill>
                  <a:srgbClr val="C00000"/>
                </a:solidFill>
              </a:rPr>
              <a:t>Units</a:t>
            </a:r>
            <a:endParaRPr lang="pt-PT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909952" y="5975267"/>
            <a:ext cx="399837" cy="1751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8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DPM statistics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COREP/FINREP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Data extraction: shredding the XBRL instances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1141899"/>
            <a:ext cx="9144000" cy="5356998"/>
            <a:chOff x="0" y="1141899"/>
            <a:chExt cx="9144000" cy="53569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7" t="25000" r="7159" b="11158"/>
            <a:stretch/>
          </p:blipFill>
          <p:spPr bwMode="auto">
            <a:xfrm>
              <a:off x="0" y="1141899"/>
              <a:ext cx="9144000" cy="535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6" t="21381" r="1202" b="5017"/>
            <a:stretch/>
          </p:blipFill>
          <p:spPr bwMode="auto">
            <a:xfrm>
              <a:off x="138223" y="1499190"/>
              <a:ext cx="8835656" cy="478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Straight Connector 7"/>
          <p:cNvCxnSpPr/>
          <p:nvPr/>
        </p:nvCxnSpPr>
        <p:spPr>
          <a:xfrm flipH="1">
            <a:off x="5260768" y="1141899"/>
            <a:ext cx="23750" cy="5356998"/>
          </a:xfrm>
          <a:prstGeom prst="line">
            <a:avLst/>
          </a:prstGeom>
          <a:ln w="127000">
            <a:solidFill>
              <a:schemeClr val="accent1">
                <a:lumMod val="40000"/>
                <a:lumOff val="60000"/>
                <a:alpha val="27843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257" y="6032662"/>
            <a:ext cx="1140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DPM</a:t>
            </a:r>
            <a:endParaRPr lang="pt-PT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3332" y="5762889"/>
            <a:ext cx="143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Staging</a:t>
            </a:r>
          </a:p>
          <a:p>
            <a:pPr algn="ctr"/>
            <a:r>
              <a:rPr lang="pt-PT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Area</a:t>
            </a:r>
            <a:endParaRPr lang="pt-PT" sz="16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Mapping XBRL to the DPM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pt-PT" dirty="0" smtClean="0"/>
              <a:t>For each instance local context, e.g. </a:t>
            </a:r>
            <a:r>
              <a:rPr lang="pt-PT" dirty="0" smtClean="0">
                <a:solidFill>
                  <a:srgbClr val="C00000"/>
                </a:solidFill>
              </a:rPr>
              <a:t>“c8”</a:t>
            </a:r>
          </a:p>
          <a:p>
            <a:pPr marL="744750" lvl="1" indent="-514350">
              <a:buFont typeface="+mj-lt"/>
              <a:buAutoNum type="romanLcPeriod"/>
            </a:pPr>
            <a:r>
              <a:rPr lang="pt-PT" dirty="0" smtClean="0"/>
              <a:t>Read the scenario to find the dimensional definition:</a:t>
            </a:r>
            <a:endParaRPr lang="pt-PT" i="1" dirty="0" smtClean="0"/>
          </a:p>
          <a:p>
            <a:pPr lvl="2" indent="0"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	Dimension</a:t>
            </a:r>
            <a:r>
              <a:rPr lang="pt-PT" sz="1800" dirty="0" smtClean="0">
                <a:solidFill>
                  <a:srgbClr val="C00000"/>
                </a:solidFill>
              </a:rPr>
              <a:t> BAS  </a:t>
            </a: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Explicit Member </a:t>
            </a:r>
            <a:r>
              <a:rPr lang="pt-PT" sz="1800" dirty="0" smtClean="0">
                <a:solidFill>
                  <a:srgbClr val="C00000"/>
                </a:solidFill>
              </a:rPr>
              <a:t>eba_BA:x9</a:t>
            </a:r>
          </a:p>
          <a:p>
            <a:pPr lvl="2" indent="0"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	Dimension </a:t>
            </a:r>
            <a:r>
              <a:rPr lang="pt-PT" sz="1800" dirty="0" smtClean="0">
                <a:solidFill>
                  <a:srgbClr val="C00000"/>
                </a:solidFill>
              </a:rPr>
              <a:t>IMS  </a:t>
            </a: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Explicit Member </a:t>
            </a:r>
            <a:r>
              <a:rPr lang="pt-PT" sz="1800" dirty="0" smtClean="0">
                <a:solidFill>
                  <a:srgbClr val="C00000"/>
                </a:solidFill>
              </a:rPr>
              <a:t>eba_IM:x3</a:t>
            </a:r>
          </a:p>
          <a:p>
            <a:pPr lvl="2" indent="0"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	Dimension </a:t>
            </a:r>
            <a:r>
              <a:rPr lang="pt-PT" sz="1800" dirty="0" smtClean="0">
                <a:solidFill>
                  <a:srgbClr val="C00000"/>
                </a:solidFill>
              </a:rPr>
              <a:t>INC   </a:t>
            </a: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Typed </a:t>
            </a:r>
            <a:r>
              <a:rPr lang="pt-PT" sz="1800" dirty="0">
                <a:solidFill>
                  <a:schemeClr val="accent1">
                    <a:lumMod val="50000"/>
                  </a:schemeClr>
                </a:solidFill>
              </a:rPr>
              <a:t>Member </a:t>
            </a:r>
            <a:r>
              <a:rPr lang="pt-PT" sz="1800" i="1" dirty="0" smtClean="0">
                <a:solidFill>
                  <a:srgbClr val="C00000"/>
                </a:solidFill>
              </a:rPr>
              <a:t>CLIENTCODE</a:t>
            </a:r>
          </a:p>
          <a:p>
            <a:pPr lvl="2" indent="0"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	Dimension </a:t>
            </a:r>
            <a:r>
              <a:rPr lang="pt-PT" sz="1800" dirty="0" smtClean="0">
                <a:solidFill>
                  <a:srgbClr val="C00000"/>
                </a:solidFill>
              </a:rPr>
              <a:t>MCY</a:t>
            </a:r>
            <a:r>
              <a:rPr lang="pt-PT" sz="1800" dirty="0" smtClean="0">
                <a:solidFill>
                  <a:schemeClr val="accent1">
                    <a:lumMod val="50000"/>
                  </a:schemeClr>
                </a:solidFill>
              </a:rPr>
              <a:t> Explicit </a:t>
            </a:r>
            <a:r>
              <a:rPr lang="pt-PT" sz="1800" dirty="0">
                <a:solidFill>
                  <a:schemeClr val="accent1">
                    <a:lumMod val="50000"/>
                  </a:schemeClr>
                </a:solidFill>
              </a:rPr>
              <a:t>Member </a:t>
            </a:r>
            <a:r>
              <a:rPr lang="pt-PT" sz="1800" dirty="0" smtClean="0">
                <a:solidFill>
                  <a:srgbClr val="C00000"/>
                </a:solidFill>
              </a:rPr>
              <a:t>eba_MC:x59</a:t>
            </a:r>
          </a:p>
          <a:p>
            <a:pPr marL="744750" lvl="1" indent="-514350" algn="l">
              <a:spcBef>
                <a:spcPts val="600"/>
              </a:spcBef>
              <a:buFont typeface="+mj-lt"/>
              <a:buAutoNum type="romanLcPeriod"/>
            </a:pPr>
            <a:r>
              <a:rPr lang="pt-PT" dirty="0" smtClean="0"/>
              <a:t>Build </a:t>
            </a:r>
            <a:r>
              <a:rPr lang="pt-PT" dirty="0"/>
              <a:t>the </a:t>
            </a:r>
            <a:r>
              <a:rPr lang="pt-PT" i="1" dirty="0">
                <a:solidFill>
                  <a:srgbClr val="0070C0"/>
                </a:solidFill>
              </a:rPr>
              <a:t>XBRL Context Local </a:t>
            </a:r>
            <a:r>
              <a:rPr lang="pt-PT" i="1" dirty="0" smtClean="0">
                <a:solidFill>
                  <a:srgbClr val="0070C0"/>
                </a:solidFill>
              </a:rPr>
              <a:t>Key</a:t>
            </a:r>
            <a:r>
              <a:rPr lang="pt-PT" i="1" dirty="0" smtClean="0"/>
              <a:t>, </a:t>
            </a:r>
            <a:r>
              <a:rPr lang="pt-PT" dirty="0" smtClean="0"/>
              <a:t>by concatenating the pairs Dimension=Member in alphabetic order:</a:t>
            </a:r>
            <a:endParaRPr lang="pt-PT" dirty="0"/>
          </a:p>
          <a:p>
            <a:pPr lvl="1" indent="0">
              <a:spcBef>
                <a:spcPts val="600"/>
              </a:spcBef>
              <a:buNone/>
            </a:pPr>
            <a:r>
              <a:rPr lang="pt-PT" dirty="0" smtClean="0">
                <a:solidFill>
                  <a:srgbClr val="C00000"/>
                </a:solidFill>
              </a:rPr>
              <a:t>		BAS=eba_BA:x9,IMS=eba_IM:x3,INC</a:t>
            </a:r>
            <a:r>
              <a:rPr lang="pt-PT" dirty="0">
                <a:solidFill>
                  <a:srgbClr val="C00000"/>
                </a:solidFill>
              </a:rPr>
              <a:t>=*,</a:t>
            </a:r>
            <a:r>
              <a:rPr lang="pt-PT" dirty="0" smtClean="0">
                <a:solidFill>
                  <a:srgbClr val="C00000"/>
                </a:solidFill>
              </a:rPr>
              <a:t>MCY=eba_MC:x59</a:t>
            </a:r>
          </a:p>
          <a:p>
            <a:pPr lvl="2" indent="0">
              <a:spcBef>
                <a:spcPts val="600"/>
              </a:spcBef>
              <a:buNone/>
            </a:pPr>
            <a:r>
              <a:rPr lang="pt-PT" sz="1800" dirty="0" smtClean="0"/>
              <a:t>Note: typed members (e.g.“CLIENTCODE”) are not defined in the DPM, thus they must be replaced by an </a:t>
            </a:r>
            <a:r>
              <a:rPr lang="pt-PT" sz="1800" dirty="0" smtClean="0">
                <a:solidFill>
                  <a:srgbClr val="C00000"/>
                </a:solidFill>
              </a:rPr>
              <a:t>“*”</a:t>
            </a:r>
          </a:p>
          <a:p>
            <a:pPr marL="744750" lvl="1" indent="-514350" algn="l">
              <a:buFont typeface="+mj-lt"/>
              <a:buAutoNum type="romanLcPeriod" startAt="3"/>
            </a:pPr>
            <a:r>
              <a:rPr lang="pt-PT" dirty="0" smtClean="0"/>
              <a:t>Find the same string in the DPM table.column </a:t>
            </a:r>
            <a:r>
              <a:rPr lang="pt-PT" dirty="0" smtClean="0">
                <a:solidFill>
                  <a:srgbClr val="0070C0"/>
                </a:solidFill>
              </a:rPr>
              <a:t>ContextOfDataPoints.XBRLContextKey </a:t>
            </a:r>
            <a:r>
              <a:rPr lang="pt-PT" dirty="0" smtClean="0"/>
              <a:t>and get the value of the </a:t>
            </a:r>
            <a:r>
              <a:rPr lang="pt-PT" dirty="0" smtClean="0">
                <a:solidFill>
                  <a:srgbClr val="0070C0"/>
                </a:solidFill>
              </a:rPr>
              <a:t>ContextID </a:t>
            </a:r>
            <a:r>
              <a:rPr lang="pt-PT" dirty="0" smtClean="0">
                <a:solidFill>
                  <a:srgbClr val="C00000"/>
                </a:solidFill>
              </a:rPr>
              <a:t>“44617”</a:t>
            </a:r>
          </a:p>
          <a:p>
            <a:pPr marL="491400" lvl="2" indent="0" algn="l">
              <a:buNone/>
            </a:pPr>
            <a:r>
              <a:rPr lang="pt-PT" sz="1400" dirty="0" smtClean="0"/>
              <a:t> </a:t>
            </a:r>
          </a:p>
          <a:p>
            <a:pPr marL="573300" lvl="1" indent="-342900">
              <a:spcBef>
                <a:spcPts val="600"/>
              </a:spcBef>
              <a:buFont typeface="+mj-lt"/>
              <a:buAutoNum type="romanLcPeriod"/>
            </a:pP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5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Mapping XBRL to the DPM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+mj-lt"/>
              <a:buAutoNum type="alphaUcPeriod" startAt="2"/>
            </a:pPr>
            <a:r>
              <a:rPr lang="pt-PT" dirty="0" smtClean="0"/>
              <a:t>Search the file for Metrics that reference the </a:t>
            </a:r>
            <a:r>
              <a:rPr lang="pt-PT" dirty="0"/>
              <a:t>local </a:t>
            </a:r>
            <a:r>
              <a:rPr lang="pt-PT" dirty="0" smtClean="0"/>
              <a:t>context </a:t>
            </a:r>
            <a:r>
              <a:rPr lang="pt-PT" dirty="0"/>
              <a:t>“</a:t>
            </a:r>
            <a:r>
              <a:rPr lang="pt-PT" dirty="0">
                <a:solidFill>
                  <a:srgbClr val="C00000"/>
                </a:solidFill>
              </a:rPr>
              <a:t>c8</a:t>
            </a:r>
            <a:r>
              <a:rPr lang="pt-PT" dirty="0" smtClean="0"/>
              <a:t>” and </a:t>
            </a:r>
          </a:p>
          <a:p>
            <a:pPr marL="573300" lvl="1" indent="-342900" algn="l">
              <a:buFont typeface="+mj-lt"/>
              <a:buAutoNum type="romanLcPeriod"/>
            </a:pPr>
            <a:r>
              <a:rPr lang="pt-PT" dirty="0" smtClean="0"/>
              <a:t>take note of the related values</a:t>
            </a:r>
            <a:endParaRPr lang="pt-PT" dirty="0"/>
          </a:p>
          <a:p>
            <a:pPr marL="491400" lvl="2" indent="0" algn="l">
              <a:buNone/>
            </a:pPr>
            <a:r>
              <a:rPr lang="pt-PT" sz="1800" dirty="0" smtClean="0">
                <a:solidFill>
                  <a:srgbClr val="0070C0"/>
                </a:solidFill>
                <a:cs typeface="Courier New" pitchFamily="49" charset="0"/>
              </a:rPr>
              <a:t>	Metric</a:t>
            </a:r>
            <a:r>
              <a:rPr lang="pt-PT" sz="180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pt-PT" sz="1800" dirty="0" smtClean="0">
                <a:solidFill>
                  <a:srgbClr val="C00000"/>
                </a:solidFill>
                <a:cs typeface="Courier New" pitchFamily="49" charset="0"/>
              </a:rPr>
              <a:t>“mi180”    </a:t>
            </a:r>
            <a:r>
              <a:rPr lang="pt-PT" sz="1800" dirty="0" smtClean="0">
                <a:solidFill>
                  <a:srgbClr val="0070C0"/>
                </a:solidFill>
                <a:cs typeface="Courier New" pitchFamily="49" charset="0"/>
              </a:rPr>
              <a:t>Unit</a:t>
            </a:r>
            <a:r>
              <a:rPr lang="pt-PT" sz="18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pt-PT" sz="1800" dirty="0" smtClean="0">
                <a:solidFill>
                  <a:srgbClr val="C00000"/>
                </a:solidFill>
                <a:cs typeface="Courier New" pitchFamily="49" charset="0"/>
              </a:rPr>
              <a:t>"EUR</a:t>
            </a:r>
            <a:r>
              <a:rPr lang="pt-PT" sz="1800" dirty="0">
                <a:solidFill>
                  <a:srgbClr val="C00000"/>
                </a:solidFill>
                <a:cs typeface="Courier New" pitchFamily="49" charset="0"/>
              </a:rPr>
              <a:t>" </a:t>
            </a:r>
            <a:r>
              <a:rPr lang="pt-PT" sz="1800" dirty="0" smtClean="0">
                <a:solidFill>
                  <a:srgbClr val="C00000"/>
                </a:solidFill>
                <a:cs typeface="Courier New" pitchFamily="49" charset="0"/>
              </a:rPr>
              <a:t>    </a:t>
            </a:r>
            <a:r>
              <a:rPr lang="pt-PT" sz="1800" dirty="0" smtClean="0">
                <a:solidFill>
                  <a:srgbClr val="0070C0"/>
                </a:solidFill>
                <a:cs typeface="Courier New" pitchFamily="49" charset="0"/>
              </a:rPr>
              <a:t>Decimals</a:t>
            </a:r>
            <a:r>
              <a:rPr lang="pt-PT" sz="18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pt-PT" sz="1800" dirty="0" smtClean="0">
                <a:solidFill>
                  <a:srgbClr val="C00000"/>
                </a:solidFill>
                <a:cs typeface="Courier New" pitchFamily="49" charset="0"/>
              </a:rPr>
              <a:t>"-3“   </a:t>
            </a:r>
            <a:r>
              <a:rPr lang="pt-PT" sz="1800" dirty="0" smtClean="0">
                <a:solidFill>
                  <a:srgbClr val="0070C0"/>
                </a:solidFill>
                <a:cs typeface="Courier New" pitchFamily="49" charset="0"/>
              </a:rPr>
              <a:t>Fact Value</a:t>
            </a:r>
            <a:r>
              <a:rPr lang="pt-PT" sz="180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pt-PT" sz="1800" dirty="0" smtClean="0">
                <a:solidFill>
                  <a:srgbClr val="C00000"/>
                </a:solidFill>
                <a:cs typeface="Courier New" pitchFamily="49" charset="0"/>
              </a:rPr>
              <a:t>“777777.77”</a:t>
            </a:r>
            <a:endParaRPr lang="pt-PT" sz="1800" dirty="0">
              <a:solidFill>
                <a:srgbClr val="C00000"/>
              </a:solidFill>
              <a:cs typeface="Courier New" pitchFamily="49" charset="0"/>
            </a:endParaRPr>
          </a:p>
          <a:p>
            <a:pPr marL="573300" lvl="1" indent="-342900" algn="l">
              <a:buFont typeface="+mj-lt"/>
              <a:buAutoNum type="romanLcPeriod"/>
            </a:pPr>
            <a:r>
              <a:rPr lang="pt-PT" dirty="0" smtClean="0"/>
              <a:t>Find </a:t>
            </a:r>
            <a:r>
              <a:rPr lang="pt-PT" dirty="0">
                <a:solidFill>
                  <a:srgbClr val="C00000"/>
                </a:solidFill>
                <a:cs typeface="Courier New" pitchFamily="49" charset="0"/>
              </a:rPr>
              <a:t>“mi180” </a:t>
            </a:r>
            <a:r>
              <a:rPr lang="pt-PT" dirty="0" smtClean="0"/>
              <a:t>in DPM table.column Member.MerberCode and get MemberID </a:t>
            </a:r>
            <a:r>
              <a:rPr lang="pt-PT" dirty="0" smtClean="0">
                <a:solidFill>
                  <a:srgbClr val="C00000"/>
                </a:solidFill>
              </a:rPr>
              <a:t>“1353”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is also Metric.Metric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1400" lvl="3" indent="0" algn="l">
              <a:buNone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  <a:cs typeface="Courier New" pitchFamily="49" charset="0"/>
            </a:endParaRPr>
          </a:p>
          <a:p>
            <a:pPr marL="342900" lvl="1" indent="-342900" algn="l">
              <a:buClrTx/>
              <a:buFont typeface="+mj-lt"/>
              <a:buAutoNum type="alphaUcPeriod" startAt="3"/>
            </a:pPr>
            <a:r>
              <a:rPr lang="pt-PT" dirty="0" smtClean="0"/>
              <a:t>With both </a:t>
            </a:r>
            <a:r>
              <a:rPr lang="pt-PT" dirty="0" smtClean="0">
                <a:solidFill>
                  <a:srgbClr val="0070C0"/>
                </a:solidFill>
              </a:rPr>
              <a:t>MetricID</a:t>
            </a:r>
            <a:r>
              <a:rPr lang="pt-PT" dirty="0" smtClean="0"/>
              <a:t> </a:t>
            </a:r>
            <a:r>
              <a:rPr lang="pt-PT" dirty="0">
                <a:solidFill>
                  <a:srgbClr val="C00000"/>
                </a:solidFill>
                <a:cs typeface="Courier New" pitchFamily="49" charset="0"/>
              </a:rPr>
              <a:t>“mi180”</a:t>
            </a:r>
            <a:r>
              <a:rPr lang="pt-PT" dirty="0" smtClean="0"/>
              <a:t> and </a:t>
            </a:r>
            <a:r>
              <a:rPr lang="pt-PT" dirty="0" smtClean="0">
                <a:solidFill>
                  <a:srgbClr val="0070C0"/>
                </a:solidFill>
              </a:rPr>
              <a:t>ContextID</a:t>
            </a:r>
            <a:r>
              <a:rPr lang="pt-PT" dirty="0" smtClean="0"/>
              <a:t> </a:t>
            </a:r>
            <a:r>
              <a:rPr lang="pt-PT" dirty="0">
                <a:solidFill>
                  <a:srgbClr val="C00000"/>
                </a:solidFill>
              </a:rPr>
              <a:t>“44617</a:t>
            </a:r>
            <a:r>
              <a:rPr lang="pt-PT" dirty="0" smtClean="0">
                <a:solidFill>
                  <a:srgbClr val="C00000"/>
                </a:solidFill>
              </a:rPr>
              <a:t>”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search the DPM table DataPointVersion to find the </a:t>
            </a:r>
            <a:r>
              <a:rPr lang="pt-PT" dirty="0" smtClean="0">
                <a:solidFill>
                  <a:srgbClr val="0070C0"/>
                </a:solidFill>
              </a:rPr>
              <a:t>DataPointID </a:t>
            </a:r>
            <a:r>
              <a:rPr lang="pt-PT" dirty="0" smtClean="0">
                <a:solidFill>
                  <a:srgbClr val="C00000"/>
                </a:solidFill>
              </a:rPr>
              <a:t>“85023” </a:t>
            </a:r>
            <a:endParaRPr lang="pt-PT" dirty="0">
              <a:solidFill>
                <a:srgbClr val="C00000"/>
              </a:solidFill>
            </a:endParaRPr>
          </a:p>
          <a:p>
            <a:pPr marL="228600" indent="-457200" algn="l">
              <a:buFont typeface="+mj-lt"/>
              <a:buAutoNum type="alphaUcPeriod" startAt="2"/>
            </a:pPr>
            <a:endParaRPr lang="pt-PT" dirty="0" smtClean="0"/>
          </a:p>
          <a:p>
            <a:pPr marL="342900" indent="-342900" algn="l">
              <a:buFont typeface="+mj-lt"/>
              <a:buAutoNum type="alphaUcPeriod" startAt="4"/>
            </a:pPr>
            <a:r>
              <a:rPr lang="pt-PT" dirty="0" smtClean="0"/>
              <a:t>For this instance, append each of the the staging area tables, LocalContex, FactValue, and KeyValue, with a new record, containing the related reported values and DPM IDs</a:t>
            </a:r>
            <a:endParaRPr lang="pt-PT" dirty="0"/>
          </a:p>
          <a:p>
            <a:pPr marL="459000" lvl="1" indent="-457200" algn="l">
              <a:buFont typeface="+mj-lt"/>
              <a:buAutoNum type="arabicPeriod"/>
            </a:pPr>
            <a:endParaRPr lang="pt-PT" sz="2000" dirty="0"/>
          </a:p>
          <a:p>
            <a:pPr marL="1800" lvl="1" indent="0" algn="l">
              <a:buNone/>
            </a:pPr>
            <a:r>
              <a:rPr lang="pt-PT" sz="2000" dirty="0" smtClean="0"/>
              <a:t> </a:t>
            </a:r>
          </a:p>
          <a:p>
            <a:pPr marL="573300" lvl="1" indent="-342900">
              <a:spcBef>
                <a:spcPts val="600"/>
              </a:spcBef>
              <a:buFont typeface="+mj-lt"/>
              <a:buAutoNum type="romanLcPeriod"/>
            </a:pPr>
            <a:endParaRPr lang="pt-P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Extracted data: the relational format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21355" r="22987" b="11159"/>
          <a:stretch/>
        </p:blipFill>
        <p:spPr bwMode="auto">
          <a:xfrm>
            <a:off x="542260" y="1371601"/>
            <a:ext cx="7578455" cy="414634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0905" r="20755" b="35129"/>
          <a:stretch/>
        </p:blipFill>
        <p:spPr bwMode="auto">
          <a:xfrm>
            <a:off x="673080" y="3797686"/>
            <a:ext cx="7642448" cy="270121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2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Extracted </a:t>
            </a:r>
            <a:r>
              <a:rPr lang="pt-PT" dirty="0" smtClean="0"/>
              <a:t>data: the relational </a:t>
            </a:r>
            <a:r>
              <a:rPr lang="pt-PT" dirty="0"/>
              <a:t>format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21053" r="23619" b="40789"/>
          <a:stretch/>
        </p:blipFill>
        <p:spPr bwMode="auto">
          <a:xfrm>
            <a:off x="536028" y="1237293"/>
            <a:ext cx="6663560" cy="222244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21218" r="21519" b="24507"/>
          <a:stretch/>
        </p:blipFill>
        <p:spPr bwMode="auto">
          <a:xfrm>
            <a:off x="1403159" y="3337657"/>
            <a:ext cx="6663559" cy="31612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922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Questions?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COREP/FINREP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Template groups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466054"/>
            <a:ext cx="7554685" cy="47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Taxonomies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10243"/>
              </p:ext>
            </p:extLst>
          </p:nvPr>
        </p:nvGraphicFramePr>
        <p:xfrm>
          <a:off x="457199" y="13389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402521"/>
              </p:ext>
            </p:extLst>
          </p:nvPr>
        </p:nvGraphicFramePr>
        <p:xfrm>
          <a:off x="4321628" y="36031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6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Report Types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75411"/>
              </p:ext>
            </p:extLst>
          </p:nvPr>
        </p:nvGraphicFramePr>
        <p:xfrm>
          <a:off x="3886199" y="37667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270"/>
              </p:ext>
            </p:extLst>
          </p:nvPr>
        </p:nvGraphicFramePr>
        <p:xfrm>
          <a:off x="359228" y="1371600"/>
          <a:ext cx="5442858" cy="298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/>
          <p:cNvSpPr/>
          <p:nvPr/>
        </p:nvSpPr>
        <p:spPr>
          <a:xfrm>
            <a:off x="5691193" y="2371045"/>
            <a:ext cx="163286" cy="89758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5854479" y="2681336"/>
            <a:ext cx="94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accent1"/>
                </a:solidFill>
              </a:rPr>
              <a:t>COREP</a:t>
            </a:r>
            <a:endParaRPr lang="pt-PT" sz="1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600" y="5080000"/>
            <a:ext cx="25146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Taxonomy </a:t>
            </a:r>
            <a:r>
              <a:rPr lang="pt-PT" sz="1200" i="1" dirty="0" smtClean="0"/>
              <a:t>entry points </a:t>
            </a:r>
            <a:r>
              <a:rPr 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based on these report types, with two variants: for solo/consolidated scope (COREP), or IFRS/GAAP (FINREP)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3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Templates with open axis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77554"/>
              </p:ext>
            </p:extLst>
          </p:nvPr>
        </p:nvGraphicFramePr>
        <p:xfrm>
          <a:off x="711200" y="1711212"/>
          <a:ext cx="7651751" cy="1257300"/>
        </p:xfrm>
        <a:graphic>
          <a:graphicData uri="http://schemas.openxmlformats.org/drawingml/2006/table">
            <a:tbl>
              <a:tblPr/>
              <a:tblGrid>
                <a:gridCol w="829733"/>
                <a:gridCol w="1004723"/>
                <a:gridCol w="1640118"/>
                <a:gridCol w="1986081"/>
                <a:gridCol w="1025074"/>
                <a:gridCol w="1166022"/>
              </a:tblGrid>
              <a:tr h="25146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Open Axis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Framework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Template Group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Dimensions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#Templates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#DataPoints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2852"/>
                    </a:solidFill>
                  </a:tcPr>
                </a:tc>
              </a:tr>
              <a:tr h="2514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  <a:p>
                      <a:pPr algn="ctr" fontAlgn="ctr"/>
                      <a:r>
                        <a:rPr lang="pt-PT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i.e.</a:t>
                      </a:r>
                    </a:p>
                    <a:p>
                      <a:pPr algn="ctr" fontAlgn="ctr"/>
                      <a:r>
                        <a:rPr lang="pt-PT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multiple sheets</a:t>
                      </a:r>
                      <a:endParaRPr lang="pt-PT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FINREP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FINREP part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 of counterparty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 Risk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 of exposure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Liquidity Coverage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Stable Funding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72544"/>
              </p:ext>
            </p:extLst>
          </p:nvPr>
        </p:nvGraphicFramePr>
        <p:xfrm>
          <a:off x="711201" y="3005525"/>
          <a:ext cx="7651749" cy="1760220"/>
        </p:xfrm>
        <a:graphic>
          <a:graphicData uri="http://schemas.openxmlformats.org/drawingml/2006/table">
            <a:tbl>
              <a:tblPr/>
              <a:tblGrid>
                <a:gridCol w="829732"/>
                <a:gridCol w="1003099"/>
                <a:gridCol w="1640576"/>
                <a:gridCol w="1986635"/>
                <a:gridCol w="1025360"/>
                <a:gridCol w="1166347"/>
              </a:tblGrid>
              <a:tr h="25146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  <a:p>
                      <a:pPr algn="ctr" fontAlgn="ctr"/>
                      <a:r>
                        <a:rPr lang="pt-PT" sz="12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i.e. repeatable rows</a:t>
                      </a:r>
                      <a:endParaRPr lang="pt-PT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FINREP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FINREP part 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entity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entity * Security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 Risk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Obligor grade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Securitisation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Solvency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entity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Exposures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of clients * Client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9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Data points definition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COREP/FINREP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Eurofiling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Q-mB8Yi7c1Nmjaq7d_bQYWn1W0GQhgJWy0n9yiNpGnKCViXmLj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83" y="1990820"/>
            <a:ext cx="192654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34075" y="2978728"/>
            <a:ext cx="1128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dirty="0" smtClean="0">
                <a:latin typeface="Arial Black" pitchFamily="34" charset="0"/>
              </a:rPr>
              <a:t>?</a:t>
            </a:r>
            <a:endParaRPr lang="pt-PT" sz="6000" b="1" dirty="0">
              <a:latin typeface="Arial Black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79922" y="1971371"/>
            <a:ext cx="2345377" cy="2843166"/>
            <a:chOff x="3164773" y="1990820"/>
            <a:chExt cx="2345377" cy="2843166"/>
          </a:xfrm>
        </p:grpSpPr>
        <p:pic>
          <p:nvPicPr>
            <p:cNvPr id="6" name="Picture 6" descr="https://encrypted-tbn2.gstatic.com/images?q=tbn:ANd9GcRM9qQ8ZfvMrv7vqCyRor1QYkfuWTt2IHYgWuMlFPTvZTaeeTGCa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  <a14:imgEffect>
                        <a14:brightnessContrast bright="10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64773" y="2247494"/>
              <a:ext cx="2345377" cy="258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966358" y="1990820"/>
              <a:ext cx="371103" cy="276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480953" y="4590896"/>
            <a:ext cx="4138551" cy="164598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latin typeface="Bookman Old Style" pitchFamily="18" charset="0"/>
                <a:cs typeface="Courier New" pitchFamily="49" charset="0"/>
              </a:rPr>
              <a:t>“Firm </a:t>
            </a:r>
            <a:r>
              <a:rPr lang="en-US" b="1" dirty="0">
                <a:latin typeface="Bookman Old Style" pitchFamily="18" charset="0"/>
                <a:cs typeface="Courier New" pitchFamily="49" charset="0"/>
              </a:rPr>
              <a:t>rounded edible </a:t>
            </a:r>
            <a:r>
              <a:rPr lang="en-US" b="1" dirty="0" smtClean="0">
                <a:latin typeface="Bookman Old Style" pitchFamily="18" charset="0"/>
                <a:cs typeface="Courier New" pitchFamily="49" charset="0"/>
              </a:rPr>
              <a:t>fruit of a </a:t>
            </a:r>
            <a:r>
              <a:rPr lang="en-US" b="1" dirty="0">
                <a:latin typeface="Bookman Old Style" pitchFamily="18" charset="0"/>
                <a:cs typeface="Courier New" pitchFamily="49" charset="0"/>
              </a:rPr>
              <a:t>rosaceous tree, </a:t>
            </a:r>
            <a:r>
              <a:rPr lang="en-US" b="1" i="1" dirty="0" err="1">
                <a:latin typeface="Bookman Old Style" pitchFamily="18" charset="0"/>
                <a:cs typeface="Courier New" pitchFamily="49" charset="0"/>
              </a:rPr>
              <a:t>Malus</a:t>
            </a:r>
            <a:r>
              <a:rPr lang="en-US" b="1" i="1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en-US" b="1" i="1" dirty="0" err="1">
                <a:latin typeface="Bookman Old Style" pitchFamily="18" charset="0"/>
                <a:cs typeface="Courier New" pitchFamily="49" charset="0"/>
              </a:rPr>
              <a:t>sieversii</a:t>
            </a:r>
            <a:r>
              <a:rPr lang="en-US" b="1" dirty="0">
                <a:latin typeface="Bookman Old Style" pitchFamily="18" charset="0"/>
                <a:cs typeface="Courier New" pitchFamily="49" charset="0"/>
              </a:rPr>
              <a:t>, native to Central Asia but widely cultivated in temperate regions in many varieties, having pink or white fragrant </a:t>
            </a:r>
            <a:r>
              <a:rPr lang="en-US" b="1" dirty="0" smtClean="0">
                <a:latin typeface="Bookman Old Style" pitchFamily="18" charset="0"/>
                <a:cs typeface="Courier New" pitchFamily="49" charset="0"/>
              </a:rPr>
              <a:t>flowers.” </a:t>
            </a:r>
            <a:endParaRPr lang="pt-PT" b="1" dirty="0">
              <a:latin typeface="Bookman Old Style" pitchFamily="18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86828"/>
            <a:ext cx="7000505" cy="555071"/>
          </a:xfrm>
        </p:spPr>
        <p:txBody>
          <a:bodyPr>
            <a:normAutofit/>
          </a:bodyPr>
          <a:lstStyle/>
          <a:p>
            <a:pPr algn="l"/>
            <a:r>
              <a:rPr lang="pt-PT" dirty="0" smtClean="0"/>
              <a:t>Defining complex reporting concepts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282" y="1793174"/>
            <a:ext cx="6911435" cy="3267972"/>
            <a:chOff x="1021282" y="1793174"/>
            <a:chExt cx="6911435" cy="3267972"/>
          </a:xfrm>
        </p:grpSpPr>
        <p:sp>
          <p:nvSpPr>
            <p:cNvPr id="7" name="Rounded Rectangle 6"/>
            <p:cNvSpPr/>
            <p:nvPr/>
          </p:nvSpPr>
          <p:spPr>
            <a:xfrm>
              <a:off x="1021282" y="1793174"/>
              <a:ext cx="1496292" cy="454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accent1"/>
                  </a:solidFill>
                </a:rPr>
                <a:t>Small seeds</a:t>
              </a:r>
              <a:endParaRPr lang="pt-PT" dirty="0">
                <a:solidFill>
                  <a:schemeClr val="accent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7569" y="2247494"/>
              <a:ext cx="1080654" cy="566958"/>
            </a:xfrm>
            <a:prstGeom prst="line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5983184" y="1812690"/>
              <a:ext cx="1474520" cy="454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accent1"/>
                  </a:solidFill>
                </a:rPr>
                <a:t>Green</a:t>
              </a:r>
              <a:endParaRPr lang="pt-PT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5237018" y="2399894"/>
              <a:ext cx="866899" cy="566958"/>
            </a:xfrm>
            <a:prstGeom prst="line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1223157" y="4606826"/>
              <a:ext cx="1294413" cy="454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accent1"/>
                  </a:solidFill>
                </a:rPr>
                <a:t>Size M</a:t>
              </a:r>
              <a:endParaRPr lang="pt-PT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588822" y="4073236"/>
              <a:ext cx="846061" cy="559270"/>
            </a:xfrm>
            <a:prstGeom prst="line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6458197" y="4524471"/>
              <a:ext cx="1474520" cy="454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>
                  <a:solidFill>
                    <a:schemeClr val="accent1"/>
                  </a:solidFill>
                </a:rPr>
                <a:t>Edible skin</a:t>
              </a:r>
              <a:endParaRPr lang="pt-PT" dirty="0">
                <a:solidFill>
                  <a:schemeClr val="accent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5377792" y="3954483"/>
              <a:ext cx="1080405" cy="578596"/>
            </a:xfrm>
            <a:prstGeom prst="line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build="p"/>
      <p:bldP spid="28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Changing dimensional properties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Eurofiling</a:t>
            </a:r>
            <a:r>
              <a:rPr lang="en-US" dirty="0"/>
              <a:t>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6" descr="https://encrypted-tbn2.gstatic.com/images?q=tbn:ANd9GcRM9qQ8ZfvMrv7vqCyRor1QYkfuWTt2IHYgWuMlFPTvZTaeeTGCa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4773" y="2247494"/>
            <a:ext cx="2345377" cy="25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21282" y="1793174"/>
            <a:ext cx="1496292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Small seeds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17569" y="2247494"/>
            <a:ext cx="1080654" cy="566958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983184" y="1812690"/>
            <a:ext cx="1474520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Green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153891" y="2399894"/>
            <a:ext cx="950026" cy="566958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223157" y="4606826"/>
            <a:ext cx="1294413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Size M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88822" y="4073236"/>
            <a:ext cx="846061" cy="55927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458197" y="4524471"/>
            <a:ext cx="1474520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Edible skin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5377792" y="3954483"/>
            <a:ext cx="1080405" cy="578596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679370" y="5625860"/>
            <a:ext cx="1698421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Round shape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4472605" y="4606826"/>
            <a:ext cx="55976" cy="891449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598223" y="1141899"/>
            <a:ext cx="1698421" cy="4543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Juicy</a:t>
            </a:r>
            <a:endParaRPr lang="pt-PT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47433" y="1723787"/>
            <a:ext cx="1" cy="626348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23157" y="1723787"/>
            <a:ext cx="968250" cy="676107"/>
          </a:xfrm>
          <a:prstGeom prst="line">
            <a:avLst/>
          </a:prstGeom>
          <a:ln w="57150">
            <a:solidFill>
              <a:srgbClr val="C00000">
                <a:alpha val="43137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223157" y="1723787"/>
            <a:ext cx="968250" cy="676107"/>
          </a:xfrm>
          <a:prstGeom prst="line">
            <a:avLst/>
          </a:prstGeom>
          <a:ln w="57150">
            <a:solidFill>
              <a:srgbClr val="C00000">
                <a:alpha val="43137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EBA template ppt">
  <a:themeElements>
    <a:clrScheme name="EBA theme 2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template ppt</Template>
  <TotalTime>2668</TotalTime>
  <Words>1084</Words>
  <Application>Microsoft Office PowerPoint</Application>
  <PresentationFormat>On-screen Show (4:3)</PresentationFormat>
  <Paragraphs>380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Arial Black</vt:lpstr>
      <vt:lpstr>Bookman Old Style</vt:lpstr>
      <vt:lpstr>Calibri</vt:lpstr>
      <vt:lpstr>Courier New</vt:lpstr>
      <vt:lpstr>Times New Roman</vt:lpstr>
      <vt:lpstr>Wingdings</vt:lpstr>
      <vt:lpstr>Wingdings 3</vt:lpstr>
      <vt:lpstr>EBA template ppt</vt:lpstr>
      <vt:lpstr>New COREP/FINREP experiences</vt:lpstr>
      <vt:lpstr>DPM statistics</vt:lpstr>
      <vt:lpstr>Template groups</vt:lpstr>
      <vt:lpstr>Taxonomies</vt:lpstr>
      <vt:lpstr>Report Types</vt:lpstr>
      <vt:lpstr>Templates with open axis</vt:lpstr>
      <vt:lpstr>Data points definition</vt:lpstr>
      <vt:lpstr>Defining complex reporting concepts</vt:lpstr>
      <vt:lpstr>Changing dimensional properties</vt:lpstr>
      <vt:lpstr>Assigning unique IDs  </vt:lpstr>
      <vt:lpstr>Reporting platform</vt:lpstr>
      <vt:lpstr>Reporting platform – services</vt:lpstr>
      <vt:lpstr>Reporting platform – data stores</vt:lpstr>
      <vt:lpstr>Data integration</vt:lpstr>
      <vt:lpstr>Data validation and integration</vt:lpstr>
      <vt:lpstr>DPM database: Data Point definition</vt:lpstr>
      <vt:lpstr>XBRL instance: Data Fact definition</vt:lpstr>
      <vt:lpstr>XBRL instance: Data Fact definition</vt:lpstr>
      <vt:lpstr>XBRL instance: Data Fact definition</vt:lpstr>
      <vt:lpstr>Data extraction: shredding the XBRL instances</vt:lpstr>
      <vt:lpstr>Mapping XBRL to the DPM</vt:lpstr>
      <vt:lpstr>Mapping XBRL to the DPM</vt:lpstr>
      <vt:lpstr>Extracted data: the relational format</vt:lpstr>
      <vt:lpstr>Extracted data: the relational format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Basel Principles on Data Aggregation and Risk Reporting.</dc:title>
  <dc:creator>iveldhuis</dc:creator>
  <cp:lastModifiedBy>Zita</cp:lastModifiedBy>
  <cp:revision>161</cp:revision>
  <dcterms:created xsi:type="dcterms:W3CDTF">2014-03-05T14:09:16Z</dcterms:created>
  <dcterms:modified xsi:type="dcterms:W3CDTF">2014-05-04T23:55:28Z</dcterms:modified>
</cp:coreProperties>
</file>